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9" r:id="rId7"/>
    <p:sldId id="262" r:id="rId8"/>
    <p:sldId id="263" r:id="rId9"/>
    <p:sldId id="264" r:id="rId10"/>
    <p:sldId id="265" r:id="rId11"/>
    <p:sldId id="266" r:id="rId12"/>
    <p:sldId id="260" r:id="rId13"/>
    <p:sldId id="267" r:id="rId14"/>
    <p:sldId id="268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E01B23-9471-49FB-8B97-A00F52E9BB46}" v="9" dt="2026-06-01T20:43:05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5" d="100"/>
          <a:sy n="75" d="100"/>
        </p:scale>
        <p:origin x="1020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na Michael" userId="46681873-4563-47eb-97ba-5d3ee2f95457" providerId="ADAL" clId="{C19BF246-64DD-4565-8490-99BA32F86EA1}"/>
    <pc:docChg chg="undo custSel addSld delSld modSld sldOrd">
      <pc:chgData name="Katina Michael" userId="46681873-4563-47eb-97ba-5d3ee2f95457" providerId="ADAL" clId="{C19BF246-64DD-4565-8490-99BA32F86EA1}" dt="2026-06-01T20:43:19.689" v="622" actId="1038"/>
      <pc:docMkLst>
        <pc:docMk/>
      </pc:docMkLst>
      <pc:sldChg chg="addSp delSp modSp mod">
        <pc:chgData name="Katina Michael" userId="46681873-4563-47eb-97ba-5d3ee2f95457" providerId="ADAL" clId="{C19BF246-64DD-4565-8490-99BA32F86EA1}" dt="2026-06-01T20:43:19.689" v="622" actId="1038"/>
        <pc:sldMkLst>
          <pc:docMk/>
          <pc:sldMk cId="0" sldId="256"/>
        </pc:sldMkLst>
        <pc:spChg chg="add del">
          <ac:chgData name="Katina Michael" userId="46681873-4563-47eb-97ba-5d3ee2f95457" providerId="ADAL" clId="{C19BF246-64DD-4565-8490-99BA32F86EA1}" dt="2026-06-01T20:34:01.782" v="282" actId="478"/>
          <ac:spMkLst>
            <pc:docMk/>
            <pc:sldMk cId="0" sldId="256"/>
            <ac:spMk id="5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2:45.470" v="420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3:19.689" v="622" actId="1038"/>
          <ac:spMkLst>
            <pc:docMk/>
            <pc:sldMk cId="0" sldId="256"/>
            <ac:spMk id="8" creationId="{00000000-0000-0000-0000-000000000000}"/>
          </ac:spMkLst>
        </pc:spChg>
        <pc:spChg chg="del">
          <ac:chgData name="Katina Michael" userId="46681873-4563-47eb-97ba-5d3ee2f95457" providerId="ADAL" clId="{C19BF246-64DD-4565-8490-99BA32F86EA1}" dt="2026-06-01T20:33:53.548" v="280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Katina Michael" userId="46681873-4563-47eb-97ba-5d3ee2f95457" providerId="ADAL" clId="{C19BF246-64DD-4565-8490-99BA32F86EA1}" dt="2026-06-01T20:34:06.668" v="283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Katina Michael" userId="46681873-4563-47eb-97ba-5d3ee2f95457" providerId="ADAL" clId="{C19BF246-64DD-4565-8490-99BA32F86EA1}" dt="2026-06-01T20:33:47.090" v="279" actId="478"/>
          <ac:spMkLst>
            <pc:docMk/>
            <pc:sldMk cId="0" sldId="256"/>
            <ac:spMk id="12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3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4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5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6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7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8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19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21" creationId="{00000000-0000-0000-0000-000000000000}"/>
          </ac:spMkLst>
        </pc:spChg>
        <pc:spChg chg="add del mod">
          <ac:chgData name="Katina Michael" userId="46681873-4563-47eb-97ba-5d3ee2f95457" providerId="ADAL" clId="{C19BF246-64DD-4565-8490-99BA32F86EA1}" dt="2026-06-01T20:40:52.025" v="324" actId="1035"/>
          <ac:spMkLst>
            <pc:docMk/>
            <pc:sldMk cId="0" sldId="256"/>
            <ac:spMk id="22" creationId="{00000000-0000-0000-0000-000000000000}"/>
          </ac:spMkLst>
        </pc:spChg>
        <pc:spChg chg="del">
          <ac:chgData name="Katina Michael" userId="46681873-4563-47eb-97ba-5d3ee2f95457" providerId="ADAL" clId="{C19BF246-64DD-4565-8490-99BA32F86EA1}" dt="2026-06-01T20:42:43.260" v="419" actId="21"/>
          <ac:spMkLst>
            <pc:docMk/>
            <pc:sldMk cId="0" sldId="256"/>
            <ac:spMk id="23" creationId="{00000000-0000-0000-0000-000000000000}"/>
          </ac:spMkLst>
        </pc:spChg>
        <pc:spChg chg="add mod">
          <ac:chgData name="Katina Michael" userId="46681873-4563-47eb-97ba-5d3ee2f95457" providerId="ADAL" clId="{C19BF246-64DD-4565-8490-99BA32F86EA1}" dt="2026-06-01T20:42:06.864" v="351" actId="207"/>
          <ac:spMkLst>
            <pc:docMk/>
            <pc:sldMk cId="0" sldId="256"/>
            <ac:spMk id="31" creationId="{38E3C81D-4A1A-BC18-804F-7B3BFE39467F}"/>
          </ac:spMkLst>
        </pc:spChg>
        <pc:spChg chg="add mod">
          <ac:chgData name="Katina Michael" userId="46681873-4563-47eb-97ba-5d3ee2f95457" providerId="ADAL" clId="{C19BF246-64DD-4565-8490-99BA32F86EA1}" dt="2026-06-01T20:39:57.421" v="289"/>
          <ac:spMkLst>
            <pc:docMk/>
            <pc:sldMk cId="0" sldId="256"/>
            <ac:spMk id="32" creationId="{5FE4273E-6A3B-C37A-A92C-ECC923A094BC}"/>
          </ac:spMkLst>
        </pc:spChg>
        <pc:spChg chg="add mod">
          <ac:chgData name="Katina Michael" userId="46681873-4563-47eb-97ba-5d3ee2f95457" providerId="ADAL" clId="{C19BF246-64DD-4565-8490-99BA32F86EA1}" dt="2026-06-01T20:42:28.722" v="418" actId="1037"/>
          <ac:spMkLst>
            <pc:docMk/>
            <pc:sldMk cId="0" sldId="256"/>
            <ac:spMk id="33" creationId="{FFD07039-BD35-6295-D4F3-55E0B0B1B55E}"/>
          </ac:spMkLst>
        </pc:spChg>
        <pc:spChg chg="add mod">
          <ac:chgData name="Katina Michael" userId="46681873-4563-47eb-97ba-5d3ee2f95457" providerId="ADAL" clId="{C19BF246-64DD-4565-8490-99BA32F86EA1}" dt="2026-06-01T20:42:45.973" v="421"/>
          <ac:spMkLst>
            <pc:docMk/>
            <pc:sldMk cId="0" sldId="256"/>
            <ac:spMk id="34" creationId="{00000000-0000-0000-0000-000000000000}"/>
          </ac:spMkLst>
        </pc:spChg>
        <pc:spChg chg="add mod">
          <ac:chgData name="Katina Michael" userId="46681873-4563-47eb-97ba-5d3ee2f95457" providerId="ADAL" clId="{C19BF246-64DD-4565-8490-99BA32F86EA1}" dt="2026-06-01T20:43:02.383" v="560" actId="1037"/>
          <ac:spMkLst>
            <pc:docMk/>
            <pc:sldMk cId="0" sldId="256"/>
            <ac:spMk id="35" creationId="{AD40CBAF-3A4B-C1F3-41F9-346E3D14A22F}"/>
          </ac:spMkLst>
        </pc:spChg>
        <pc:spChg chg="add mod">
          <ac:chgData name="Katina Michael" userId="46681873-4563-47eb-97ba-5d3ee2f95457" providerId="ADAL" clId="{C19BF246-64DD-4565-8490-99BA32F86EA1}" dt="2026-06-01T20:43:11.990" v="603" actId="1036"/>
          <ac:spMkLst>
            <pc:docMk/>
            <pc:sldMk cId="0" sldId="256"/>
            <ac:spMk id="36" creationId="{9B0EF4B8-6FEB-BE6B-C315-EDBA0379A11E}"/>
          </ac:spMkLst>
        </pc:spChg>
      </pc:sldChg>
      <pc:sldChg chg="modSp mod ord modShow">
        <pc:chgData name="Katina Michael" userId="46681873-4563-47eb-97ba-5d3ee2f95457" providerId="ADAL" clId="{C19BF246-64DD-4565-8490-99BA32F86EA1}" dt="2026-06-01T20:33:10.513" v="201"/>
        <pc:sldMkLst>
          <pc:docMk/>
          <pc:sldMk cId="0" sldId="260"/>
        </pc:sldMkLst>
        <pc:spChg chg="mod">
          <ac:chgData name="Katina Michael" userId="46681873-4563-47eb-97ba-5d3ee2f95457" providerId="ADAL" clId="{C19BF246-64DD-4565-8490-99BA32F86EA1}" dt="2026-06-01T20:21:10.051" v="164" actId="20577"/>
          <ac:spMkLst>
            <pc:docMk/>
            <pc:sldMk cId="0" sldId="260"/>
            <ac:spMk id="16" creationId="{00000000-0000-0000-0000-000000000000}"/>
          </ac:spMkLst>
        </pc:spChg>
      </pc:sldChg>
      <pc:sldChg chg="modSp mod">
        <pc:chgData name="Katina Michael" userId="46681873-4563-47eb-97ba-5d3ee2f95457" providerId="ADAL" clId="{C19BF246-64DD-4565-8490-99BA32F86EA1}" dt="2026-06-01T20:22:01.329" v="165" actId="1076"/>
        <pc:sldMkLst>
          <pc:docMk/>
          <pc:sldMk cId="0" sldId="261"/>
        </pc:sldMkLst>
        <pc:spChg chg="mod">
          <ac:chgData name="Katina Michael" userId="46681873-4563-47eb-97ba-5d3ee2f95457" providerId="ADAL" clId="{C19BF246-64DD-4565-8490-99BA32F86EA1}" dt="2026-06-01T20:22:01.329" v="165" actId="1076"/>
          <ac:spMkLst>
            <pc:docMk/>
            <pc:sldMk cId="0" sldId="261"/>
            <ac:spMk id="28" creationId="{00000000-0000-0000-0000-000000000000}"/>
          </ac:spMkLst>
        </pc:spChg>
      </pc:sldChg>
      <pc:sldChg chg="modSp mod">
        <pc:chgData name="Katina Michael" userId="46681873-4563-47eb-97ba-5d3ee2f95457" providerId="ADAL" clId="{C19BF246-64DD-4565-8490-99BA32F86EA1}" dt="2026-06-01T20:24:34.241" v="186" actId="6549"/>
        <pc:sldMkLst>
          <pc:docMk/>
          <pc:sldMk cId="0" sldId="263"/>
        </pc:sldMkLst>
        <pc:spChg chg="mod">
          <ac:chgData name="Katina Michael" userId="46681873-4563-47eb-97ba-5d3ee2f95457" providerId="ADAL" clId="{C19BF246-64DD-4565-8490-99BA32F86EA1}" dt="2026-06-01T20:24:21.253" v="185" actId="20577"/>
          <ac:spMkLst>
            <pc:docMk/>
            <pc:sldMk cId="0" sldId="263"/>
            <ac:spMk id="15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24:34.241" v="186" actId="6549"/>
          <ac:spMkLst>
            <pc:docMk/>
            <pc:sldMk cId="0" sldId="263"/>
            <ac:spMk id="20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23:54.074" v="170" actId="1036"/>
          <ac:spMkLst>
            <pc:docMk/>
            <pc:sldMk cId="0" sldId="263"/>
            <ac:spMk id="31" creationId="{00000000-0000-0000-0000-000000000000}"/>
          </ac:spMkLst>
        </pc:spChg>
      </pc:sldChg>
      <pc:sldChg chg="delSp mod">
        <pc:chgData name="Katina Michael" userId="46681873-4563-47eb-97ba-5d3ee2f95457" providerId="ADAL" clId="{C19BF246-64DD-4565-8490-99BA32F86EA1}" dt="2026-06-01T20:26:08.003" v="187" actId="478"/>
        <pc:sldMkLst>
          <pc:docMk/>
          <pc:sldMk cId="0" sldId="265"/>
        </pc:sldMkLst>
        <pc:spChg chg="del">
          <ac:chgData name="Katina Michael" userId="46681873-4563-47eb-97ba-5d3ee2f95457" providerId="ADAL" clId="{C19BF246-64DD-4565-8490-99BA32F86EA1}" dt="2026-06-01T20:26:08.003" v="187" actId="478"/>
          <ac:spMkLst>
            <pc:docMk/>
            <pc:sldMk cId="0" sldId="265"/>
            <ac:spMk id="31" creationId="{00000000-0000-0000-0000-000000000000}"/>
          </ac:spMkLst>
        </pc:spChg>
      </pc:sldChg>
      <pc:sldChg chg="new">
        <pc:chgData name="Katina Michael" userId="46681873-4563-47eb-97ba-5d3ee2f95457" providerId="ADAL" clId="{C19BF246-64DD-4565-8490-99BA32F86EA1}" dt="2026-06-01T20:30:22.296" v="188" actId="680"/>
        <pc:sldMkLst>
          <pc:docMk/>
          <pc:sldMk cId="2734585039" sldId="266"/>
        </pc:sldMkLst>
      </pc:sldChg>
      <pc:sldChg chg="modSp add mod setBg">
        <pc:chgData name="Katina Michael" userId="46681873-4563-47eb-97ba-5d3ee2f95457" providerId="ADAL" clId="{C19BF246-64DD-4565-8490-99BA32F86EA1}" dt="2026-06-01T20:30:41.933" v="190" actId="207"/>
        <pc:sldMkLst>
          <pc:docMk/>
          <pc:sldMk cId="0" sldId="267"/>
        </pc:sldMkLst>
        <pc:spChg chg="mod">
          <ac:chgData name="Katina Michael" userId="46681873-4563-47eb-97ba-5d3ee2f95457" providerId="ADAL" clId="{C19BF246-64DD-4565-8490-99BA32F86EA1}" dt="2026-06-01T20:30:41.933" v="190" actId="207"/>
          <ac:spMkLst>
            <pc:docMk/>
            <pc:sldMk cId="0" sldId="267"/>
            <ac:spMk id="3" creationId="{00000000-0000-0000-0000-000000000000}"/>
          </ac:spMkLst>
        </pc:spChg>
      </pc:sldChg>
      <pc:sldChg chg="modSp add mod setBg">
        <pc:chgData name="Katina Michael" userId="46681873-4563-47eb-97ba-5d3ee2f95457" providerId="ADAL" clId="{C19BF246-64DD-4565-8490-99BA32F86EA1}" dt="2026-06-01T20:30:49.497" v="191" actId="207"/>
        <pc:sldMkLst>
          <pc:docMk/>
          <pc:sldMk cId="0" sldId="268"/>
        </pc:sldMkLst>
        <pc:spChg chg="mod">
          <ac:chgData name="Katina Michael" userId="46681873-4563-47eb-97ba-5d3ee2f95457" providerId="ADAL" clId="{C19BF246-64DD-4565-8490-99BA32F86EA1}" dt="2026-06-01T20:30:49.497" v="191" actId="207"/>
          <ac:spMkLst>
            <pc:docMk/>
            <pc:sldMk cId="0" sldId="268"/>
            <ac:spMk id="3" creationId="{00000000-0000-0000-0000-000000000000}"/>
          </ac:spMkLst>
        </pc:spChg>
      </pc:sldChg>
      <pc:sldChg chg="modSp add del mod ord setBg">
        <pc:chgData name="Katina Michael" userId="46681873-4563-47eb-97ba-5d3ee2f95457" providerId="ADAL" clId="{C19BF246-64DD-4565-8490-99BA32F86EA1}" dt="2026-06-01T20:32:46.291" v="198" actId="2696"/>
        <pc:sldMkLst>
          <pc:docMk/>
          <pc:sldMk cId="0" sldId="269"/>
        </pc:sldMkLst>
        <pc:spChg chg="mod">
          <ac:chgData name="Katina Michael" userId="46681873-4563-47eb-97ba-5d3ee2f95457" providerId="ADAL" clId="{C19BF246-64DD-4565-8490-99BA32F86EA1}" dt="2026-06-01T20:30:53.445" v="192" actId="207"/>
          <ac:spMkLst>
            <pc:docMk/>
            <pc:sldMk cId="0" sldId="269"/>
            <ac:spMk id="3" creationId="{00000000-0000-0000-0000-000000000000}"/>
          </ac:spMkLst>
        </pc:spChg>
        <pc:spChg chg="mod">
          <ac:chgData name="Katina Michael" userId="46681873-4563-47eb-97ba-5d3ee2f95457" providerId="ADAL" clId="{C19BF246-64DD-4565-8490-99BA32F86EA1}" dt="2026-06-01T20:31:14.169" v="194" actId="207"/>
          <ac:spMkLst>
            <pc:docMk/>
            <pc:sldMk cId="0" sldId="269"/>
            <ac:spMk id="5" creationId="{00000000-0000-0000-0000-000000000000}"/>
          </ac:spMkLst>
        </pc:spChg>
      </pc:sldChg>
      <pc:sldChg chg="modSp add mod ord">
        <pc:chgData name="Katina Michael" userId="46681873-4563-47eb-97ba-5d3ee2f95457" providerId="ADAL" clId="{C19BF246-64DD-4565-8490-99BA32F86EA1}" dt="2026-06-01T20:37:38.221" v="286" actId="20577"/>
        <pc:sldMkLst>
          <pc:docMk/>
          <pc:sldMk cId="567315222" sldId="269"/>
        </pc:sldMkLst>
        <pc:spChg chg="mod">
          <ac:chgData name="Katina Michael" userId="46681873-4563-47eb-97ba-5d3ee2f95457" providerId="ADAL" clId="{C19BF246-64DD-4565-8490-99BA32F86EA1}" dt="2026-06-01T20:37:38.221" v="286" actId="20577"/>
          <ac:spMkLst>
            <pc:docMk/>
            <pc:sldMk cId="567315222" sldId="269"/>
            <ac:spMk id="5" creationId="{00000000-0000-0000-0000-000000000000}"/>
          </ac:spMkLst>
        </pc:spChg>
      </pc:sldChg>
      <pc:sldChg chg="modSp add del mod ord setBg">
        <pc:chgData name="Katina Michael" userId="46681873-4563-47eb-97ba-5d3ee2f95457" providerId="ADAL" clId="{C19BF246-64DD-4565-8490-99BA32F86EA1}" dt="2026-06-01T20:32:44.206" v="197" actId="47"/>
        <pc:sldMkLst>
          <pc:docMk/>
          <pc:sldMk cId="0" sldId="270"/>
        </pc:sldMkLst>
        <pc:spChg chg="mod">
          <ac:chgData name="Katina Michael" userId="46681873-4563-47eb-97ba-5d3ee2f95457" providerId="ADAL" clId="{C19BF246-64DD-4565-8490-99BA32F86EA1}" dt="2026-06-01T20:30:57.777" v="193" actId="207"/>
          <ac:spMkLst>
            <pc:docMk/>
            <pc:sldMk cId="0" sldId="270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Demand Change (Illustrative %)</c:v>
                </c:pt>
              </c:strCache>
            </c:strRef>
          </c:tx>
          <c:spPr>
            <a:solidFill>
              <a:srgbClr val="0A6E6E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618-4E5B-9A83-386C39A5E5B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618-4E5B-9A83-386C39A5E5B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618-4E5B-9A83-386C39A5E5B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6618-4E5B-9A83-386C39A5E5B5}"/>
              </c:ext>
            </c:extLst>
          </c:dPt>
          <c:dPt>
            <c:idx val="4"/>
            <c:invertIfNegative val="0"/>
            <c:bubble3D val="0"/>
            <c:spPr>
              <a:solidFill>
                <a:srgbClr val="00C2F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6618-4E5B-9A83-386C39A5E5B5}"/>
              </c:ext>
            </c:extLst>
          </c:dPt>
          <c:dPt>
            <c:idx val="5"/>
            <c:invertIfNegative val="0"/>
            <c:bubble3D val="0"/>
            <c:spPr>
              <a:solidFill>
                <a:srgbClr val="00C2F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6618-4E5B-9A83-386C39A5E5B5}"/>
              </c:ext>
            </c:extLst>
          </c:dPt>
          <c:dPt>
            <c:idx val="6"/>
            <c:invertIfNegative val="0"/>
            <c:bubble3D val="0"/>
            <c:spPr>
              <a:solidFill>
                <a:srgbClr val="00E5A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6618-4E5B-9A83-386C39A5E5B5}"/>
              </c:ext>
            </c:extLst>
          </c:dPt>
          <c:dPt>
            <c:idx val="7"/>
            <c:invertIfNegative val="0"/>
            <c:bubble3D val="0"/>
            <c:spPr>
              <a:solidFill>
                <a:srgbClr val="00E5A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6618-4E5B-9A83-386C39A5E5B5}"/>
              </c:ext>
            </c:extLst>
          </c:dPt>
          <c:dPt>
            <c:idx val="8"/>
            <c:invertIfNegative val="0"/>
            <c:bubble3D val="0"/>
            <c:spPr>
              <a:solidFill>
                <a:srgbClr val="00E5A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6618-4E5B-9A83-386C39A5E5B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Tier-1 Alert Triage</c:v>
                </c:pt>
                <c:pt idx="1">
                  <c:v>Manual Pen Testing</c:v>
                </c:pt>
                <c:pt idx="2">
                  <c:v>Log Analysis</c:v>
                </c:pt>
                <c:pt idx="3">
                  <c:v>Report Writing</c:v>
                </c:pt>
                <c:pt idx="4">
                  <c:v>AI Security Engineering</c:v>
                </c:pt>
                <c:pt idx="5">
                  <c:v>Threat Data Science</c:v>
                </c:pt>
                <c:pt idx="6">
                  <c:v>AI Governance</c:v>
                </c:pt>
                <c:pt idx="7">
                  <c:v>AI Red Teaming</c:v>
                </c:pt>
                <c:pt idx="8">
                  <c:v>Agentic AI Architect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-65</c:v>
                </c:pt>
                <c:pt idx="1">
                  <c:v>-40</c:v>
                </c:pt>
                <c:pt idx="2">
                  <c:v>-55</c:v>
                </c:pt>
                <c:pt idx="3">
                  <c:v>-30</c:v>
                </c:pt>
                <c:pt idx="4">
                  <c:v>85</c:v>
                </c:pt>
                <c:pt idx="5">
                  <c:v>70</c:v>
                </c:pt>
                <c:pt idx="6">
                  <c:v>90</c:v>
                </c:pt>
                <c:pt idx="7">
                  <c:v>80</c:v>
                </c:pt>
                <c:pt idx="8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618-4E5B-9A83-386C39A5E5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AAB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-100"/>
        </c:scaling>
        <c:delete val="0"/>
        <c:axPos val="b"/>
        <c:majorGridlines>
          <c:spPr>
            <a:ln w="6350" cap="flat">
              <a:solidFill>
                <a:srgbClr val="1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AAB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12238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96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39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16213E"/>
          </a:solidFill>
          <a:ln w="12700">
            <a:solidFill>
              <a:srgbClr val="16213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5669280" y="0"/>
            <a:ext cx="54864" cy="51435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" name="Shape 2"/>
          <p:cNvSpPr/>
          <p:nvPr/>
        </p:nvSpPr>
        <p:spPr>
          <a:xfrm>
            <a:off x="6035040" y="54864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6766560" y="128016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Shape 4"/>
          <p:cNvSpPr/>
          <p:nvPr/>
        </p:nvSpPr>
        <p:spPr>
          <a:xfrm>
            <a:off x="7944989" y="70866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7" name="Shape 5"/>
          <p:cNvSpPr/>
          <p:nvPr/>
        </p:nvSpPr>
        <p:spPr>
          <a:xfrm>
            <a:off x="6400800" y="192024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8" name="Shape 6"/>
          <p:cNvSpPr/>
          <p:nvPr/>
        </p:nvSpPr>
        <p:spPr>
          <a:xfrm>
            <a:off x="8278708" y="228600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9" name="Shape 7"/>
          <p:cNvSpPr/>
          <p:nvPr/>
        </p:nvSpPr>
        <p:spPr>
          <a:xfrm>
            <a:off x="6217920" y="292608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3" name="Text 11"/>
          <p:cNvSpPr/>
          <p:nvPr/>
        </p:nvSpPr>
        <p:spPr>
          <a:xfrm>
            <a:off x="457200" y="341767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 Cybersecurity: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457200" y="1119007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A85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Workforce Paradox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457200" y="2124847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8E6FF"/>
                </a:solidFill>
              </a:rPr>
              <a:t>How AI simultaneously threatens and transforms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8E6FF"/>
                </a:solidFill>
              </a:rPr>
              <a:t>the people who defend our systems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039247"/>
            <a:ext cx="1572768" cy="384048"/>
          </a:xfrm>
          <a:prstGeom prst="roundRect">
            <a:avLst>
              <a:gd name="adj" fmla="val 23810"/>
            </a:avLst>
          </a:prstGeom>
          <a:solidFill>
            <a:srgbClr val="7B2FBE"/>
          </a:solidFill>
          <a:ln w="635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7" name="Text 15"/>
          <p:cNvSpPr/>
          <p:nvPr/>
        </p:nvSpPr>
        <p:spPr>
          <a:xfrm>
            <a:off x="457200" y="3039247"/>
            <a:ext cx="157276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Automation Paradox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2148840" y="3039247"/>
            <a:ext cx="1572768" cy="384048"/>
          </a:xfrm>
          <a:prstGeom prst="roundRect">
            <a:avLst>
              <a:gd name="adj" fmla="val 23810"/>
            </a:avLst>
          </a:prstGeom>
          <a:solidFill>
            <a:srgbClr val="7B2FBE"/>
          </a:solidFill>
          <a:ln w="635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9" name="Text 17"/>
          <p:cNvSpPr/>
          <p:nvPr/>
        </p:nvSpPr>
        <p:spPr>
          <a:xfrm>
            <a:off x="2148840" y="3039247"/>
            <a:ext cx="157276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Transition Paradox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840480" y="3039247"/>
            <a:ext cx="1572768" cy="384048"/>
          </a:xfrm>
          <a:prstGeom prst="roundRect">
            <a:avLst>
              <a:gd name="adj" fmla="val 23810"/>
            </a:avLst>
          </a:prstGeom>
          <a:solidFill>
            <a:srgbClr val="7B2FBE"/>
          </a:solidFill>
          <a:ln w="635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3840480" y="3039247"/>
            <a:ext cx="157276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Creativity Paradox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57200" y="3953647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899AA"/>
                </a:solidFill>
              </a:rPr>
              <a:t>Prof. Katina Michael, MBA (Technology and Digital Strategy) Program Director</a:t>
            </a:r>
          </a:p>
          <a:p>
            <a:pPr marL="0" indent="0">
              <a:buNone/>
            </a:pPr>
            <a:r>
              <a:rPr lang="en-US" sz="950" dirty="0">
                <a:solidFill>
                  <a:srgbClr val="8899AA"/>
                </a:solidFill>
              </a:rPr>
              <a:t>School of Strategy, Innovation and Technology, University of Sydney Business School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06440" y="111556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E6FF"/>
                </a:solidFill>
              </a:rPr>
              <a:t>Dual-use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806440" y="1673352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🔄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5806440" y="21945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E6FF"/>
                </a:solidFill>
              </a:rPr>
              <a:t>Paradox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806440" y="2752344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👥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5806440" y="327355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E6FF"/>
                </a:solidFill>
              </a:rPr>
              <a:t>Human-in-loop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806440" y="3831336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5806440" y="435254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E6FF"/>
                </a:solidFill>
              </a:rPr>
              <a:t>Socio-technical</a:t>
            </a:r>
            <a:endParaRPr lang="en-US" sz="1000" dirty="0"/>
          </a:p>
        </p:txBody>
      </p:sp>
      <p:sp>
        <p:nvSpPr>
          <p:cNvPr id="31" name="Text 20">
            <a:extLst>
              <a:ext uri="{FF2B5EF4-FFF2-40B4-BE49-F238E27FC236}">
                <a16:creationId xmlns:a16="http://schemas.microsoft.com/office/drawing/2014/main" id="{38E3C81D-4A1A-BC18-804F-7B3BFE39467F}"/>
              </a:ext>
            </a:extLst>
          </p:cNvPr>
          <p:cNvSpPr/>
          <p:nvPr/>
        </p:nvSpPr>
        <p:spPr>
          <a:xfrm>
            <a:off x="457200" y="4483999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chemeClr val="bg1"/>
                </a:solidFill>
              </a:rPr>
              <a:t>Source: K. Michael, et al., "AI in Cybersecurity: The Paradox," in </a:t>
            </a:r>
            <a:r>
              <a:rPr lang="en-US" sz="950" i="1" dirty="0">
                <a:solidFill>
                  <a:schemeClr val="bg1"/>
                </a:solidFill>
              </a:rPr>
              <a:t>IEEE Transactions on Technology and Society</a:t>
            </a:r>
            <a:r>
              <a:rPr lang="en-US" sz="950" dirty="0">
                <a:solidFill>
                  <a:schemeClr val="bg1"/>
                </a:solidFill>
              </a:rPr>
              <a:t>, vol. 4, no. 2, pp. 104-109, June 2023, </a:t>
            </a:r>
            <a:r>
              <a:rPr lang="en-US" sz="950" dirty="0" err="1">
                <a:solidFill>
                  <a:schemeClr val="bg1"/>
                </a:solidFill>
              </a:rPr>
              <a:t>doi</a:t>
            </a:r>
            <a:r>
              <a:rPr lang="en-US" sz="950" dirty="0">
                <a:solidFill>
                  <a:schemeClr val="bg1"/>
                </a:solidFill>
              </a:rPr>
              <a:t>: 10.1109/TTS.2023.3280109.</a:t>
            </a:r>
          </a:p>
          <a:p>
            <a:pPr marL="0" indent="0">
              <a:buNone/>
            </a:pPr>
            <a:endParaRPr lang="en-US" sz="950" dirty="0">
              <a:solidFill>
                <a:schemeClr val="bg1"/>
              </a:solidFill>
            </a:endParaRPr>
          </a:p>
        </p:txBody>
      </p:sp>
      <p:sp>
        <p:nvSpPr>
          <p:cNvPr id="33" name="Shape 6">
            <a:extLst>
              <a:ext uri="{FF2B5EF4-FFF2-40B4-BE49-F238E27FC236}">
                <a16:creationId xmlns:a16="http://schemas.microsoft.com/office/drawing/2014/main" id="{FFD07039-BD35-6295-D4F3-55E0B0B1B55E}"/>
              </a:ext>
            </a:extLst>
          </p:cNvPr>
          <p:cNvSpPr/>
          <p:nvPr/>
        </p:nvSpPr>
        <p:spPr>
          <a:xfrm>
            <a:off x="8081092" y="3780817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4" name="Text 21"/>
          <p:cNvSpPr/>
          <p:nvPr/>
        </p:nvSpPr>
        <p:spPr>
          <a:xfrm>
            <a:off x="5806440" y="59436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⚔️</a:t>
            </a:r>
            <a:endParaRPr lang="en-US" sz="2800" dirty="0"/>
          </a:p>
        </p:txBody>
      </p:sp>
      <p:sp>
        <p:nvSpPr>
          <p:cNvPr id="35" name="Shape 2">
            <a:extLst>
              <a:ext uri="{FF2B5EF4-FFF2-40B4-BE49-F238E27FC236}">
                <a16:creationId xmlns:a16="http://schemas.microsoft.com/office/drawing/2014/main" id="{AD40CBAF-3A4B-C1F3-41F9-346E3D14A22F}"/>
              </a:ext>
            </a:extLst>
          </p:cNvPr>
          <p:cNvSpPr/>
          <p:nvPr/>
        </p:nvSpPr>
        <p:spPr>
          <a:xfrm>
            <a:off x="8490379" y="4434849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6" name="Shape 7">
            <a:extLst>
              <a:ext uri="{FF2B5EF4-FFF2-40B4-BE49-F238E27FC236}">
                <a16:creationId xmlns:a16="http://schemas.microsoft.com/office/drawing/2014/main" id="{9B0EF4B8-6FEB-BE6B-C315-EDBA0379A11E}"/>
              </a:ext>
            </a:extLst>
          </p:cNvPr>
          <p:cNvSpPr/>
          <p:nvPr/>
        </p:nvSpPr>
        <p:spPr>
          <a:xfrm>
            <a:off x="6277186" y="4077550"/>
            <a:ext cx="109728" cy="10972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621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5943600" y="0"/>
            <a:ext cx="54864" cy="51435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A855F7"/>
                </a:solidFill>
              </a:rPr>
              <a:t>CONCLUSION: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58368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Paradox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Point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457200" y="2240280"/>
            <a:ext cx="5303520" cy="566928"/>
          </a:xfrm>
          <a:prstGeom prst="rect">
            <a:avLst/>
          </a:prstGeom>
          <a:solidFill>
            <a:srgbClr val="000000"/>
          </a:solidFill>
          <a:ln w="635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457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⚔️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2240280"/>
            <a:ext cx="4480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E6FF"/>
                </a:solidFill>
              </a:rPr>
              <a:t>AI is simultaneously the best defence and the most potent threat vector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898648"/>
            <a:ext cx="5303520" cy="566928"/>
          </a:xfrm>
          <a:prstGeom prst="rect">
            <a:avLst/>
          </a:prstGeom>
          <a:solidFill>
            <a:srgbClr val="000000"/>
          </a:solidFill>
          <a:ln w="635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 8"/>
          <p:cNvSpPr/>
          <p:nvPr/>
        </p:nvSpPr>
        <p:spPr>
          <a:xfrm>
            <a:off x="548640" y="2898648"/>
            <a:ext cx="457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🧠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898648"/>
            <a:ext cx="4480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E6FF"/>
                </a:solidFill>
              </a:rPr>
              <a:t>Meaning-making is uniquely human — humans must stay central to cyber operations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557016"/>
            <a:ext cx="5303520" cy="566928"/>
          </a:xfrm>
          <a:prstGeom prst="rect">
            <a:avLst/>
          </a:prstGeom>
          <a:solidFill>
            <a:srgbClr val="000000"/>
          </a:solidFill>
          <a:ln w="635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3" name="Text 11"/>
          <p:cNvSpPr/>
          <p:nvPr/>
        </p:nvSpPr>
        <p:spPr>
          <a:xfrm>
            <a:off x="548640" y="3557016"/>
            <a:ext cx="457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🔄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57016"/>
            <a:ext cx="4480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E6FF"/>
                </a:solidFill>
              </a:rPr>
              <a:t>Acknowledging the paradox is the first step to educating for it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215384"/>
            <a:ext cx="5303520" cy="566928"/>
          </a:xfrm>
          <a:prstGeom prst="rect">
            <a:avLst/>
          </a:prstGeom>
          <a:solidFill>
            <a:srgbClr val="000000"/>
          </a:solidFill>
          <a:ln w="635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6" name="Text 14"/>
          <p:cNvSpPr/>
          <p:nvPr/>
        </p:nvSpPr>
        <p:spPr>
          <a:xfrm>
            <a:off x="548640" y="4215384"/>
            <a:ext cx="457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🌐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15384"/>
            <a:ext cx="4480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8E6FF"/>
                </a:solidFill>
              </a:rPr>
              <a:t>International AI governance frameworks are urgently needed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80760" y="320040"/>
            <a:ext cx="2926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A855F7"/>
                </a:solidFill>
              </a:rPr>
              <a:t>THE WORKFORCE</a:t>
            </a:r>
            <a:endParaRPr lang="en-US" sz="14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A855F7"/>
                </a:solidFill>
              </a:rPr>
              <a:t>IMPERATIVE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080760" y="1234440"/>
            <a:ext cx="2926080" cy="521208"/>
          </a:xfrm>
          <a:prstGeom prst="rect">
            <a:avLst/>
          </a:prstGeom>
          <a:solidFill>
            <a:srgbClr val="0F3460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0" name="Text 18"/>
          <p:cNvSpPr/>
          <p:nvPr/>
        </p:nvSpPr>
        <p:spPr>
          <a:xfrm>
            <a:off x="6172200" y="1234440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855F7"/>
                </a:solidFill>
              </a:rPr>
              <a:t>AI sub-field fluency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080760" y="1847088"/>
            <a:ext cx="2926080" cy="521208"/>
          </a:xfrm>
          <a:prstGeom prst="rect">
            <a:avLst/>
          </a:prstGeom>
          <a:solidFill>
            <a:srgbClr val="1A1A2E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2" name="Text 20"/>
          <p:cNvSpPr/>
          <p:nvPr/>
        </p:nvSpPr>
        <p:spPr>
          <a:xfrm>
            <a:off x="6172200" y="1847088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E6FF"/>
                </a:solidFill>
              </a:rPr>
              <a:t>Adversarial ML literacy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080760" y="2459736"/>
            <a:ext cx="2926080" cy="521208"/>
          </a:xfrm>
          <a:prstGeom prst="rect">
            <a:avLst/>
          </a:prstGeom>
          <a:solidFill>
            <a:srgbClr val="0F3460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4" name="Text 22"/>
          <p:cNvSpPr/>
          <p:nvPr/>
        </p:nvSpPr>
        <p:spPr>
          <a:xfrm>
            <a:off x="6172200" y="2459736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855F7"/>
                </a:solidFill>
              </a:rPr>
              <a:t>Socio-technical thinking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080760" y="3072384"/>
            <a:ext cx="2926080" cy="521208"/>
          </a:xfrm>
          <a:prstGeom prst="rect">
            <a:avLst/>
          </a:prstGeom>
          <a:solidFill>
            <a:srgbClr val="1A1A2E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6" name="Text 24"/>
          <p:cNvSpPr/>
          <p:nvPr/>
        </p:nvSpPr>
        <p:spPr>
          <a:xfrm>
            <a:off x="6172200" y="3072384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E6FF"/>
                </a:solidFill>
              </a:rPr>
              <a:t>Human oversight skills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080760" y="3685032"/>
            <a:ext cx="2926080" cy="521208"/>
          </a:xfrm>
          <a:prstGeom prst="rect">
            <a:avLst/>
          </a:prstGeom>
          <a:solidFill>
            <a:srgbClr val="0F3460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8" name="Text 26"/>
          <p:cNvSpPr/>
          <p:nvPr/>
        </p:nvSpPr>
        <p:spPr>
          <a:xfrm>
            <a:off x="6172200" y="3685032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855F7"/>
                </a:solidFill>
              </a:rPr>
              <a:t>Multidisciplinary teaming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080760" y="4297680"/>
            <a:ext cx="2926080" cy="521208"/>
          </a:xfrm>
          <a:prstGeom prst="rect">
            <a:avLst/>
          </a:prstGeom>
          <a:solidFill>
            <a:srgbClr val="1A1A2E"/>
          </a:solidFill>
          <a:ln w="508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0" name="Text 28"/>
          <p:cNvSpPr/>
          <p:nvPr/>
        </p:nvSpPr>
        <p:spPr>
          <a:xfrm>
            <a:off x="6172200" y="4297680"/>
            <a:ext cx="27432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E6FF"/>
                </a:solidFill>
              </a:rPr>
              <a:t>Governance &amp; ethics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85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COMPLEXITY, INTERCONNECTEDNESS &amp; THE EXPANDING ATTACK SURFACE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365760" y="685800"/>
            <a:ext cx="8412480" cy="685800"/>
          </a:xfrm>
          <a:prstGeom prst="rect">
            <a:avLst/>
          </a:prstGeom>
          <a:solidFill>
            <a:srgbClr val="0F3460"/>
          </a:solidFill>
          <a:ln w="12700">
            <a:solidFill>
              <a:srgbClr val="FFD16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4" name="Text 2"/>
          <p:cNvSpPr/>
          <p:nvPr/>
        </p:nvSpPr>
        <p:spPr>
          <a:xfrm>
            <a:off x="548640" y="749808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D166"/>
                </a:solidFill>
              </a:rPr>
              <a:t>"The more complex our systems become, the greater the attack plane that can be targeted."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457200" y="161848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A855F7"/>
                </a:solidFill>
              </a:rPr>
              <a:t>📱  Personal Layer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Smartphones &amp; smartwearables extend human vulnerability. Data breaches compromise survival-level dependencies.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172968" y="1508760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9" name="Text 7"/>
          <p:cNvSpPr/>
          <p:nvPr/>
        </p:nvSpPr>
        <p:spPr>
          <a:xfrm>
            <a:off x="3310128" y="161848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A855F7"/>
                </a:solidFill>
              </a:rPr>
              <a:t>🏢  Organisational Layer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310128" y="20116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Corporate, government &amp; NGO data stores. Hackers present data samples to prove access; ransom or dark web release follows.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6025896" y="1508760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2" name="Text 10"/>
          <p:cNvSpPr/>
          <p:nvPr/>
        </p:nvSpPr>
        <p:spPr>
          <a:xfrm>
            <a:off x="6163056" y="1618488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A855F7"/>
                </a:solidFill>
              </a:rPr>
              <a:t>🌍  National Layer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163056" y="20116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Critical infrastructure: power, water, finance, transport. State-level interference has direct household-level impact.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3172968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E6394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Text 13"/>
          <p:cNvSpPr/>
          <p:nvPr/>
        </p:nvSpPr>
        <p:spPr>
          <a:xfrm>
            <a:off x="457200" y="3282696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3946"/>
                </a:solidFill>
              </a:rPr>
              <a:t>🧠  Emerging Layer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57200" y="3675888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Deep-fakes and duping. LLM. Wearables, IoT in smart cities. Novel attack vectors that didn't exist five years ago.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172968" y="3172968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E6394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8" name="Text 16"/>
          <p:cNvSpPr/>
          <p:nvPr/>
        </p:nvSpPr>
        <p:spPr>
          <a:xfrm>
            <a:off x="3310128" y="3282696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3946"/>
                </a:solidFill>
              </a:rPr>
              <a:t>🔗  Interdependence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3675888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Few modern systems are standalone. Every connection is a potential failure point — a target for an AI bot.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025896" y="3172968"/>
            <a:ext cx="2715768" cy="1536192"/>
          </a:xfrm>
          <a:prstGeom prst="rect">
            <a:avLst/>
          </a:prstGeom>
          <a:solidFill>
            <a:srgbClr val="0F3460"/>
          </a:solidFill>
          <a:ln w="10160">
            <a:solidFill>
              <a:srgbClr val="E6394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6163056" y="3282696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3946"/>
                </a:solidFill>
              </a:rPr>
              <a:t>🤖  AI-on-AI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163056" y="3675888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Self-replicating code that changes state on execution. Beyond worms — AI that learns from every interaction.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chemeClr val="tx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SKILLS TAXONOMY FOR THE AI ERA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274320" y="797020"/>
            <a:ext cx="1600200" cy="411480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274320" y="797020"/>
            <a:ext cx="1600200" cy="54864"/>
          </a:xfrm>
          <a:prstGeom prst="rect">
            <a:avLst/>
          </a:prstGeom>
          <a:solidFill>
            <a:srgbClr val="00C2FF"/>
          </a:solidFill>
          <a:ln w="12700">
            <a:solidFill>
              <a:srgbClr val="00C2FF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320040" y="888460"/>
            <a:ext cx="1508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AI FUNDAMENTALS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47472" y="1546828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8" name="Text 6"/>
          <p:cNvSpPr/>
          <p:nvPr/>
        </p:nvSpPr>
        <p:spPr>
          <a:xfrm>
            <a:off x="384048" y="1565116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AI/ML concepts &amp; architectures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7472" y="2351500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 8"/>
          <p:cNvSpPr/>
          <p:nvPr/>
        </p:nvSpPr>
        <p:spPr>
          <a:xfrm>
            <a:off x="384048" y="2369788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&amp; adversarial prompting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47472" y="3156172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2" name="Text 10"/>
          <p:cNvSpPr/>
          <p:nvPr/>
        </p:nvSpPr>
        <p:spPr>
          <a:xfrm>
            <a:off x="384048" y="317446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model evaluation &amp; red-teaming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47472" y="3960844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4" name="Text 12"/>
          <p:cNvSpPr/>
          <p:nvPr/>
        </p:nvSpPr>
        <p:spPr>
          <a:xfrm>
            <a:off x="384048" y="3979132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(mandatory — all roles)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993392" y="797020"/>
            <a:ext cx="1600200" cy="411480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6" name="Shape 14"/>
          <p:cNvSpPr/>
          <p:nvPr/>
        </p:nvSpPr>
        <p:spPr>
          <a:xfrm>
            <a:off x="1993392" y="797020"/>
            <a:ext cx="1600200" cy="54864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7" name="Text 15"/>
          <p:cNvSpPr/>
          <p:nvPr/>
        </p:nvSpPr>
        <p:spPr>
          <a:xfrm>
            <a:off x="2039112" y="888460"/>
            <a:ext cx="1508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AI-AUGMENTED TECHNICAL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066544" y="1546828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9" name="Text 17"/>
          <p:cNvSpPr/>
          <p:nvPr/>
        </p:nvSpPr>
        <p:spPr>
          <a:xfrm>
            <a:off x="2103120" y="1565116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threat hunting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066544" y="2351500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2103120" y="2369788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vuln triage &amp; validation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066544" y="3156172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3" name="Text 21"/>
          <p:cNvSpPr/>
          <p:nvPr/>
        </p:nvSpPr>
        <p:spPr>
          <a:xfrm>
            <a:off x="2103120" y="317446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SIEM/SOAR orchestration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066544" y="3960844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5" name="Text 23"/>
          <p:cNvSpPr/>
          <p:nvPr/>
        </p:nvSpPr>
        <p:spPr>
          <a:xfrm>
            <a:off x="2103120" y="3979132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system governance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712464" y="797020"/>
            <a:ext cx="1600200" cy="411480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7" name="Shape 25"/>
          <p:cNvSpPr/>
          <p:nvPr/>
        </p:nvSpPr>
        <p:spPr>
          <a:xfrm>
            <a:off x="3712464" y="797020"/>
            <a:ext cx="1600200" cy="54864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8" name="Text 26"/>
          <p:cNvSpPr/>
          <p:nvPr/>
        </p:nvSpPr>
        <p:spPr>
          <a:xfrm>
            <a:off x="3758184" y="888460"/>
            <a:ext cx="1508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B3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SECURITY FUNDAMENTALS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785616" y="1546828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0" name="Text 28"/>
          <p:cNvSpPr/>
          <p:nvPr/>
        </p:nvSpPr>
        <p:spPr>
          <a:xfrm>
            <a:off x="3822192" y="1565116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&amp; cloud architecture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785616" y="2351500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2" name="Text 30"/>
          <p:cNvSpPr/>
          <p:nvPr/>
        </p:nvSpPr>
        <p:spPr>
          <a:xfrm>
            <a:off x="3822192" y="2369788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Cryptography &amp; identity management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785616" y="3156172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4" name="Text 32"/>
          <p:cNvSpPr/>
          <p:nvPr/>
        </p:nvSpPr>
        <p:spPr>
          <a:xfrm>
            <a:off x="3822192" y="317446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response &amp; forensics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785616" y="3960844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6" name="Text 34"/>
          <p:cNvSpPr/>
          <p:nvPr/>
        </p:nvSpPr>
        <p:spPr>
          <a:xfrm>
            <a:off x="3822192" y="3979132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Zero-trust &amp; defence-in-depth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431536" y="797020"/>
            <a:ext cx="1600200" cy="411480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8" name="Shape 36"/>
          <p:cNvSpPr/>
          <p:nvPr/>
        </p:nvSpPr>
        <p:spPr>
          <a:xfrm>
            <a:off x="5431536" y="797020"/>
            <a:ext cx="1600200" cy="54864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9" name="Text 37"/>
          <p:cNvSpPr/>
          <p:nvPr/>
        </p:nvSpPr>
        <p:spPr>
          <a:xfrm>
            <a:off x="5477256" y="888460"/>
            <a:ext cx="1508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4: GOVERNANCE &amp; RISK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5504688" y="1546828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1" name="Text 39"/>
          <p:cNvSpPr/>
          <p:nvPr/>
        </p:nvSpPr>
        <p:spPr>
          <a:xfrm>
            <a:off x="5541264" y="1565116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risk frameworks &amp; ethics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5504688" y="2351500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3" name="Text 41"/>
          <p:cNvSpPr/>
          <p:nvPr/>
        </p:nvSpPr>
        <p:spPr>
          <a:xfrm>
            <a:off x="5541264" y="2369788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 (EU AI Act, DORA, Essential 8)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5504688" y="3156172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5" name="Text 43"/>
          <p:cNvSpPr/>
          <p:nvPr/>
        </p:nvSpPr>
        <p:spPr>
          <a:xfrm>
            <a:off x="5541264" y="317446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audit &amp; explainability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504688" y="3960844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47" name="Text 45"/>
          <p:cNvSpPr/>
          <p:nvPr/>
        </p:nvSpPr>
        <p:spPr>
          <a:xfrm>
            <a:off x="5541264" y="3979132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Supply-chain AI security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7150608" y="797020"/>
            <a:ext cx="1600200" cy="411480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49" name="Shape 47"/>
          <p:cNvSpPr/>
          <p:nvPr/>
        </p:nvSpPr>
        <p:spPr>
          <a:xfrm>
            <a:off x="7150608" y="797020"/>
            <a:ext cx="1600200" cy="54864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0" name="Text 48"/>
          <p:cNvSpPr/>
          <p:nvPr/>
        </p:nvSpPr>
        <p:spPr>
          <a:xfrm>
            <a:off x="7196328" y="888460"/>
            <a:ext cx="1508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5: HUMAN &amp; STRATEGIC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7223760" y="1546828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2" name="Text 50"/>
          <p:cNvSpPr/>
          <p:nvPr/>
        </p:nvSpPr>
        <p:spPr>
          <a:xfrm>
            <a:off x="7260336" y="1565116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thinking &amp; adversarial reasoning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223760" y="2351500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4" name="Text 52"/>
          <p:cNvSpPr/>
          <p:nvPr/>
        </p:nvSpPr>
        <p:spPr>
          <a:xfrm>
            <a:off x="7260336" y="2369788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&amp; stakeholder translation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7223760" y="3156172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6" name="Text 54"/>
          <p:cNvSpPr/>
          <p:nvPr/>
        </p:nvSpPr>
        <p:spPr>
          <a:xfrm>
            <a:off x="7260336" y="3174460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learning mindset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7223760" y="3960844"/>
            <a:ext cx="1463040" cy="685800"/>
          </a:xfrm>
          <a:prstGeom prst="rect">
            <a:avLst/>
          </a:prstGeom>
          <a:solidFill>
            <a:srgbClr val="0F1E33"/>
          </a:solidFill>
          <a:ln w="12700">
            <a:solidFill>
              <a:srgbClr val="1A355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8" name="Text 56"/>
          <p:cNvSpPr/>
          <p:nvPr/>
        </p:nvSpPr>
        <p:spPr>
          <a:xfrm>
            <a:off x="7260336" y="3979132"/>
            <a:ext cx="138988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oversight &amp; decision-making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ISC2, SANS/GIAC, ISACA 2025–26 frameworks + Project Glasswing workforce implications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ROLES IN THE AI-NATIVE SECURITY TEAM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job titles appearing in position descriptions globally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54864" cy="1188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7" name="Shape 5"/>
          <p:cNvSpPr/>
          <p:nvPr/>
        </p:nvSpPr>
        <p:spPr>
          <a:xfrm>
            <a:off x="3383280" y="1252728"/>
            <a:ext cx="822960" cy="256032"/>
          </a:xfrm>
          <a:prstGeom prst="rect">
            <a:avLst/>
          </a:prstGeom>
          <a:solidFill>
            <a:srgbClr val="FF6B6B">
              <a:alpha val="70000"/>
            </a:srgbClr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8" name="Text 6"/>
          <p:cNvSpPr/>
          <p:nvPr/>
        </p:nvSpPr>
        <p:spPr>
          <a:xfrm>
            <a:off x="3383280" y="126187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11480" y="123444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Security Engineer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160020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Integrates AI into security tooling; governs model behavior in production environments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114300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2" name="Shape 10"/>
          <p:cNvSpPr/>
          <p:nvPr/>
        </p:nvSpPr>
        <p:spPr>
          <a:xfrm>
            <a:off x="4709160" y="1143000"/>
            <a:ext cx="54864" cy="1188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3" name="Shape 11"/>
          <p:cNvSpPr/>
          <p:nvPr/>
        </p:nvSpPr>
        <p:spPr>
          <a:xfrm>
            <a:off x="7818120" y="1252728"/>
            <a:ext cx="822960" cy="256032"/>
          </a:xfrm>
          <a:prstGeom prst="rect">
            <a:avLst/>
          </a:prstGeom>
          <a:solidFill>
            <a:srgbClr val="FF6B6B">
              <a:alpha val="70000"/>
            </a:srgbClr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4" name="Text 12"/>
          <p:cNvSpPr/>
          <p:nvPr/>
        </p:nvSpPr>
        <p:spPr>
          <a:xfrm>
            <a:off x="7818120" y="126187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846320" y="123444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Red Team Operator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46320" y="160020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AI systems for vulnerabilities, bias, and misuse; adversarial AI evaluation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246888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8" name="Shape 16"/>
          <p:cNvSpPr/>
          <p:nvPr/>
        </p:nvSpPr>
        <p:spPr>
          <a:xfrm>
            <a:off x="274320" y="2468880"/>
            <a:ext cx="54864" cy="11887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9" name="Shape 17"/>
          <p:cNvSpPr/>
          <p:nvPr/>
        </p:nvSpPr>
        <p:spPr>
          <a:xfrm>
            <a:off x="3383280" y="2578608"/>
            <a:ext cx="822960" cy="256032"/>
          </a:xfrm>
          <a:prstGeom prst="rect">
            <a:avLst/>
          </a:prstGeom>
          <a:solidFill>
            <a:srgbClr val="00E5A0">
              <a:alpha val="70000"/>
            </a:srgbClr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0" name="Text 18"/>
          <p:cNvSpPr/>
          <p:nvPr/>
        </p:nvSpPr>
        <p:spPr>
          <a:xfrm>
            <a:off x="3383280" y="258775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11480" y="256032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Governance &amp; Risk Analyst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11480" y="292608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AI compliance with emerging regulations (EU AI Act, sector rules)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09160" y="246888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4" name="Shape 22"/>
          <p:cNvSpPr/>
          <p:nvPr/>
        </p:nvSpPr>
        <p:spPr>
          <a:xfrm>
            <a:off x="4709160" y="2468880"/>
            <a:ext cx="54864" cy="1188720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5" name="Shape 23"/>
          <p:cNvSpPr/>
          <p:nvPr/>
        </p:nvSpPr>
        <p:spPr>
          <a:xfrm>
            <a:off x="7818120" y="2578608"/>
            <a:ext cx="822960" cy="256032"/>
          </a:xfrm>
          <a:prstGeom prst="rect">
            <a:avLst/>
          </a:prstGeom>
          <a:solidFill>
            <a:srgbClr val="FFB347">
              <a:alpha val="70000"/>
            </a:srgbClr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6" name="Text 24"/>
          <p:cNvSpPr/>
          <p:nvPr/>
        </p:nvSpPr>
        <p:spPr>
          <a:xfrm>
            <a:off x="7818120" y="258775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B3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846320" y="256032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Security Architect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46320" y="292608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Designs security frameworks for autonomous AI agents in enterprise environments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379476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0" name="Shape 28"/>
          <p:cNvSpPr/>
          <p:nvPr/>
        </p:nvSpPr>
        <p:spPr>
          <a:xfrm>
            <a:off x="274320" y="3794760"/>
            <a:ext cx="54864" cy="1188720"/>
          </a:xfrm>
          <a:prstGeom prst="rect">
            <a:avLst/>
          </a:prstGeom>
          <a:solidFill>
            <a:srgbClr val="FFB347"/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1" name="Shape 29"/>
          <p:cNvSpPr/>
          <p:nvPr/>
        </p:nvSpPr>
        <p:spPr>
          <a:xfrm>
            <a:off x="3383280" y="3904488"/>
            <a:ext cx="822960" cy="256032"/>
          </a:xfrm>
          <a:prstGeom prst="rect">
            <a:avLst/>
          </a:prstGeom>
          <a:solidFill>
            <a:srgbClr val="FFB347">
              <a:alpha val="70000"/>
            </a:srgbClr>
          </a:solidFill>
          <a:ln w="12700">
            <a:solidFill>
              <a:srgbClr val="FFB34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2" name="Text 30"/>
          <p:cNvSpPr/>
          <p:nvPr/>
        </p:nvSpPr>
        <p:spPr>
          <a:xfrm>
            <a:off x="3383280" y="391363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B3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11480" y="388620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Patch Orchestration Lead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11480" y="425196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AI-discovered vulnerability triage and remediation velocity (post-Glasswing)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709160" y="3794760"/>
            <a:ext cx="4114800" cy="1188720"/>
          </a:xfrm>
          <a:prstGeom prst="rect">
            <a:avLst/>
          </a:prstGeom>
          <a:solidFill>
            <a:srgbClr val="112238"/>
          </a:solidFill>
          <a:ln w="12700">
            <a:solidFill>
              <a:srgbClr val="112238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6" name="Shape 34"/>
          <p:cNvSpPr/>
          <p:nvPr/>
        </p:nvSpPr>
        <p:spPr>
          <a:xfrm>
            <a:off x="4709160" y="3794760"/>
            <a:ext cx="54864" cy="11887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7" name="Shape 35"/>
          <p:cNvSpPr/>
          <p:nvPr/>
        </p:nvSpPr>
        <p:spPr>
          <a:xfrm>
            <a:off x="7818120" y="3904488"/>
            <a:ext cx="822960" cy="256032"/>
          </a:xfrm>
          <a:prstGeom prst="rect">
            <a:avLst/>
          </a:prstGeom>
          <a:solidFill>
            <a:srgbClr val="00E5A0">
              <a:alpha val="70000"/>
            </a:srgbClr>
          </a:solidFill>
          <a:ln w="12700">
            <a:solidFill>
              <a:srgbClr val="00E5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8" name="Text 36"/>
          <p:cNvSpPr/>
          <p:nvPr/>
        </p:nvSpPr>
        <p:spPr>
          <a:xfrm>
            <a:off x="7818120" y="3913632"/>
            <a:ext cx="822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E5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846320" y="388620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Intelligence Data Scientist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846320" y="425196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statistical reasoning &amp; ML to threat data; hybrid security/data role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THE CORE PARADOX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8412480" cy="1143000"/>
          </a:xfrm>
          <a:prstGeom prst="rect">
            <a:avLst/>
          </a:prstGeom>
          <a:solidFill>
            <a:srgbClr val="1A1A2E"/>
          </a:solidFill>
          <a:ln w="1270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80467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C8E6FF"/>
                </a:solidFill>
              </a:rPr>
              <a:t>"Too much AI in cybersecurity can increase vulnerability.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C8E6FF"/>
                </a:solidFill>
              </a:rPr>
              <a:t>Not enough AI in cybersecurity can lead to dire circumstances."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2103120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7" name="Shape 5"/>
          <p:cNvSpPr/>
          <p:nvPr/>
        </p:nvSpPr>
        <p:spPr>
          <a:xfrm>
            <a:off x="365760" y="2103120"/>
            <a:ext cx="64008" cy="123444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8" name="Text 6"/>
          <p:cNvSpPr/>
          <p:nvPr/>
        </p:nvSpPr>
        <p:spPr>
          <a:xfrm>
            <a:off x="594360" y="21945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</a:rPr>
              <a:t>🤖  Automation Paradox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578608"/>
            <a:ext cx="374904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D3550"/>
                </a:solidFill>
              </a:rPr>
              <a:t>AI increases automation — yet demands more intimate human reflection on AI-generated insights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800600" y="2103120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1" name="Shape 9"/>
          <p:cNvSpPr/>
          <p:nvPr/>
        </p:nvSpPr>
        <p:spPr>
          <a:xfrm>
            <a:off x="4800600" y="2103120"/>
            <a:ext cx="64008" cy="123444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2" name="Text 10"/>
          <p:cNvSpPr/>
          <p:nvPr/>
        </p:nvSpPr>
        <p:spPr>
          <a:xfrm>
            <a:off x="5029200" y="21945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</a:rPr>
              <a:t>💼  Transition Paradox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0" y="2578608"/>
            <a:ext cx="374904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D3550"/>
                </a:solidFill>
              </a:rPr>
              <a:t>AI displaces jobs — yet creates new roles, including jobs that support the newly unemployed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Shape 13"/>
          <p:cNvSpPr/>
          <p:nvPr/>
        </p:nvSpPr>
        <p:spPr>
          <a:xfrm>
            <a:off x="365760" y="3474720"/>
            <a:ext cx="64008" cy="12344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6" name="Text 14"/>
          <p:cNvSpPr/>
          <p:nvPr/>
        </p:nvSpPr>
        <p:spPr>
          <a:xfrm>
            <a:off x="594360" y="35661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</a:rPr>
              <a:t>🎨  Creativity Paradox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3950208"/>
            <a:ext cx="374904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D3550"/>
                </a:solidFill>
              </a:rPr>
              <a:t>Generative AI reduces control over creative processes — yet opens entirely new creative opportunities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800600" y="3474720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9" name="Shape 17"/>
          <p:cNvSpPr/>
          <p:nvPr/>
        </p:nvSpPr>
        <p:spPr>
          <a:xfrm>
            <a:off x="4800600" y="3474720"/>
            <a:ext cx="64008" cy="12344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0" name="Text 18"/>
          <p:cNvSpPr/>
          <p:nvPr/>
        </p:nvSpPr>
        <p:spPr>
          <a:xfrm>
            <a:off x="5029200" y="35661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</a:rPr>
              <a:t>🛡️  Security Paradox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0" y="3950208"/>
            <a:ext cx="374904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D3550"/>
                </a:solidFill>
              </a:rPr>
              <a:t>AI that defends systems can be inverted to attack them — the same techniques work both ways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AI AS AN ORGANIZATIONAL TOOL: FOUR PHASES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E6FF"/>
                </a:solidFill>
              </a:rPr>
              <a:t>When AI is used as a competitive advantage in cybersecurity, it typically follows this cycle: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2011680" cy="3657600"/>
          </a:xfrm>
          <a:prstGeom prst="rect">
            <a:avLst/>
          </a:prstGeom>
          <a:solidFill>
            <a:srgbClr val="0F3460"/>
          </a:solidFill>
          <a:ln w="1016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320040" y="960120"/>
            <a:ext cx="2011680" cy="54864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320040" y="960120"/>
            <a:ext cx="777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0000"/>
                </a:solidFill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97280" y="960120"/>
            <a:ext cx="1234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Understand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the Lifecycle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627632"/>
            <a:ext cx="173736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C8E6FF"/>
                </a:solidFill>
              </a:rPr>
              <a:t>Map the cybersecurity lifecycle — its major principles, tasks, and processes. Know what you are protecting and what role AI will play.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331720" y="2697480"/>
            <a:ext cx="137160" cy="137160"/>
          </a:xfrm>
          <a:prstGeom prst="rect">
            <a:avLst/>
          </a:prstGeom>
          <a:solidFill>
            <a:srgbClr val="8899AA"/>
          </a:solidFill>
          <a:ln w="12700">
            <a:solidFill>
              <a:srgbClr val="8899AA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0" name="Shape 8"/>
          <p:cNvSpPr/>
          <p:nvPr/>
        </p:nvSpPr>
        <p:spPr>
          <a:xfrm>
            <a:off x="2468880" y="960120"/>
            <a:ext cx="2011680" cy="3657600"/>
          </a:xfrm>
          <a:prstGeom prst="rect">
            <a:avLst/>
          </a:prstGeom>
          <a:solidFill>
            <a:srgbClr val="0F3460"/>
          </a:solidFill>
          <a:ln w="10160">
            <a:solidFill>
              <a:srgbClr val="A855F7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1" name="Shape 9"/>
          <p:cNvSpPr/>
          <p:nvPr/>
        </p:nvSpPr>
        <p:spPr>
          <a:xfrm>
            <a:off x="2468880" y="960120"/>
            <a:ext cx="2011680" cy="54864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2" name="Text 10"/>
          <p:cNvSpPr/>
          <p:nvPr/>
        </p:nvSpPr>
        <p:spPr>
          <a:xfrm>
            <a:off x="2468880" y="960120"/>
            <a:ext cx="777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0000"/>
                </a:solidFill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960120"/>
            <a:ext cx="1234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Collect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&amp; Aggregate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06040" y="1627632"/>
            <a:ext cx="173736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C8E6FF"/>
                </a:solidFill>
              </a:rPr>
              <a:t>Gather internal and external data: OS-INT, dark web signals, network logs, proprietary data, IoT sensor feeds, API call patterns.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480560" y="2697480"/>
            <a:ext cx="137160" cy="137160"/>
          </a:xfrm>
          <a:prstGeom prst="rect">
            <a:avLst/>
          </a:prstGeom>
          <a:solidFill>
            <a:srgbClr val="8899AA"/>
          </a:solidFill>
          <a:ln w="12700">
            <a:solidFill>
              <a:srgbClr val="8899AA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6" name="Shape 14"/>
          <p:cNvSpPr/>
          <p:nvPr/>
        </p:nvSpPr>
        <p:spPr>
          <a:xfrm>
            <a:off x="4617720" y="960120"/>
            <a:ext cx="2011680" cy="3657600"/>
          </a:xfrm>
          <a:prstGeom prst="rect">
            <a:avLst/>
          </a:prstGeom>
          <a:solidFill>
            <a:srgbClr val="0F3460"/>
          </a:solidFill>
          <a:ln w="10160">
            <a:solidFill>
              <a:srgbClr val="FFD16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7" name="Shape 15"/>
          <p:cNvSpPr/>
          <p:nvPr/>
        </p:nvSpPr>
        <p:spPr>
          <a:xfrm>
            <a:off x="4617720" y="960120"/>
            <a:ext cx="2011680" cy="54864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8" name="Text 16"/>
          <p:cNvSpPr/>
          <p:nvPr/>
        </p:nvSpPr>
        <p:spPr>
          <a:xfrm>
            <a:off x="4617720" y="960120"/>
            <a:ext cx="777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0000"/>
                </a:solidFill>
              </a:rPr>
              <a:t>03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394960" y="960120"/>
            <a:ext cx="1234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1A1A2E"/>
                </a:solidFill>
              </a:rPr>
              <a:t>Analyse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1A1A2E"/>
                </a:solidFill>
              </a:rPr>
              <a:t>&amp; Predict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54880" y="1627632"/>
            <a:ext cx="173736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C8E6FF"/>
                </a:solidFill>
              </a:rPr>
              <a:t>Apply AI-enabled analytics to make near-real-time inferences. Detect patterns humans would miss. Flag anomalies before breaches occur.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629400" y="2697480"/>
            <a:ext cx="137160" cy="137160"/>
          </a:xfrm>
          <a:prstGeom prst="rect">
            <a:avLst/>
          </a:prstGeom>
          <a:solidFill>
            <a:srgbClr val="8899AA"/>
          </a:solidFill>
          <a:ln w="12700">
            <a:solidFill>
              <a:srgbClr val="8899AA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2" name="Shape 20"/>
          <p:cNvSpPr/>
          <p:nvPr/>
        </p:nvSpPr>
        <p:spPr>
          <a:xfrm>
            <a:off x="6766560" y="960120"/>
            <a:ext cx="2011680" cy="3657600"/>
          </a:xfrm>
          <a:prstGeom prst="rect">
            <a:avLst/>
          </a:prstGeom>
          <a:solidFill>
            <a:srgbClr val="0F3460"/>
          </a:solidFill>
          <a:ln w="10160">
            <a:solidFill>
              <a:srgbClr val="06D6A0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3" name="Shape 21"/>
          <p:cNvSpPr/>
          <p:nvPr/>
        </p:nvSpPr>
        <p:spPr>
          <a:xfrm>
            <a:off x="6766560" y="960120"/>
            <a:ext cx="2011680" cy="54864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4" name="Text 22"/>
          <p:cNvSpPr/>
          <p:nvPr/>
        </p:nvSpPr>
        <p:spPr>
          <a:xfrm>
            <a:off x="6766560" y="960120"/>
            <a:ext cx="777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0000"/>
                </a:solidFill>
              </a:rPr>
              <a:t>04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7543800" y="960120"/>
            <a:ext cx="1234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Act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&amp; Disseminate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903720" y="1627632"/>
            <a:ext cx="173736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C8E6FF"/>
                </a:solidFill>
              </a:rPr>
              <a:t>Use and share knowledge to support security goals. Trigger automated responses — but keep humans informed and in position to intervene.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899AA"/>
                </a:solidFill>
              </a:rPr>
              <a:t>OODA Loop: Observe · Orient · Decide · Act — the military framework now adopted in AI-enabled security operations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THE DUAL-USE THREAT LANDSCAPE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4160520" cy="438912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3"/>
          <p:cNvSpPr/>
          <p:nvPr/>
        </p:nvSpPr>
        <p:spPr>
          <a:xfrm>
            <a:off x="320040" y="804672"/>
            <a:ext cx="4160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AI as DEFENDER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335024"/>
            <a:ext cx="4160520" cy="868680"/>
          </a:xfrm>
          <a:prstGeom prst="rect">
            <a:avLst/>
          </a:prstGeom>
          <a:solidFill>
            <a:srgbClr val="E8FFF8"/>
          </a:solidFill>
          <a:ln w="6350">
            <a:solidFill>
              <a:srgbClr val="B0EFD8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7" name="Text 5"/>
          <p:cNvSpPr/>
          <p:nvPr/>
        </p:nvSpPr>
        <p:spPr>
          <a:xfrm>
            <a:off x="429768" y="1408176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</a:rPr>
              <a:t>🔍 Detection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9768" y="1682496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Anomaly detection in network traffic; ML models flag non-traditional patterns humans would miss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" y="2267712"/>
            <a:ext cx="4160520" cy="868680"/>
          </a:xfrm>
          <a:prstGeom prst="rect">
            <a:avLst/>
          </a:prstGeom>
          <a:solidFill>
            <a:srgbClr val="E8FFF8"/>
          </a:solidFill>
          <a:ln w="6350">
            <a:solidFill>
              <a:srgbClr val="B0EFD8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 8"/>
          <p:cNvSpPr/>
          <p:nvPr/>
        </p:nvSpPr>
        <p:spPr>
          <a:xfrm>
            <a:off x="429768" y="2340864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</a:rPr>
              <a:t>⚡ Speed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29768" y="261518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Algorithms detect threats in milliseconds; report through situational awareness databases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0040" y="3200400"/>
            <a:ext cx="4160520" cy="868680"/>
          </a:xfrm>
          <a:prstGeom prst="rect">
            <a:avLst/>
          </a:prstGeom>
          <a:solidFill>
            <a:srgbClr val="E8FFF8"/>
          </a:solidFill>
          <a:ln w="6350">
            <a:solidFill>
              <a:srgbClr val="B0EFD8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3" name="Text 11"/>
          <p:cNvSpPr/>
          <p:nvPr/>
        </p:nvSpPr>
        <p:spPr>
          <a:xfrm>
            <a:off x="429768" y="32735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</a:rPr>
              <a:t>🛡️ Response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29768" y="354787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Automated containment — blocking ransomware before deployment; triggering network shutdown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4133088"/>
            <a:ext cx="4160520" cy="868680"/>
          </a:xfrm>
          <a:prstGeom prst="rect">
            <a:avLst/>
          </a:prstGeom>
          <a:solidFill>
            <a:srgbClr val="E8FFF8"/>
          </a:solidFill>
          <a:ln w="6350">
            <a:solidFill>
              <a:srgbClr val="B0EFD8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6" name="Text 14"/>
          <p:cNvSpPr/>
          <p:nvPr/>
        </p:nvSpPr>
        <p:spPr>
          <a:xfrm>
            <a:off x="429768" y="42062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</a:rPr>
              <a:t>📊 Reporting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29768" y="44805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Timely intelligence to security managers; near-real-time data analysis of asset behaviour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800600" y="804672"/>
            <a:ext cx="4160520" cy="43891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9" name="Text 17"/>
          <p:cNvSpPr/>
          <p:nvPr/>
        </p:nvSpPr>
        <p:spPr>
          <a:xfrm>
            <a:off x="4800600" y="804672"/>
            <a:ext cx="4160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AI as ATTACKER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00600" y="1335024"/>
            <a:ext cx="4160520" cy="868680"/>
          </a:xfrm>
          <a:prstGeom prst="rect">
            <a:avLst/>
          </a:prstGeom>
          <a:solidFill>
            <a:srgbClr val="FFF0F0"/>
          </a:solidFill>
          <a:ln w="6350">
            <a:solidFill>
              <a:srgbClr val="FFD0D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4910328" y="1408176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3946"/>
                </a:solidFill>
              </a:rPr>
              <a:t>💉 Poisoning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910328" y="1682496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Perturbing ML models to render defences ineffective; injecting adversarial data at training time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800600" y="2267712"/>
            <a:ext cx="4160520" cy="868680"/>
          </a:xfrm>
          <a:prstGeom prst="rect">
            <a:avLst/>
          </a:prstGeom>
          <a:solidFill>
            <a:srgbClr val="FFF0F0"/>
          </a:solidFill>
          <a:ln w="6350">
            <a:solidFill>
              <a:srgbClr val="FFD0D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4" name="Text 22"/>
          <p:cNvSpPr/>
          <p:nvPr/>
        </p:nvSpPr>
        <p:spPr>
          <a:xfrm>
            <a:off x="4910328" y="2340864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3946"/>
                </a:solidFill>
              </a:rPr>
              <a:t>🔄 Self-replication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910328" y="261518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Self-replicating code that learns and changes behaviour through every interaction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800600" y="3200400"/>
            <a:ext cx="4160520" cy="868680"/>
          </a:xfrm>
          <a:prstGeom prst="rect">
            <a:avLst/>
          </a:prstGeom>
          <a:solidFill>
            <a:srgbClr val="FFF0F0"/>
          </a:solidFill>
          <a:ln w="6350">
            <a:solidFill>
              <a:srgbClr val="FFD0D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7" name="Text 25"/>
          <p:cNvSpPr/>
          <p:nvPr/>
        </p:nvSpPr>
        <p:spPr>
          <a:xfrm>
            <a:off x="4910328" y="32735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3946"/>
                </a:solidFill>
              </a:rPr>
              <a:t>🎭 Social Engineering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910328" y="354787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AI-generated phishing, deepfake voices, automated credential harvesting at massive scale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800600" y="4133088"/>
            <a:ext cx="4160520" cy="868680"/>
          </a:xfrm>
          <a:prstGeom prst="rect">
            <a:avLst/>
          </a:prstGeom>
          <a:solidFill>
            <a:srgbClr val="FFF0F0"/>
          </a:solidFill>
          <a:ln w="6350">
            <a:solidFill>
              <a:srgbClr val="FFD0D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0" name="Text 28"/>
          <p:cNvSpPr/>
          <p:nvPr/>
        </p:nvSpPr>
        <p:spPr>
          <a:xfrm>
            <a:off x="4910328" y="42062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3946"/>
                </a:solidFill>
              </a:rPr>
              <a:t>🌑 Dark Web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910328" y="44805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2D3550"/>
                </a:solidFill>
              </a:rPr>
              <a:t>Hackers upload stolen data sets; customer PII traded after ransoms go unpaid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6213E"/>
          </a:solidFill>
          <a:ln w="12700">
            <a:solidFill>
              <a:srgbClr val="16213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WORKFORCE IMPLICATIONS: WHAT CHANGES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2715768" cy="416052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2715768" cy="4572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429768" y="804672"/>
            <a:ext cx="24963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Roles That Emerge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29768" y="1353312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AI Security Analyst — interpreting AI-generated threat intelligence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29768" y="1956816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ML Model Defender — protecting models from adversarial attack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29768" y="2560320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AI Red Teamer — probing AI systems for exploitable weaknesses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29768" y="3163824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AI Governance Officer — oversight, ethics, compliance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29768" y="3767328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Multidisciplinary SOC Specialist — bridging tech &amp; social context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172968" y="804672"/>
            <a:ext cx="2715768" cy="416052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3" name="Shape 11"/>
          <p:cNvSpPr/>
          <p:nvPr/>
        </p:nvSpPr>
        <p:spPr>
          <a:xfrm>
            <a:off x="3172968" y="804672"/>
            <a:ext cx="2715768" cy="45720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4" name="Text 12"/>
          <p:cNvSpPr/>
          <p:nvPr/>
        </p:nvSpPr>
        <p:spPr>
          <a:xfrm>
            <a:off x="3282696" y="804672"/>
            <a:ext cx="24963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Skills That Matter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282696" y="1353312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Understanding ML model behaviour and failure modes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282696" y="1956816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Adversarial ML — how to attack and defend AI systems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282696" y="2560320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Scenario planning under conditions of deep uncertainty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282696" y="3163824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Socio-technical systems thinking — not just code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282696" y="3767328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Cross-domain collaboration (legal, social, policy, tech)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025896" y="804672"/>
            <a:ext cx="2715768" cy="416052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1" name="Shape 19"/>
          <p:cNvSpPr/>
          <p:nvPr/>
        </p:nvSpPr>
        <p:spPr>
          <a:xfrm>
            <a:off x="6025896" y="804672"/>
            <a:ext cx="2715768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2" name="Text 20"/>
          <p:cNvSpPr/>
          <p:nvPr/>
        </p:nvSpPr>
        <p:spPr>
          <a:xfrm>
            <a:off x="6135624" y="804672"/>
            <a:ext cx="24963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Roles Under Pressure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135624" y="1353312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First-level monitoring — increasingly automated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35624" y="1956816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Basic anomaly detection — ML does this faster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35624" y="2560320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Routine alert triage — agents handle volume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35624" y="3163824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Repetitive log analysis — LLMs summarise at scale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135624" y="3767328"/>
            <a:ext cx="249631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950" dirty="0">
                <a:solidFill>
                  <a:srgbClr val="2D3550"/>
                </a:solidFill>
              </a:rPr>
              <a:t>Single-domain cyber specialists without AI literacy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65760" y="4928616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899AA"/>
                </a:solidFill>
              </a:rPr>
              <a:t>"We will always require skilled professionals in cybersecurity — increasingly multidisciplinary, not just computing specialists."  — Michael et al., 2023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IMPACT: WHAT'S GROWING vs SHRINKING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Chart 0"/>
          <p:cNvGraphicFramePr/>
          <p:nvPr/>
        </p:nvGraphicFramePr>
        <p:xfrm>
          <a:off x="365760" y="868680"/>
          <a:ext cx="841248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chemeClr val="tx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are illustrative trend indicators based on 2025–26 job market analysis</a:t>
            </a:r>
            <a:endParaRPr lang="en-US" sz="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31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HUMANS IN THE LOOP: A NON-NEGOTIABLE PRINCIPLE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65760" y="713232"/>
            <a:ext cx="4206240" cy="4160520"/>
          </a:xfrm>
          <a:prstGeom prst="rect">
            <a:avLst/>
          </a:prstGeom>
          <a:solidFill>
            <a:srgbClr val="0F3460"/>
          </a:solidFill>
          <a:ln w="10160">
            <a:solidFill>
              <a:srgbClr val="E6394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4" name="Shape 2"/>
          <p:cNvSpPr/>
          <p:nvPr/>
        </p:nvSpPr>
        <p:spPr>
          <a:xfrm>
            <a:off x="365760" y="713232"/>
            <a:ext cx="4206240" cy="45720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❌  The Misconception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261872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FFB3B8"/>
                </a:solidFill>
              </a:rPr>
              <a:t>The future of AI in cybersecurity is entirely autonomous — a world void of human intervention where machines handle all threats.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1945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63946"/>
                </a:solidFill>
              </a:rPr>
              <a:t>Why this is dangerous: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02920" y="251460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AI can grant a false sense of security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92608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Unexpected variations render AI ineffective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333756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That crucial 1% undetected by AI may be catastrophic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374904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Meaning-making remains uniquely human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41605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Social engineering still targets people, not systems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54880" y="713232"/>
            <a:ext cx="4023360" cy="4160520"/>
          </a:xfrm>
          <a:prstGeom prst="rect">
            <a:avLst/>
          </a:prstGeom>
          <a:solidFill>
            <a:srgbClr val="0F3460"/>
          </a:solidFill>
          <a:ln w="10160">
            <a:solidFill>
              <a:srgbClr val="06D6A0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4" name="Shape 12"/>
          <p:cNvSpPr/>
          <p:nvPr/>
        </p:nvSpPr>
        <p:spPr>
          <a:xfrm>
            <a:off x="4754880" y="713232"/>
            <a:ext cx="4023360" cy="45720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5" name="Text 13"/>
          <p:cNvSpPr/>
          <p:nvPr/>
        </p:nvSpPr>
        <p:spPr>
          <a:xfrm>
            <a:off x="4892040" y="713232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2E"/>
                </a:solidFill>
              </a:rPr>
              <a:t>✅  The Reality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92040" y="1261872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8E6FF"/>
                </a:solidFill>
              </a:rPr>
              <a:t>Humans must work with AI and strive for its optimal use — not become complacent or over-reliant on third-party ML solutions.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92040" y="219456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6D6A0"/>
                </a:solidFill>
              </a:rPr>
              <a:t>What humans uniquely provide: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892040" y="251460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Contextual judgment AI cannot replicate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92040" y="292608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Detection of that critical 1% of missed threats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92040" y="33375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Understanding complex socio-technical dynamics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374904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Ethical and legal accountability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92040" y="416052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C8E6FF"/>
                </a:solidFill>
              </a:rPr>
              <a:t>Strategic direction of AI-enabled defence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THE SOCIO-TECHNICAL SYSTEMS VIEW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8412480" cy="749808"/>
          </a:xfrm>
          <a:prstGeom prst="rect">
            <a:avLst/>
          </a:prstGeom>
          <a:solidFill>
            <a:srgbClr val="1A1A2E"/>
          </a:solidFill>
          <a:ln w="1270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Text 3"/>
          <p:cNvSpPr/>
          <p:nvPr/>
        </p:nvSpPr>
        <p:spPr>
          <a:xfrm>
            <a:off x="548640" y="850392"/>
            <a:ext cx="8046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C8E6FF"/>
                </a:solidFill>
              </a:rPr>
              <a:t>"AI is merely one aspect of a larger socio-technical system that incorporates humans, human relationships, tools and techniques, the environment, and their interrelationships."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700784"/>
            <a:ext cx="1609344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7" name="Shape 5"/>
          <p:cNvSpPr/>
          <p:nvPr/>
        </p:nvSpPr>
        <p:spPr>
          <a:xfrm>
            <a:off x="896112" y="1792224"/>
            <a:ext cx="475488" cy="475488"/>
          </a:xfrm>
          <a:prstGeom prst="ellipse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8" name="Text 6"/>
          <p:cNvSpPr/>
          <p:nvPr/>
        </p:nvSpPr>
        <p:spPr>
          <a:xfrm>
            <a:off x="896112" y="17922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👤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480" y="2340864"/>
            <a:ext cx="1426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7B2FBE"/>
                </a:solidFill>
              </a:rPr>
              <a:t>Humans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11480" y="2697480"/>
            <a:ext cx="1426464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2D3550"/>
                </a:solidFill>
              </a:rPr>
              <a:t>Specialists AND non-specialists. Social engineering targets everyone — not just IT staff.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039112" y="1700784"/>
            <a:ext cx="1609344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2" name="Shape 10"/>
          <p:cNvSpPr/>
          <p:nvPr/>
        </p:nvSpPr>
        <p:spPr>
          <a:xfrm>
            <a:off x="2615184" y="1792224"/>
            <a:ext cx="475488" cy="47548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3" name="Text 11"/>
          <p:cNvSpPr/>
          <p:nvPr/>
        </p:nvSpPr>
        <p:spPr>
          <a:xfrm>
            <a:off x="2615184" y="17922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🤝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130552" y="2340864"/>
            <a:ext cx="1426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A855F7"/>
                </a:solidFill>
              </a:rPr>
              <a:t>Relationships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130552" y="2697480"/>
            <a:ext cx="1426464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2D3550"/>
                </a:solidFill>
              </a:rPr>
              <a:t>Trust networks, supply chains, inter-</a:t>
            </a:r>
            <a:r>
              <a:rPr lang="en-US" sz="900" dirty="0" err="1">
                <a:solidFill>
                  <a:srgbClr val="2D3550"/>
                </a:solidFill>
              </a:rPr>
              <a:t>organisational</a:t>
            </a:r>
            <a:r>
              <a:rPr lang="en-US" sz="900" dirty="0">
                <a:solidFill>
                  <a:srgbClr val="2D3550"/>
                </a:solidFill>
              </a:rPr>
              <a:t> data sharing. SLAs must protect customer data.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758184" y="1700784"/>
            <a:ext cx="1609344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7" name="Shape 15"/>
          <p:cNvSpPr/>
          <p:nvPr/>
        </p:nvSpPr>
        <p:spPr>
          <a:xfrm>
            <a:off x="4334256" y="1792224"/>
            <a:ext cx="475488" cy="475488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8" name="Text 16"/>
          <p:cNvSpPr/>
          <p:nvPr/>
        </p:nvSpPr>
        <p:spPr>
          <a:xfrm>
            <a:off x="4334256" y="17922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🔧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849624" y="2340864"/>
            <a:ext cx="1426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6D6A0"/>
                </a:solidFill>
              </a:rPr>
              <a:t>Tools &amp; Techniques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849624" y="2697480"/>
            <a:ext cx="1426464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2D3550"/>
                </a:solidFill>
              </a:rPr>
              <a:t>OODA loops, ML algorithms, platforms, knowledge repositories.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77256" y="1700784"/>
            <a:ext cx="1609344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2" name="Shape 20"/>
          <p:cNvSpPr/>
          <p:nvPr/>
        </p:nvSpPr>
        <p:spPr>
          <a:xfrm>
            <a:off x="6053328" y="1792224"/>
            <a:ext cx="475488" cy="475488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3" name="Text 21"/>
          <p:cNvSpPr/>
          <p:nvPr/>
        </p:nvSpPr>
        <p:spPr>
          <a:xfrm>
            <a:off x="6053328" y="17922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🌐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568696" y="2340864"/>
            <a:ext cx="1426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D166"/>
                </a:solidFill>
              </a:rPr>
              <a:t>Environment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568696" y="2697480"/>
            <a:ext cx="1426464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2D3550"/>
                </a:solidFill>
              </a:rPr>
              <a:t>Regulatory landscape, geopolitics, IoT infrastructure, dark web threat intelligence.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196328" y="1700784"/>
            <a:ext cx="1609344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DEFF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7" name="Shape 25"/>
          <p:cNvSpPr/>
          <p:nvPr/>
        </p:nvSpPr>
        <p:spPr>
          <a:xfrm>
            <a:off x="7772400" y="1792224"/>
            <a:ext cx="475488" cy="475488"/>
          </a:xfrm>
          <a:prstGeom prst="ellipse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8" name="Text 26"/>
          <p:cNvSpPr/>
          <p:nvPr/>
        </p:nvSpPr>
        <p:spPr>
          <a:xfrm>
            <a:off x="7772400" y="17922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🔗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7287768" y="2340864"/>
            <a:ext cx="142646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E63946"/>
                </a:solidFill>
              </a:rPr>
              <a:t>Interrelationships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7287768" y="2697480"/>
            <a:ext cx="1426464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2D3550"/>
                </a:solidFill>
              </a:rPr>
              <a:t>The complex web connecting all elements — failure in one propagates through the whole.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65760" y="482654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2FBE"/>
                </a:solidFill>
              </a:rPr>
              <a:t>Implication for education: Cybersecurity teams must be multidisciplinary. Technical AI skills alone are insufficient.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WHAT EDUCATORS &amp; EMPLOYERS MUST DO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8E6FF"/>
                </a:solidFill>
              </a:rPr>
              <a:t>Six imperatives drawn from the socio-technical and paradox analysis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7B2FBE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429768" y="1234440"/>
            <a:ext cx="502920" cy="502920"/>
          </a:xfrm>
          <a:prstGeom prst="ellipse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429768" y="1234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69848" y="10515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7B2FBE"/>
                </a:solidFill>
              </a:rPr>
              <a:t>Teach AI Sub-Fields, Not 'AI'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1069848" y="1417320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ML, adversarial ML, generative AI, agentic AI, and LLMs each present distinct threats and require distinct defensive skills. Generic AI literacy is not enough.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754880" y="960120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A855F7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0" name="Shape 8"/>
          <p:cNvSpPr/>
          <p:nvPr/>
        </p:nvSpPr>
        <p:spPr>
          <a:xfrm>
            <a:off x="4864608" y="1234440"/>
            <a:ext cx="502920" cy="502920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1" name="Text 9"/>
          <p:cNvSpPr/>
          <p:nvPr/>
        </p:nvSpPr>
        <p:spPr>
          <a:xfrm>
            <a:off x="4864608" y="1234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504688" y="10515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A855F7"/>
                </a:solidFill>
              </a:rPr>
              <a:t>Embed Scenario Planning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504688" y="1417320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Future cyber threats cannot be fully predicted. Professionals must be trained to plan for adversarial AI use cases — including ones that don't yet exist.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2313432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06D6A0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Shape 13"/>
          <p:cNvSpPr/>
          <p:nvPr/>
        </p:nvSpPr>
        <p:spPr>
          <a:xfrm>
            <a:off x="429768" y="2587752"/>
            <a:ext cx="502920" cy="502920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6" name="Text 14"/>
          <p:cNvSpPr/>
          <p:nvPr/>
        </p:nvSpPr>
        <p:spPr>
          <a:xfrm>
            <a:off x="429768" y="25877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69848" y="24048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D6A0"/>
                </a:solidFill>
              </a:rPr>
              <a:t>Build Multidisciplinary Teams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1069848" y="2770632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Security requires lawyers, ethicists, social scientists, risk managers and engineers working together — not just computing specialists with AI bolt-ons.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54880" y="2313432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FFD16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0" name="Shape 18"/>
          <p:cNvSpPr/>
          <p:nvPr/>
        </p:nvSpPr>
        <p:spPr>
          <a:xfrm>
            <a:off x="4864608" y="2587752"/>
            <a:ext cx="502920" cy="502920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1" name="Text 19"/>
          <p:cNvSpPr/>
          <p:nvPr/>
        </p:nvSpPr>
        <p:spPr>
          <a:xfrm>
            <a:off x="4864608" y="25877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504688" y="24048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D166"/>
                </a:solidFill>
              </a:rPr>
              <a:t>Never Remove Humans from the Loop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504688" y="2770632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Curriculum must emphasise human oversight, contextual judgement, and the limits of AI. Over-reliance on ML solutions is itself a security risk.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" y="3666744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E63946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5" name="Shape 23"/>
          <p:cNvSpPr/>
          <p:nvPr/>
        </p:nvSpPr>
        <p:spPr>
          <a:xfrm>
            <a:off x="429768" y="3941064"/>
            <a:ext cx="502920" cy="502920"/>
          </a:xfrm>
          <a:prstGeom prst="ellipse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6" name="Text 24"/>
          <p:cNvSpPr/>
          <p:nvPr/>
        </p:nvSpPr>
        <p:spPr>
          <a:xfrm>
            <a:off x="429768" y="39410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69848" y="3758184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3946"/>
                </a:solidFill>
              </a:rPr>
              <a:t>Understand the Adversary's AI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1069848" y="4123944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Defenders need to understand how attackers use generative AI, adversarial perturbation, and self-replicating code — not just defensive toolsets.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754880" y="3666744"/>
            <a:ext cx="4114800" cy="1234440"/>
          </a:xfrm>
          <a:prstGeom prst="rect">
            <a:avLst/>
          </a:prstGeom>
          <a:solidFill>
            <a:srgbClr val="0F3460"/>
          </a:solidFill>
          <a:ln w="10160">
            <a:solidFill>
              <a:srgbClr val="FF9F1C"/>
            </a:solidFill>
            <a:prstDash val="solid"/>
          </a:ln>
          <a:effectLst>
            <a:outerShdw blurRad="127000" dist="38100" dir="8100000" algn="bl" rotWithShape="0">
              <a:srgbClr val="000000">
                <a:alpha val="22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0" name="Shape 28"/>
          <p:cNvSpPr/>
          <p:nvPr/>
        </p:nvSpPr>
        <p:spPr>
          <a:xfrm>
            <a:off x="4864608" y="3941064"/>
            <a:ext cx="502920" cy="502920"/>
          </a:xfrm>
          <a:prstGeom prst="ellipse">
            <a:avLst/>
          </a:prstGeom>
          <a:solidFill>
            <a:srgbClr val="FF9F1C"/>
          </a:solidFill>
          <a:ln w="12700">
            <a:solidFill>
              <a:srgbClr val="FF9F1C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31" name="Text 29"/>
          <p:cNvSpPr/>
          <p:nvPr/>
        </p:nvSpPr>
        <p:spPr>
          <a:xfrm>
            <a:off x="4864608" y="39410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1A2E"/>
                </a:solidFill>
              </a:rPr>
              <a:t>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504688" y="3758184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9F1C"/>
                </a:solidFill>
              </a:rPr>
              <a:t>Address Governance &amp; Ethics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504688" y="4123944"/>
            <a:ext cx="3200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8E6FF"/>
                </a:solidFill>
              </a:rPr>
              <a:t>AI procurement, data provenance, SLA design, and regulatory compliance are workforce skills. Cybersecurity teams must be in procurement conversations.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2b3e37e-8171-485d-b10b-38dae7ed14a8}" enabled="0" method="" siteId="{82b3e37e-8171-485d-b10b-38dae7ed14a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1630</Words>
  <Application>Microsoft Office PowerPoint</Application>
  <PresentationFormat>On-screen Show (16:9)</PresentationFormat>
  <Paragraphs>237</Paragraphs>
  <Slides>14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Cybersecurity: Workforce Implications</dc:title>
  <dc:subject>PptxGenJS Presentation</dc:subject>
  <dc:creator>PptxGenJS</dc:creator>
  <cp:lastModifiedBy>Katina Michael</cp:lastModifiedBy>
  <cp:revision>1</cp:revision>
  <dcterms:created xsi:type="dcterms:W3CDTF">2026-06-01T11:30:38Z</dcterms:created>
  <dcterms:modified xsi:type="dcterms:W3CDTF">2026-06-01T20:43:25Z</dcterms:modified>
</cp:coreProperties>
</file>