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58"/>
  </p:notesMasterIdLst>
  <p:sldIdLst>
    <p:sldId id="256" r:id="rId3"/>
    <p:sldId id="1040" r:id="rId4"/>
    <p:sldId id="1041" r:id="rId5"/>
    <p:sldId id="1029" r:id="rId6"/>
    <p:sldId id="314" r:id="rId7"/>
    <p:sldId id="295" r:id="rId8"/>
    <p:sldId id="296" r:id="rId9"/>
    <p:sldId id="915" r:id="rId10"/>
    <p:sldId id="918" r:id="rId11"/>
    <p:sldId id="917" r:id="rId12"/>
    <p:sldId id="914" r:id="rId13"/>
    <p:sldId id="896" r:id="rId14"/>
    <p:sldId id="322" r:id="rId15"/>
    <p:sldId id="899" r:id="rId16"/>
    <p:sldId id="900" r:id="rId17"/>
    <p:sldId id="901" r:id="rId18"/>
    <p:sldId id="902" r:id="rId19"/>
    <p:sldId id="323" r:id="rId20"/>
    <p:sldId id="318" r:id="rId21"/>
    <p:sldId id="906" r:id="rId22"/>
    <p:sldId id="911" r:id="rId23"/>
    <p:sldId id="912" r:id="rId24"/>
    <p:sldId id="913" r:id="rId25"/>
    <p:sldId id="1061" r:id="rId26"/>
    <p:sldId id="1031" r:id="rId27"/>
    <p:sldId id="1050" r:id="rId28"/>
    <p:sldId id="1052" r:id="rId29"/>
    <p:sldId id="1054" r:id="rId30"/>
    <p:sldId id="1055" r:id="rId31"/>
    <p:sldId id="1058" r:id="rId32"/>
    <p:sldId id="1059" r:id="rId33"/>
    <p:sldId id="1060" r:id="rId34"/>
    <p:sldId id="1063" r:id="rId35"/>
    <p:sldId id="1032" r:id="rId36"/>
    <p:sldId id="1033" r:id="rId37"/>
    <p:sldId id="1064" r:id="rId38"/>
    <p:sldId id="1065" r:id="rId39"/>
    <p:sldId id="1066" r:id="rId40"/>
    <p:sldId id="1038" r:id="rId41"/>
    <p:sldId id="1039" r:id="rId42"/>
    <p:sldId id="923" r:id="rId43"/>
    <p:sldId id="1048" r:id="rId44"/>
    <p:sldId id="1043" r:id="rId45"/>
    <p:sldId id="1044" r:id="rId46"/>
    <p:sldId id="1045" r:id="rId47"/>
    <p:sldId id="1046" r:id="rId48"/>
    <p:sldId id="1047" r:id="rId49"/>
    <p:sldId id="1042" r:id="rId50"/>
    <p:sldId id="1025" r:id="rId51"/>
    <p:sldId id="1027" r:id="rId52"/>
    <p:sldId id="1028" r:id="rId53"/>
    <p:sldId id="1062" r:id="rId54"/>
    <p:sldId id="1049" r:id="rId55"/>
    <p:sldId id="1051" r:id="rId56"/>
    <p:sldId id="1053" r:id="rId57"/>
  </p:sldIdLst>
  <p:sldSz cx="10363200" cy="6119813"/>
  <p:notesSz cx="6858000" cy="9144000"/>
  <p:embeddedFontLst>
    <p:embeddedFont>
      <p:font typeface="Inter" panose="020B0604020202020204" charset="0"/>
      <p:regular r:id="rId59"/>
      <p:bold r:id="rId60"/>
    </p:embeddedFont>
    <p:embeddedFont>
      <p:font typeface="Poppins" panose="00000500000000000000" pitchFamily="2" charset="0"/>
      <p:regular r:id="rId61"/>
      <p:bold r:id="rId62"/>
      <p:italic r:id="rId63"/>
      <p:boldItalic r:id="rId64"/>
    </p:embeddedFont>
    <p:embeddedFont>
      <p:font typeface="Poppins Medium" panose="020B0502040204020203" pitchFamily="2" charset="0"/>
      <p:regular r:id="rId65"/>
      <p:bold r:id="rId66"/>
      <p:italic r:id="rId67"/>
      <p:boldItalic r:id="rId68"/>
    </p:embeddedFont>
    <p:embeddedFont>
      <p:font typeface="Poppins SemiBold" panose="020B0502040204020203" pitchFamily="2" charset="0"/>
      <p:regular r:id="rId69"/>
      <p:bold r:id="rId70"/>
      <p:italic r:id="rId71"/>
      <p:boldItalic r:id="rId72"/>
    </p:embeddedFont>
    <p:embeddedFont>
      <p:font typeface="Work Sans" pitchFamily="2"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28" userDrawn="1">
          <p15:clr>
            <a:srgbClr val="A4A3A4"/>
          </p15:clr>
        </p15:guide>
        <p15:guide id="2" pos="32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xandra McIntosh"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5283F"/>
    <a:srgbClr val="223C5E"/>
    <a:srgbClr val="A785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18" autoAdjust="0"/>
    <p:restoredTop sz="95706" autoAdjust="0"/>
  </p:normalViewPr>
  <p:slideViewPr>
    <p:cSldViewPr snapToGrid="0">
      <p:cViewPr varScale="1">
        <p:scale>
          <a:sx n="75" d="100"/>
          <a:sy n="75" d="100"/>
        </p:scale>
        <p:origin x="544" y="36"/>
      </p:cViewPr>
      <p:guideLst>
        <p:guide orient="horz" pos="1928"/>
        <p:guide pos="3264"/>
      </p:guideLst>
    </p:cSldViewPr>
  </p:slideViewPr>
  <p:outlineViewPr>
    <p:cViewPr>
      <p:scale>
        <a:sx n="33" d="100"/>
        <a:sy n="33" d="100"/>
      </p:scale>
      <p:origin x="0" y="-34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4.fntdata"/><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8.fntdata"/><Relationship Id="rId7" Type="http://schemas.openxmlformats.org/officeDocument/2006/relationships/slide" Target="slides/slide5.xml"/><Relationship Id="rId71"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8.fntdata"/></Relationships>
</file>

<file path=ppt/charts/_rels/chart1.xml.rels><?xml version="1.0" encoding="UTF-8" standalone="yes"?>
<Relationships xmlns="http://schemas.openxmlformats.org/package/2006/relationships"><Relationship Id="rId1" Type="http://schemas.openxmlformats.org/officeDocument/2006/relationships/oleObject" Target="file:///C:\Data\2015\OHPI\Operations\Publications\SAMIH%20report\antimuslim-items-v3-chart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Anti-Muslim hate classification subtypes</a:t>
            </a:r>
          </a:p>
        </c:rich>
      </c:tx>
      <c:overlay val="0"/>
      <c:spPr>
        <a:noFill/>
        <a:ln>
          <a:noFill/>
        </a:ln>
        <a:effectLst/>
      </c:spPr>
    </c:title>
    <c:autoTitleDeleted val="0"/>
    <c:plotArea>
      <c:layout/>
      <c:pieChart>
        <c:varyColors val="1"/>
        <c:ser>
          <c:idx val="0"/>
          <c:order val="0"/>
          <c:spPr>
            <a:effectLst/>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0-6A08-4725-8611-A6469D86A5E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6A08-4725-8611-A6469D86A5E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6A08-4725-8611-A6469D86A5E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6A08-4725-8611-A6469D86A5E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4-6A08-4725-8611-A6469D86A5E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5-6A08-4725-8611-A6469D86A5E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6-6A08-4725-8611-A6469D86A5E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6A08-4725-8611-A6469D86A5E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8-6A08-4725-8611-A6469D86A5E2}"/>
              </c:ext>
            </c:extLst>
          </c:dPt>
          <c:dLbls>
            <c:dLbl>
              <c:idx val="0"/>
              <c:layout>
                <c:manualLayout>
                  <c:x val="-2.8406866391968871E-3"/>
                  <c:y val="-0.15457303022011246"/>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6A08-4725-8611-A6469D86A5E2}"/>
                </c:ext>
              </c:extLst>
            </c:dLbl>
            <c:dLbl>
              <c:idx val="1"/>
              <c:layout>
                <c:manualLayout>
                  <c:x val="9.1900311526479941E-2"/>
                  <c:y val="2.5252525252525255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6A08-4725-8611-A6469D86A5E2}"/>
                </c:ext>
              </c:extLst>
            </c:dLbl>
            <c:dLbl>
              <c:idx val="2"/>
              <c:layout>
                <c:manualLayout>
                  <c:x val="-6.6978193146417439E-2"/>
                  <c:y val="4.5454545454545484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6A08-4725-8611-A6469D86A5E2}"/>
                </c:ext>
              </c:extLst>
            </c:dLbl>
            <c:dLbl>
              <c:idx val="3"/>
              <c:layout>
                <c:manualLayout>
                  <c:x val="-5.1735472318296734E-2"/>
                  <c:y val="4.2508351228823779E-2"/>
                </c:manualLayout>
              </c:layout>
              <c:tx>
                <c:rich>
                  <a:bodyPr/>
                  <a:lstStyle/>
                  <a:p>
                    <a:r>
                      <a:rPr lang="en-US" dirty="0"/>
                      <a:t>Inciting anti-Muslim </a:t>
                    </a:r>
                  </a:p>
                  <a:p>
                    <a:r>
                      <a:rPr lang="en-US" dirty="0"/>
                      <a:t>violence, 9%</a:t>
                    </a:r>
                  </a:p>
                </c:rich>
              </c:tx>
              <c:dLblPos val="bestFit"/>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3-6A08-4725-8611-A6469D86A5E2}"/>
                </c:ext>
              </c:extLst>
            </c:dLbl>
            <c:dLbl>
              <c:idx val="4"/>
              <c:layout>
                <c:manualLayout>
                  <c:x val="-5.5656382335148379E-2"/>
                  <c:y val="7.8703703703703831E-2"/>
                </c:manualLayout>
              </c:layout>
              <c:tx>
                <c:rich>
                  <a:bodyPr/>
                  <a:lstStyle/>
                  <a:p>
                    <a:r>
                      <a:rPr lang="en-US" dirty="0"/>
                      <a:t>Xenophobia / </a:t>
                    </a:r>
                  </a:p>
                  <a:p>
                    <a:r>
                      <a:rPr lang="en-US" dirty="0"/>
                      <a:t>anti-refugee, 7%</a:t>
                    </a:r>
                  </a:p>
                </c:rich>
              </c:tx>
              <c:dLblPos val="bestFit"/>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4-6A08-4725-8611-A6469D86A5E2}"/>
                </c:ext>
              </c:extLst>
            </c:dLbl>
            <c:dLbl>
              <c:idx val="5"/>
              <c:layout>
                <c:manualLayout>
                  <c:x val="-0.13551119177253532"/>
                  <c:y val="8.3333333333333467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6A08-4725-8611-A6469D86A5E2}"/>
                </c:ext>
              </c:extLst>
            </c:dLbl>
            <c:dLbl>
              <c:idx val="6"/>
              <c:layout>
                <c:manualLayout>
                  <c:x val="-0.11615245009074394"/>
                  <c:y val="4.62962962962964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6-6A08-4725-8611-A6469D86A5E2}"/>
                </c:ext>
              </c:extLst>
            </c:dLbl>
            <c:dLbl>
              <c:idx val="7"/>
              <c:layout>
                <c:manualLayout>
                  <c:x val="-0.15003024803387779"/>
                  <c:y val="-9.2592592592593143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6A08-4725-8611-A6469D86A5E2}"/>
                </c:ext>
              </c:extLst>
            </c:dLbl>
            <c:dLbl>
              <c:idx val="8"/>
              <c:layout>
                <c:manualLayout>
                  <c:x val="7.2595281306715338E-3"/>
                  <c:y val="-3.2407407407407565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8-6A08-4725-8611-A6469D86A5E2}"/>
                </c:ext>
              </c:extLst>
            </c:dLbl>
            <c:spPr>
              <a:noFill/>
              <a:ln>
                <a:noFill/>
              </a:ln>
              <a:effectLst/>
            </c:spPr>
            <c:txPr>
              <a:bodyPr rot="0" spcFirstLastPara="1" vertOverflow="overflow" horzOverflow="overflow" vert="horz" wrap="none" lIns="0" tIns="0" rIns="0" bIns="0" anchor="ctr" anchorCtr="1">
                <a:spAutoFit/>
              </a:bodyPr>
              <a:lstStyle/>
              <a:p>
                <a:pPr>
                  <a:defRPr sz="1400" b="1" i="0" u="none" strike="noStrike" kern="1200" baseline="0">
                    <a:ln w="3175">
                      <a:noFill/>
                    </a:ln>
                    <a:solidFill>
                      <a:schemeClr val="tx1"/>
                    </a:solidFill>
                    <a:latin typeface="+mn-lt"/>
                    <a:ea typeface="+mn-ea"/>
                    <a:cs typeface="+mn-cs"/>
                  </a:defRPr>
                </a:pPr>
                <a:endParaRPr lang="en-US"/>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itemList!$K$1137:$S$1137</c:f>
              <c:strCache>
                <c:ptCount val="9"/>
                <c:pt idx="0">
                  <c:v>Muslims as a cultural threat</c:v>
                </c:pt>
                <c:pt idx="1">
                  <c:v>Demonising Muslims</c:v>
                </c:pt>
                <c:pt idx="2">
                  <c:v>Muslims as a security risk</c:v>
                </c:pt>
                <c:pt idx="3">
                  <c:v>Inciting anti-Muslim violence</c:v>
                </c:pt>
                <c:pt idx="4">
                  <c:v>Xenophobia / anti-refugee</c:v>
                </c:pt>
                <c:pt idx="5">
                  <c:v>Muslims as dishonest</c:v>
                </c:pt>
                <c:pt idx="6">
                  <c:v>Undermining Muslim allies</c:v>
                </c:pt>
                <c:pt idx="7">
                  <c:v>Socially excluding Muslims</c:v>
                </c:pt>
                <c:pt idx="8">
                  <c:v>Other anti-Muslim hate</c:v>
                </c:pt>
              </c:strCache>
            </c:strRef>
          </c:cat>
          <c:val>
            <c:numRef>
              <c:f>itemList!$K$1138:$S$1138</c:f>
              <c:numCache>
                <c:formatCode>General</c:formatCode>
                <c:ptCount val="9"/>
                <c:pt idx="0">
                  <c:v>355.0499999999999</c:v>
                </c:pt>
                <c:pt idx="1">
                  <c:v>178.46666666666673</c:v>
                </c:pt>
                <c:pt idx="2">
                  <c:v>203.7166666666663</c:v>
                </c:pt>
                <c:pt idx="3">
                  <c:v>99.133333333333127</c:v>
                </c:pt>
                <c:pt idx="4">
                  <c:v>70.95</c:v>
                </c:pt>
                <c:pt idx="5">
                  <c:v>37.5</c:v>
                </c:pt>
                <c:pt idx="6">
                  <c:v>49.000000000000007</c:v>
                </c:pt>
                <c:pt idx="7">
                  <c:v>29.666666666666664</c:v>
                </c:pt>
                <c:pt idx="8">
                  <c:v>46.516666666666445</c:v>
                </c:pt>
              </c:numCache>
            </c:numRef>
          </c:val>
          <c:extLst>
            <c:ext xmlns:c16="http://schemas.microsoft.com/office/drawing/2014/chart" uri="{C3380CC4-5D6E-409C-BE32-E72D297353CC}">
              <c16:uniqueId val="{00000009-6A08-4725-8611-A6469D86A5E2}"/>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28ff9f41bb_0_0:notes"/>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28ff9f41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12e6a7ad03_0_6:notes"/>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12e6a7ad0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73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3c6bee252c_0_305:notes"/>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9972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3c6bee252c_0_305:notes"/>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5515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3c6bee252c_0_305:notes"/>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74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1CBF68F9-CEA9-D46A-60F8-583E04B8AC16}"/>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87213E10-D3A9-C21E-B4DE-9C6AE19F0931}"/>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EE00B6D6-4937-B677-BE5F-0B7824C964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64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1CBF68F9-CEA9-D46A-60F8-583E04B8AC16}"/>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87213E10-D3A9-C21E-B4DE-9C6AE19F0931}"/>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EE00B6D6-4937-B677-BE5F-0B7824C964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27140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1CBF68F9-CEA9-D46A-60F8-583E04B8AC16}"/>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87213E10-D3A9-C21E-B4DE-9C6AE19F0931}"/>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EE00B6D6-4937-B677-BE5F-0B7824C964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5706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1CBF68F9-CEA9-D46A-60F8-583E04B8AC16}"/>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87213E10-D3A9-C21E-B4DE-9C6AE19F0931}"/>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EE00B6D6-4937-B677-BE5F-0B7824C964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772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3c6bee252c_0_305:notes"/>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8197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12e6a7ad03_0_6:notes"/>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12e6a7ad0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73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FB870344-6F90-25E4-055A-C23729223660}"/>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D9848A32-8683-A48A-06AE-0C2483F5419D}"/>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56FDDCEB-D88A-9C93-09F4-6DC5A6667A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4486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1CBF68F9-CEA9-D46A-60F8-583E04B8AC16}"/>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87213E10-D3A9-C21E-B4DE-9C6AE19F0931}"/>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EE00B6D6-4937-B677-BE5F-0B7824C964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228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1CBF68F9-CEA9-D46A-60F8-583E04B8AC16}"/>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87213E10-D3A9-C21E-B4DE-9C6AE19F0931}"/>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EE00B6D6-4937-B677-BE5F-0B7824C964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5986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1CBF68F9-CEA9-D46A-60F8-583E04B8AC16}"/>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87213E10-D3A9-C21E-B4DE-9C6AE19F0931}"/>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EE00B6D6-4937-B677-BE5F-0B7824C964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3900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1CBF68F9-CEA9-D46A-60F8-583E04B8AC16}"/>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87213E10-D3A9-C21E-B4DE-9C6AE19F0931}"/>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EE00B6D6-4937-B677-BE5F-0B7824C964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321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a:extLst>
            <a:ext uri="{FF2B5EF4-FFF2-40B4-BE49-F238E27FC236}">
              <a16:creationId xmlns:a16="http://schemas.microsoft.com/office/drawing/2014/main" id="{AF49A3C9-53A9-BB3B-5BA5-0BBB1214872F}"/>
            </a:ext>
          </a:extLst>
        </p:cNvPr>
        <p:cNvGrpSpPr/>
        <p:nvPr/>
      </p:nvGrpSpPr>
      <p:grpSpPr>
        <a:xfrm>
          <a:off x="0" y="0"/>
          <a:ext cx="0" cy="0"/>
          <a:chOff x="0" y="0"/>
          <a:chExt cx="0" cy="0"/>
        </a:xfrm>
      </p:grpSpPr>
      <p:sp>
        <p:nvSpPr>
          <p:cNvPr id="79" name="Google Shape;79;g228ff9f41bb_0_0:notes">
            <a:extLst>
              <a:ext uri="{FF2B5EF4-FFF2-40B4-BE49-F238E27FC236}">
                <a16:creationId xmlns:a16="http://schemas.microsoft.com/office/drawing/2014/main" id="{47D24301-C40A-C91F-9CC7-A1E477B66FFA}"/>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28ff9f41bb_0_0:notes">
            <a:extLst>
              <a:ext uri="{FF2B5EF4-FFF2-40B4-BE49-F238E27FC236}">
                <a16:creationId xmlns:a16="http://schemas.microsoft.com/office/drawing/2014/main" id="{8BB9A384-5D47-8CCD-C1F5-1ADD140F99A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9602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040810B7-B111-2698-ACBC-FF4E01875A29}"/>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A5AB0F7B-EA04-6DD2-D4E6-FEE65F9E128C}"/>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529CB377-F261-6124-04E2-31F4030334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29572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DAC92318-DAE6-E7BF-31A7-255CA232DA26}"/>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CF90500C-B1AD-8DE2-3F15-76C7A4789FDF}"/>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2AC49871-3332-8A6A-E9D2-A3D069BF55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2772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8064517C-E379-13D2-B04D-8088191CA4B2}"/>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1189C5B5-A1E5-EE21-C3C0-01E4081B55CA}"/>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47282A5E-F676-7125-6782-C5196DBD5D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50973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E47AFF05-C75D-3708-309D-700F57945C15}"/>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71177CF1-72A5-279D-4D34-653BDF31BFA5}"/>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4371B3C7-9C34-0010-7AC2-CA5491F52A2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6384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731A945F-FBFF-F8B5-CD4F-38D6A5D7E4CD}"/>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9A6DE0D3-ACDB-8702-ED4E-BBF4EB1F0A84}"/>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891D54C6-B93E-27C3-ABD7-29FC4F9517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5789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7CE96843-AF41-D20D-7863-B5E0CDCAEA1B}"/>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C406069F-70D3-E6C9-32E1-D7801A8CA337}"/>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1CE4EDD1-0768-34B3-2573-1C413D9E682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2422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8151D029-1B80-3C9B-D956-A886371DA205}"/>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07CF1098-9B32-2602-9A2E-A56CB8AE76ED}"/>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778ECBCE-0030-A48C-2ADD-2A447BAC64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9763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9870D409-F8D8-8C2C-363B-CAC5815D8080}"/>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C04AE8FC-DC8E-A474-2503-C33F33B26A93}"/>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54B5EB95-E2FB-A63A-287F-43DE0D267C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7227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3B2F26AB-0F49-650E-30F1-D6A859B30ABA}"/>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5F436C28-F1F3-D1BE-B0FB-716FD4FBE710}"/>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5D50E0CD-DBE3-E039-3A3D-60607E8689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74366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a:extLst>
            <a:ext uri="{FF2B5EF4-FFF2-40B4-BE49-F238E27FC236}">
              <a16:creationId xmlns:a16="http://schemas.microsoft.com/office/drawing/2014/main" id="{F8F6ACAF-51FE-3D02-8FE3-412EFE08082E}"/>
            </a:ext>
          </a:extLst>
        </p:cNvPr>
        <p:cNvGrpSpPr/>
        <p:nvPr/>
      </p:nvGrpSpPr>
      <p:grpSpPr>
        <a:xfrm>
          <a:off x="0" y="0"/>
          <a:ext cx="0" cy="0"/>
          <a:chOff x="0" y="0"/>
          <a:chExt cx="0" cy="0"/>
        </a:xfrm>
      </p:grpSpPr>
      <p:sp>
        <p:nvSpPr>
          <p:cNvPr id="79" name="Google Shape;79;g228ff9f41bb_0_0:notes">
            <a:extLst>
              <a:ext uri="{FF2B5EF4-FFF2-40B4-BE49-F238E27FC236}">
                <a16:creationId xmlns:a16="http://schemas.microsoft.com/office/drawing/2014/main" id="{27A52215-6F5F-E686-49E6-C55682FBB4CA}"/>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28ff9f41bb_0_0:notes">
            <a:extLst>
              <a:ext uri="{FF2B5EF4-FFF2-40B4-BE49-F238E27FC236}">
                <a16:creationId xmlns:a16="http://schemas.microsoft.com/office/drawing/2014/main" id="{1103121D-9AD3-BB86-8684-7AA519903C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4710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B04C55B8-7538-F486-3DFD-DB90FCCBEBFF}"/>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249BEE11-006F-4A08-3439-BAE450A9B846}"/>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DB0A0BE4-6531-D5C7-A21D-E5621A9250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6880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17B29723-9699-A751-FAC8-B4532629D138}"/>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71D6CC8E-0865-3FED-CF5F-33EA9AC4CD75}"/>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6105E689-8254-3275-5FE8-4EC324D2DF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30491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4E105900-E764-D489-9C9A-42D4FC026527}"/>
            </a:ext>
          </a:extLst>
        </p:cNvPr>
        <p:cNvGrpSpPr/>
        <p:nvPr/>
      </p:nvGrpSpPr>
      <p:grpSpPr>
        <a:xfrm>
          <a:off x="0" y="0"/>
          <a:ext cx="0" cy="0"/>
          <a:chOff x="0" y="0"/>
          <a:chExt cx="0" cy="0"/>
        </a:xfrm>
      </p:grpSpPr>
      <p:sp>
        <p:nvSpPr>
          <p:cNvPr id="101" name="Google Shape;101;g212e6a7ad03_0_6:notes">
            <a:extLst>
              <a:ext uri="{FF2B5EF4-FFF2-40B4-BE49-F238E27FC236}">
                <a16:creationId xmlns:a16="http://schemas.microsoft.com/office/drawing/2014/main" id="{36F14FA9-8FFB-301D-159A-34EA12C59346}"/>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12e6a7ad03_0_6:notes">
            <a:extLst>
              <a:ext uri="{FF2B5EF4-FFF2-40B4-BE49-F238E27FC236}">
                <a16:creationId xmlns:a16="http://schemas.microsoft.com/office/drawing/2014/main" id="{946970CA-D67E-260A-D53E-B1D01FF0ADF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7759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BCF350B5-1F70-D20A-4DE9-C7AE140F0D15}"/>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18216843-AF77-0F19-7CC8-79D4B4A91C4C}"/>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7FE1BA11-6313-0721-3669-F66EE7EB97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115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D689BEE8-89D0-0A37-E925-9394D2ECDAB6}"/>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7B32E715-B1AA-2FEB-05B3-B7F9284334F6}"/>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3FFEA440-189B-5F34-1415-0D3E5A9888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8465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12e6a7ad03_0_6:notes"/>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12e6a7ad0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7264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a:extLst>
            <a:ext uri="{FF2B5EF4-FFF2-40B4-BE49-F238E27FC236}">
              <a16:creationId xmlns:a16="http://schemas.microsoft.com/office/drawing/2014/main" id="{D5408104-5B2E-A0BB-A85B-5002C982438A}"/>
            </a:ext>
          </a:extLst>
        </p:cNvPr>
        <p:cNvGrpSpPr/>
        <p:nvPr/>
      </p:nvGrpSpPr>
      <p:grpSpPr>
        <a:xfrm>
          <a:off x="0" y="0"/>
          <a:ext cx="0" cy="0"/>
          <a:chOff x="0" y="0"/>
          <a:chExt cx="0" cy="0"/>
        </a:xfrm>
      </p:grpSpPr>
      <p:sp>
        <p:nvSpPr>
          <p:cNvPr id="79" name="Google Shape;79;g228ff9f41bb_0_0:notes">
            <a:extLst>
              <a:ext uri="{FF2B5EF4-FFF2-40B4-BE49-F238E27FC236}">
                <a16:creationId xmlns:a16="http://schemas.microsoft.com/office/drawing/2014/main" id="{8AE393DB-67F4-5611-1F25-7969E53B569D}"/>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28ff9f41bb_0_0:notes">
            <a:extLst>
              <a:ext uri="{FF2B5EF4-FFF2-40B4-BE49-F238E27FC236}">
                <a16:creationId xmlns:a16="http://schemas.microsoft.com/office/drawing/2014/main" id="{AF5FE6FD-EB37-1948-057D-388D1895F84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0362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C559C4D2-C43C-E008-EA21-E47E381DAF8E}"/>
            </a:ext>
          </a:extLst>
        </p:cNvPr>
        <p:cNvGrpSpPr/>
        <p:nvPr/>
      </p:nvGrpSpPr>
      <p:grpSpPr>
        <a:xfrm>
          <a:off x="0" y="0"/>
          <a:ext cx="0" cy="0"/>
          <a:chOff x="0" y="0"/>
          <a:chExt cx="0" cy="0"/>
        </a:xfrm>
      </p:grpSpPr>
      <p:sp>
        <p:nvSpPr>
          <p:cNvPr id="101" name="Google Shape;101;g212e6a7ad03_0_6:notes">
            <a:extLst>
              <a:ext uri="{FF2B5EF4-FFF2-40B4-BE49-F238E27FC236}">
                <a16:creationId xmlns:a16="http://schemas.microsoft.com/office/drawing/2014/main" id="{B5C1D419-73DD-E76D-1226-695BD6959236}"/>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12e6a7ad03_0_6:notes">
            <a:extLst>
              <a:ext uri="{FF2B5EF4-FFF2-40B4-BE49-F238E27FC236}">
                <a16:creationId xmlns:a16="http://schemas.microsoft.com/office/drawing/2014/main" id="{5CD51976-5564-FD66-C4FC-2A13AE7E7F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73333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8462DCE1-6461-0119-DB61-15A7ACC350F2}"/>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38F07F90-9FDF-8658-7F50-BB1EFC45367A}"/>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24652076-E1C1-468B-038E-4710ED24EA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8936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6F936098-91AF-1429-6A8A-2008FAB09CB3}"/>
            </a:ext>
          </a:extLst>
        </p:cNvPr>
        <p:cNvGrpSpPr/>
        <p:nvPr/>
      </p:nvGrpSpPr>
      <p:grpSpPr>
        <a:xfrm>
          <a:off x="0" y="0"/>
          <a:ext cx="0" cy="0"/>
          <a:chOff x="0" y="0"/>
          <a:chExt cx="0" cy="0"/>
        </a:xfrm>
      </p:grpSpPr>
      <p:sp>
        <p:nvSpPr>
          <p:cNvPr id="306" name="Google Shape;306;p23:notes">
            <a:extLst>
              <a:ext uri="{FF2B5EF4-FFF2-40B4-BE49-F238E27FC236}">
                <a16:creationId xmlns:a16="http://schemas.microsoft.com/office/drawing/2014/main" id="{713345AB-7FC2-DA17-B2E8-1D899F1FED30}"/>
              </a:ext>
            </a:extLst>
          </p:cNvPr>
          <p:cNvSpPr>
            <a:spLocks noGrp="1" noRot="1" noChangeAspect="1"/>
          </p:cNvSpPr>
          <p:nvPr>
            <p:ph type="sldImg" idx="2"/>
          </p:nvPr>
        </p:nvSpPr>
        <p:spPr>
          <a:xfrm>
            <a:off x="815975" y="1143000"/>
            <a:ext cx="5226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3:notes">
            <a:extLst>
              <a:ext uri="{FF2B5EF4-FFF2-40B4-BE49-F238E27FC236}">
                <a16:creationId xmlns:a16="http://schemas.microsoft.com/office/drawing/2014/main" id="{B3D51CEC-8FF7-E6A1-3430-7D30595FC18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a:t>This shows how rapidly extremist content that can incite further violence can go viral. This all occurred within 24 hours of the attack occurring.  We have no idea how many of those who viewed the video saved it and have been passing it on. </a:t>
            </a:r>
            <a:endParaRPr/>
          </a:p>
        </p:txBody>
      </p:sp>
      <p:sp>
        <p:nvSpPr>
          <p:cNvPr id="308" name="Google Shape;308;p23:notes">
            <a:extLst>
              <a:ext uri="{FF2B5EF4-FFF2-40B4-BE49-F238E27FC236}">
                <a16:creationId xmlns:a16="http://schemas.microsoft.com/office/drawing/2014/main" id="{6E0CCDF3-D33C-9DC9-2C3D-B2F81FE92AD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44</a:t>
            </a:fld>
            <a:endParaRPr/>
          </a:p>
        </p:txBody>
      </p:sp>
    </p:spTree>
    <p:extLst>
      <p:ext uri="{BB962C8B-B14F-4D97-AF65-F5344CB8AC3E}">
        <p14:creationId xmlns:p14="http://schemas.microsoft.com/office/powerpoint/2010/main" val="4152007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DE83459E-50F6-0C33-4B5C-CE3EC2A5BD67}"/>
            </a:ext>
          </a:extLst>
        </p:cNvPr>
        <p:cNvGrpSpPr/>
        <p:nvPr/>
      </p:nvGrpSpPr>
      <p:grpSpPr>
        <a:xfrm>
          <a:off x="0" y="0"/>
          <a:ext cx="0" cy="0"/>
          <a:chOff x="0" y="0"/>
          <a:chExt cx="0" cy="0"/>
        </a:xfrm>
      </p:grpSpPr>
      <p:sp>
        <p:nvSpPr>
          <p:cNvPr id="101" name="Google Shape;101;g212e6a7ad03_0_6:notes">
            <a:extLst>
              <a:ext uri="{FF2B5EF4-FFF2-40B4-BE49-F238E27FC236}">
                <a16:creationId xmlns:a16="http://schemas.microsoft.com/office/drawing/2014/main" id="{067E3E95-B4E6-B4DC-1C33-039C3EAD183E}"/>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12e6a7ad03_0_6:notes">
            <a:extLst>
              <a:ext uri="{FF2B5EF4-FFF2-40B4-BE49-F238E27FC236}">
                <a16:creationId xmlns:a16="http://schemas.microsoft.com/office/drawing/2014/main" id="{BD6FBF3D-1901-0395-22E1-E067BD30E3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51893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F3391D00-C23B-A0C3-5F88-C3B81CCF0ED2}"/>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27E3EAFC-1783-7442-062E-F1747B4F3042}"/>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FA0D22A0-D633-ADDE-B6D6-8A1C277FD6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578842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a:extLst>
            <a:ext uri="{FF2B5EF4-FFF2-40B4-BE49-F238E27FC236}">
              <a16:creationId xmlns:a16="http://schemas.microsoft.com/office/drawing/2014/main" id="{C05A1950-6769-B778-7609-2EDA9A862F24}"/>
            </a:ext>
          </a:extLst>
        </p:cNvPr>
        <p:cNvGrpSpPr/>
        <p:nvPr/>
      </p:nvGrpSpPr>
      <p:grpSpPr>
        <a:xfrm>
          <a:off x="0" y="0"/>
          <a:ext cx="0" cy="0"/>
          <a:chOff x="0" y="0"/>
          <a:chExt cx="0" cy="0"/>
        </a:xfrm>
      </p:grpSpPr>
      <p:sp>
        <p:nvSpPr>
          <p:cNvPr id="216" name="Google Shape;216;p14:notes">
            <a:extLst>
              <a:ext uri="{FF2B5EF4-FFF2-40B4-BE49-F238E27FC236}">
                <a16:creationId xmlns:a16="http://schemas.microsoft.com/office/drawing/2014/main" id="{7ECB7286-267D-56C0-0F8A-74C9143453A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4:notes">
            <a:extLst>
              <a:ext uri="{FF2B5EF4-FFF2-40B4-BE49-F238E27FC236}">
                <a16:creationId xmlns:a16="http://schemas.microsoft.com/office/drawing/2014/main" id="{7907ADC8-98A4-1029-4F1B-02A07A554C8F}"/>
              </a:ext>
            </a:extLst>
          </p:cNvPr>
          <p:cNvSpPr>
            <a:spLocks noGrp="1" noRot="1" noChangeAspect="1"/>
          </p:cNvSpPr>
          <p:nvPr>
            <p:ph type="sldImg" idx="2"/>
          </p:nvPr>
        </p:nvSpPr>
        <p:spPr>
          <a:xfrm>
            <a:off x="815975" y="1143000"/>
            <a:ext cx="5226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14455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1B44D759-DF59-9575-A40B-A2A05083F758}"/>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E3713702-6641-6198-65C6-1CB270F664AB}"/>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ADC9B96C-E32A-B60C-5339-E1F4C8C3C6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12289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a:extLst>
            <a:ext uri="{FF2B5EF4-FFF2-40B4-BE49-F238E27FC236}">
              <a16:creationId xmlns:a16="http://schemas.microsoft.com/office/drawing/2014/main" id="{B091EF44-8262-62D1-7508-5C30E13E9F79}"/>
            </a:ext>
          </a:extLst>
        </p:cNvPr>
        <p:cNvGrpSpPr/>
        <p:nvPr/>
      </p:nvGrpSpPr>
      <p:grpSpPr>
        <a:xfrm>
          <a:off x="0" y="0"/>
          <a:ext cx="0" cy="0"/>
          <a:chOff x="0" y="0"/>
          <a:chExt cx="0" cy="0"/>
        </a:xfrm>
      </p:grpSpPr>
      <p:sp>
        <p:nvSpPr>
          <p:cNvPr id="79" name="Google Shape;79;g228ff9f41bb_0_0:notes">
            <a:extLst>
              <a:ext uri="{FF2B5EF4-FFF2-40B4-BE49-F238E27FC236}">
                <a16:creationId xmlns:a16="http://schemas.microsoft.com/office/drawing/2014/main" id="{17D77F02-A611-5449-5BAD-DF5965A1301F}"/>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28ff9f41bb_0_0:notes">
            <a:extLst>
              <a:ext uri="{FF2B5EF4-FFF2-40B4-BE49-F238E27FC236}">
                <a16:creationId xmlns:a16="http://schemas.microsoft.com/office/drawing/2014/main" id="{106AC3BC-FF68-7534-9DA2-2A6DA6D570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97995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488FCE99-B6EF-C966-D7E4-2032A7927A84}"/>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66178EC9-E904-AA27-F93F-A55B6929CE8F}"/>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56209A7C-C057-6B72-CB32-7EC7C9379B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467766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BBDFD425-B26B-69A6-802B-E77E6406D82C}"/>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AA0DE11C-FA8B-965F-7420-7EFEAD75FDAA}"/>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5138E54B-BEA5-9E04-030C-A9347EA3B5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98881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3c6bee252c_0_305:notes"/>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64887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DBB5FEF8-AD48-D2DD-D60F-8094221F061C}"/>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589EDD12-DBA6-DF2A-AD1A-340C1913FE6D}"/>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588B14C0-1EF2-15EB-E586-2C0A4FA3BC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16188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1CBF68F9-CEA9-D46A-60F8-583E04B8AC16}"/>
            </a:ext>
          </a:extLst>
        </p:cNvPr>
        <p:cNvGrpSpPr/>
        <p:nvPr/>
      </p:nvGrpSpPr>
      <p:grpSpPr>
        <a:xfrm>
          <a:off x="0" y="0"/>
          <a:ext cx="0" cy="0"/>
          <a:chOff x="0" y="0"/>
          <a:chExt cx="0" cy="0"/>
        </a:xfrm>
      </p:grpSpPr>
      <p:sp>
        <p:nvSpPr>
          <p:cNvPr id="187" name="Google Shape;187;g23c6bee252c_0_305:notes">
            <a:extLst>
              <a:ext uri="{FF2B5EF4-FFF2-40B4-BE49-F238E27FC236}">
                <a16:creationId xmlns:a16="http://schemas.microsoft.com/office/drawing/2014/main" id="{87213E10-D3A9-C21E-B4DE-9C6AE19F0931}"/>
              </a:ext>
            </a:extLst>
          </p:cNvPr>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a:extLst>
              <a:ext uri="{FF2B5EF4-FFF2-40B4-BE49-F238E27FC236}">
                <a16:creationId xmlns:a16="http://schemas.microsoft.com/office/drawing/2014/main" id="{EE00B6D6-4937-B677-BE5F-0B7824C964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6896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3c6bee252c_0_305:notes"/>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50428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3c6bee252c_0_305:notes"/>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4657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3c6bee252c_0_305:notes"/>
          <p:cNvSpPr>
            <a:spLocks noGrp="1" noRot="1" noChangeAspect="1"/>
          </p:cNvSpPr>
          <p:nvPr>
            <p:ph type="sldImg" idx="2"/>
          </p:nvPr>
        </p:nvSpPr>
        <p:spPr>
          <a:xfrm>
            <a:off x="527050" y="685800"/>
            <a:ext cx="580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c6bee252c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1047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Header" type="title">
  <p:cSld name="TITLE">
    <p:spTree>
      <p:nvGrpSpPr>
        <p:cNvPr id="1" name="Shape 9"/>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928" userDrawn="1">
          <p15:clr>
            <a:srgbClr val="FA7B17"/>
          </p15:clr>
        </p15:guide>
        <p15:guide id="2" pos="3264" userDrawn="1">
          <p15:clr>
            <a:srgbClr val="FA7B17"/>
          </p15:clr>
        </p15:guide>
        <p15:guide id="3" orient="horz" pos="3515" userDrawn="1">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1"/>
          <p:cNvSpPr/>
          <p:nvPr/>
        </p:nvSpPr>
        <p:spPr>
          <a:xfrm>
            <a:off x="5181600" y="-149"/>
            <a:ext cx="5181600" cy="6119813"/>
          </a:xfrm>
          <a:prstGeom prst="rect">
            <a:avLst/>
          </a:prstGeom>
          <a:solidFill>
            <a:schemeClr val="lt2"/>
          </a:solidFill>
          <a:ln>
            <a:noFill/>
          </a:ln>
        </p:spPr>
        <p:txBody>
          <a:bodyPr spcFirstLastPara="1" wrap="square" lIns="106351" tIns="106351" rIns="106351" bIns="106351" anchor="ctr" anchorCtr="0">
            <a:noAutofit/>
          </a:bodyPr>
          <a:lstStyle/>
          <a:p>
            <a:pPr marL="0" lvl="0" indent="0" algn="l" rtl="0">
              <a:spcBef>
                <a:spcPts val="0"/>
              </a:spcBef>
              <a:spcAft>
                <a:spcPts val="0"/>
              </a:spcAft>
              <a:buNone/>
            </a:pPr>
            <a:endParaRPr sz="1133"/>
          </a:p>
        </p:txBody>
      </p:sp>
      <p:sp>
        <p:nvSpPr>
          <p:cNvPr id="37" name="Google Shape;37;p11"/>
          <p:cNvSpPr txBox="1">
            <a:spLocks noGrp="1"/>
          </p:cNvSpPr>
          <p:nvPr>
            <p:ph type="title"/>
          </p:nvPr>
        </p:nvSpPr>
        <p:spPr>
          <a:xfrm>
            <a:off x="300903" y="1467250"/>
            <a:ext cx="4584657" cy="1763568"/>
          </a:xfrm>
          <a:prstGeom prst="rect">
            <a:avLst/>
          </a:prstGeom>
        </p:spPr>
        <p:txBody>
          <a:bodyPr spcFirstLastPara="1" wrap="square" lIns="131375" tIns="131375" rIns="131375" bIns="131375" anchor="b" anchorCtr="0">
            <a:normAutofit/>
          </a:bodyPr>
          <a:lstStyle>
            <a:lvl1pPr lvl="0" algn="ctr" rtl="0">
              <a:spcBef>
                <a:spcPts val="0"/>
              </a:spcBef>
              <a:spcAft>
                <a:spcPts val="0"/>
              </a:spcAft>
              <a:buSzPts val="6000"/>
              <a:buNone/>
              <a:defRPr sz="4857"/>
            </a:lvl1pPr>
            <a:lvl2pPr lvl="1" algn="ctr" rtl="0">
              <a:spcBef>
                <a:spcPts val="0"/>
              </a:spcBef>
              <a:spcAft>
                <a:spcPts val="0"/>
              </a:spcAft>
              <a:buSzPts val="6000"/>
              <a:buNone/>
              <a:defRPr sz="4857"/>
            </a:lvl2pPr>
            <a:lvl3pPr lvl="2" algn="ctr" rtl="0">
              <a:spcBef>
                <a:spcPts val="0"/>
              </a:spcBef>
              <a:spcAft>
                <a:spcPts val="0"/>
              </a:spcAft>
              <a:buSzPts val="6000"/>
              <a:buNone/>
              <a:defRPr sz="4857"/>
            </a:lvl3pPr>
            <a:lvl4pPr lvl="3" algn="ctr" rtl="0">
              <a:spcBef>
                <a:spcPts val="0"/>
              </a:spcBef>
              <a:spcAft>
                <a:spcPts val="0"/>
              </a:spcAft>
              <a:buSzPts val="6000"/>
              <a:buNone/>
              <a:defRPr sz="4857"/>
            </a:lvl4pPr>
            <a:lvl5pPr lvl="4" algn="ctr" rtl="0">
              <a:spcBef>
                <a:spcPts val="0"/>
              </a:spcBef>
              <a:spcAft>
                <a:spcPts val="0"/>
              </a:spcAft>
              <a:buSzPts val="6000"/>
              <a:buNone/>
              <a:defRPr sz="4857"/>
            </a:lvl5pPr>
            <a:lvl6pPr lvl="5" algn="ctr" rtl="0">
              <a:spcBef>
                <a:spcPts val="0"/>
              </a:spcBef>
              <a:spcAft>
                <a:spcPts val="0"/>
              </a:spcAft>
              <a:buSzPts val="6000"/>
              <a:buNone/>
              <a:defRPr sz="4857"/>
            </a:lvl6pPr>
            <a:lvl7pPr lvl="6" algn="ctr" rtl="0">
              <a:spcBef>
                <a:spcPts val="0"/>
              </a:spcBef>
              <a:spcAft>
                <a:spcPts val="0"/>
              </a:spcAft>
              <a:buSzPts val="6000"/>
              <a:buNone/>
              <a:defRPr sz="4857"/>
            </a:lvl7pPr>
            <a:lvl8pPr lvl="7" algn="ctr" rtl="0">
              <a:spcBef>
                <a:spcPts val="0"/>
              </a:spcBef>
              <a:spcAft>
                <a:spcPts val="0"/>
              </a:spcAft>
              <a:buSzPts val="6000"/>
              <a:buNone/>
              <a:defRPr sz="4857"/>
            </a:lvl8pPr>
            <a:lvl9pPr lvl="8" algn="ctr" rtl="0">
              <a:spcBef>
                <a:spcPts val="0"/>
              </a:spcBef>
              <a:spcAft>
                <a:spcPts val="0"/>
              </a:spcAft>
              <a:buSzPts val="6000"/>
              <a:buNone/>
              <a:defRPr sz="4857"/>
            </a:lvl9pPr>
          </a:lstStyle>
          <a:p>
            <a:endParaRPr/>
          </a:p>
        </p:txBody>
      </p:sp>
      <p:sp>
        <p:nvSpPr>
          <p:cNvPr id="38" name="Google Shape;38;p11"/>
          <p:cNvSpPr txBox="1">
            <a:spLocks noGrp="1"/>
          </p:cNvSpPr>
          <p:nvPr>
            <p:ph type="subTitle" idx="1"/>
          </p:nvPr>
        </p:nvSpPr>
        <p:spPr>
          <a:xfrm>
            <a:off x="300903" y="3335141"/>
            <a:ext cx="4584657" cy="1469482"/>
          </a:xfrm>
          <a:prstGeom prst="rect">
            <a:avLst/>
          </a:prstGeom>
        </p:spPr>
        <p:txBody>
          <a:bodyPr spcFirstLastPara="1" wrap="square" lIns="131375" tIns="131375" rIns="131375" bIns="131375" anchor="t" anchorCtr="0">
            <a:normAutofit/>
          </a:bodyPr>
          <a:lstStyle>
            <a:lvl1pPr lvl="0" algn="ctr" rtl="0">
              <a:lnSpc>
                <a:spcPct val="100000"/>
              </a:lnSpc>
              <a:spcBef>
                <a:spcPts val="0"/>
              </a:spcBef>
              <a:spcAft>
                <a:spcPts val="0"/>
              </a:spcAft>
              <a:buSzPts val="3000"/>
              <a:buNone/>
              <a:defRPr sz="2429"/>
            </a:lvl1pPr>
            <a:lvl2pPr lvl="1" algn="ctr" rtl="0">
              <a:lnSpc>
                <a:spcPct val="100000"/>
              </a:lnSpc>
              <a:spcBef>
                <a:spcPts val="0"/>
              </a:spcBef>
              <a:spcAft>
                <a:spcPts val="0"/>
              </a:spcAft>
              <a:buSzPts val="3000"/>
              <a:buNone/>
              <a:defRPr sz="2429"/>
            </a:lvl2pPr>
            <a:lvl3pPr lvl="2" algn="ctr" rtl="0">
              <a:lnSpc>
                <a:spcPct val="100000"/>
              </a:lnSpc>
              <a:spcBef>
                <a:spcPts val="0"/>
              </a:spcBef>
              <a:spcAft>
                <a:spcPts val="0"/>
              </a:spcAft>
              <a:buSzPts val="3000"/>
              <a:buNone/>
              <a:defRPr sz="2429"/>
            </a:lvl3pPr>
            <a:lvl4pPr lvl="3" algn="ctr" rtl="0">
              <a:lnSpc>
                <a:spcPct val="100000"/>
              </a:lnSpc>
              <a:spcBef>
                <a:spcPts val="0"/>
              </a:spcBef>
              <a:spcAft>
                <a:spcPts val="0"/>
              </a:spcAft>
              <a:buSzPts val="3000"/>
              <a:buNone/>
              <a:defRPr sz="2429"/>
            </a:lvl4pPr>
            <a:lvl5pPr lvl="4" algn="ctr" rtl="0">
              <a:lnSpc>
                <a:spcPct val="100000"/>
              </a:lnSpc>
              <a:spcBef>
                <a:spcPts val="0"/>
              </a:spcBef>
              <a:spcAft>
                <a:spcPts val="0"/>
              </a:spcAft>
              <a:buSzPts val="3000"/>
              <a:buNone/>
              <a:defRPr sz="2429"/>
            </a:lvl5pPr>
            <a:lvl6pPr lvl="5" algn="ctr" rtl="0">
              <a:lnSpc>
                <a:spcPct val="100000"/>
              </a:lnSpc>
              <a:spcBef>
                <a:spcPts val="0"/>
              </a:spcBef>
              <a:spcAft>
                <a:spcPts val="0"/>
              </a:spcAft>
              <a:buSzPts val="3000"/>
              <a:buNone/>
              <a:defRPr sz="2429"/>
            </a:lvl6pPr>
            <a:lvl7pPr lvl="6" algn="ctr" rtl="0">
              <a:lnSpc>
                <a:spcPct val="100000"/>
              </a:lnSpc>
              <a:spcBef>
                <a:spcPts val="0"/>
              </a:spcBef>
              <a:spcAft>
                <a:spcPts val="0"/>
              </a:spcAft>
              <a:buSzPts val="3000"/>
              <a:buNone/>
              <a:defRPr sz="2429"/>
            </a:lvl7pPr>
            <a:lvl8pPr lvl="7" algn="ctr" rtl="0">
              <a:lnSpc>
                <a:spcPct val="100000"/>
              </a:lnSpc>
              <a:spcBef>
                <a:spcPts val="0"/>
              </a:spcBef>
              <a:spcAft>
                <a:spcPts val="0"/>
              </a:spcAft>
              <a:buSzPts val="3000"/>
              <a:buNone/>
              <a:defRPr sz="2429"/>
            </a:lvl8pPr>
            <a:lvl9pPr lvl="8" algn="ctr" rtl="0">
              <a:lnSpc>
                <a:spcPct val="100000"/>
              </a:lnSpc>
              <a:spcBef>
                <a:spcPts val="0"/>
              </a:spcBef>
              <a:spcAft>
                <a:spcPts val="0"/>
              </a:spcAft>
              <a:buSzPts val="3000"/>
              <a:buNone/>
              <a:defRPr sz="2429"/>
            </a:lvl9pPr>
          </a:lstStyle>
          <a:p>
            <a:endParaRPr/>
          </a:p>
        </p:txBody>
      </p:sp>
      <p:sp>
        <p:nvSpPr>
          <p:cNvPr id="39" name="Google Shape;39;p11"/>
          <p:cNvSpPr txBox="1">
            <a:spLocks noGrp="1"/>
          </p:cNvSpPr>
          <p:nvPr>
            <p:ph type="body" idx="2"/>
          </p:nvPr>
        </p:nvSpPr>
        <p:spPr>
          <a:xfrm>
            <a:off x="5598100" y="861516"/>
            <a:ext cx="4348600" cy="4396401"/>
          </a:xfrm>
          <a:prstGeom prst="rect">
            <a:avLst/>
          </a:prstGeom>
        </p:spPr>
        <p:txBody>
          <a:bodyPr spcFirstLastPara="1" wrap="square" lIns="131375" tIns="131375" rIns="131375" bIns="131375" anchor="ctr" anchorCtr="0">
            <a:normAutofit/>
          </a:bodyPr>
          <a:lstStyle>
            <a:lvl1pPr marL="370103" lvl="0" indent="-318700" rtl="0">
              <a:spcBef>
                <a:spcPts val="0"/>
              </a:spcBef>
              <a:spcAft>
                <a:spcPts val="0"/>
              </a:spcAft>
              <a:buSzPts val="2600"/>
              <a:buChar char="●"/>
              <a:defRPr/>
            </a:lvl1pPr>
            <a:lvl2pPr marL="740207" lvl="1" indent="-287858" rtl="0">
              <a:spcBef>
                <a:spcPts val="0"/>
              </a:spcBef>
              <a:spcAft>
                <a:spcPts val="0"/>
              </a:spcAft>
              <a:buSzPts val="2000"/>
              <a:buChar char="○"/>
              <a:defRPr/>
            </a:lvl2pPr>
            <a:lvl3pPr marL="1110310" lvl="2" indent="-287858" rtl="0">
              <a:spcBef>
                <a:spcPts val="0"/>
              </a:spcBef>
              <a:spcAft>
                <a:spcPts val="0"/>
              </a:spcAft>
              <a:buSzPts val="2000"/>
              <a:buChar char="■"/>
              <a:defRPr/>
            </a:lvl3pPr>
            <a:lvl4pPr marL="1480414" lvl="3" indent="-287858" rtl="0">
              <a:spcBef>
                <a:spcPts val="0"/>
              </a:spcBef>
              <a:spcAft>
                <a:spcPts val="0"/>
              </a:spcAft>
              <a:buSzPts val="2000"/>
              <a:buChar char="●"/>
              <a:defRPr/>
            </a:lvl4pPr>
            <a:lvl5pPr marL="1850517" lvl="4" indent="-287858" rtl="0">
              <a:spcBef>
                <a:spcPts val="0"/>
              </a:spcBef>
              <a:spcAft>
                <a:spcPts val="0"/>
              </a:spcAft>
              <a:buSzPts val="2000"/>
              <a:buChar char="○"/>
              <a:defRPr/>
            </a:lvl5pPr>
            <a:lvl6pPr marL="2220620" lvl="5" indent="-287858" rtl="0">
              <a:spcBef>
                <a:spcPts val="0"/>
              </a:spcBef>
              <a:spcAft>
                <a:spcPts val="0"/>
              </a:spcAft>
              <a:buSzPts val="2000"/>
              <a:buChar char="■"/>
              <a:defRPr/>
            </a:lvl6pPr>
            <a:lvl7pPr marL="2590724" lvl="6" indent="-287858" rtl="0">
              <a:spcBef>
                <a:spcPts val="0"/>
              </a:spcBef>
              <a:spcAft>
                <a:spcPts val="0"/>
              </a:spcAft>
              <a:buSzPts val="2000"/>
              <a:buChar char="●"/>
              <a:defRPr/>
            </a:lvl7pPr>
            <a:lvl8pPr marL="2960827" lvl="7" indent="-287858" rtl="0">
              <a:spcBef>
                <a:spcPts val="0"/>
              </a:spcBef>
              <a:spcAft>
                <a:spcPts val="0"/>
              </a:spcAft>
              <a:buSzPts val="2000"/>
              <a:buChar char="○"/>
              <a:defRPr/>
            </a:lvl8pPr>
            <a:lvl9pPr marL="3330931" lvl="8" indent="-287858" rtl="0">
              <a:spcBef>
                <a:spcPts val="0"/>
              </a:spcBef>
              <a:spcAft>
                <a:spcPts val="0"/>
              </a:spcAft>
              <a:buSzPts val="2000"/>
              <a:buChar char="■"/>
              <a:defRPr/>
            </a:lvl9pPr>
          </a:lstStyle>
          <a:p>
            <a:endParaRPr/>
          </a:p>
        </p:txBody>
      </p:sp>
      <p:sp>
        <p:nvSpPr>
          <p:cNvPr id="40" name="Google Shape;40;p11"/>
          <p:cNvSpPr txBox="1">
            <a:spLocks noGrp="1"/>
          </p:cNvSpPr>
          <p:nvPr>
            <p:ph type="sldNum" idx="12"/>
          </p:nvPr>
        </p:nvSpPr>
        <p:spPr>
          <a:xfrm>
            <a:off x="9697690" y="5651443"/>
            <a:ext cx="621957" cy="468411"/>
          </a:xfrm>
          <a:prstGeom prst="rect">
            <a:avLst/>
          </a:prstGeom>
        </p:spPr>
        <p:txBody>
          <a:bodyPr spcFirstLastPara="1" wrap="square" lIns="119875" tIns="119875" rIns="119875" bIns="11987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2"/>
          <p:cNvSpPr txBox="1">
            <a:spLocks noGrp="1"/>
          </p:cNvSpPr>
          <p:nvPr>
            <p:ph type="body" idx="1"/>
          </p:nvPr>
        </p:nvSpPr>
        <p:spPr>
          <a:xfrm>
            <a:off x="353263" y="5033601"/>
            <a:ext cx="6798543" cy="719978"/>
          </a:xfrm>
          <a:prstGeom prst="rect">
            <a:avLst/>
          </a:prstGeom>
        </p:spPr>
        <p:txBody>
          <a:bodyPr spcFirstLastPara="1" wrap="square" lIns="131375" tIns="131375" rIns="131375" bIns="131375" anchor="ctr" anchorCtr="0">
            <a:normAutofit/>
          </a:bodyPr>
          <a:lstStyle>
            <a:lvl1pPr marL="370103" lvl="0" indent="-185052" rtl="0">
              <a:lnSpc>
                <a:spcPct val="100000"/>
              </a:lnSpc>
              <a:spcBef>
                <a:spcPts val="0"/>
              </a:spcBef>
              <a:spcAft>
                <a:spcPts val="0"/>
              </a:spcAft>
              <a:buSzPts val="2600"/>
              <a:buNone/>
              <a:defRPr/>
            </a:lvl1pPr>
          </a:lstStyle>
          <a:p>
            <a:endParaRPr/>
          </a:p>
        </p:txBody>
      </p:sp>
      <p:sp>
        <p:nvSpPr>
          <p:cNvPr id="43" name="Google Shape;43;p12"/>
          <p:cNvSpPr txBox="1">
            <a:spLocks noGrp="1"/>
          </p:cNvSpPr>
          <p:nvPr>
            <p:ph type="sldNum" idx="12"/>
          </p:nvPr>
        </p:nvSpPr>
        <p:spPr>
          <a:xfrm>
            <a:off x="9697690" y="5651443"/>
            <a:ext cx="621957" cy="468411"/>
          </a:xfrm>
          <a:prstGeom prst="rect">
            <a:avLst/>
          </a:prstGeom>
        </p:spPr>
        <p:txBody>
          <a:bodyPr spcFirstLastPara="1" wrap="square" lIns="119875" tIns="119875" rIns="119875" bIns="11987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3"/>
          <p:cNvSpPr txBox="1">
            <a:spLocks noGrp="1"/>
          </p:cNvSpPr>
          <p:nvPr>
            <p:ph type="title" hasCustomPrompt="1"/>
          </p:nvPr>
        </p:nvSpPr>
        <p:spPr>
          <a:xfrm>
            <a:off x="353263" y="1316084"/>
            <a:ext cx="9656729" cy="2336149"/>
          </a:xfrm>
          <a:prstGeom prst="rect">
            <a:avLst/>
          </a:prstGeom>
        </p:spPr>
        <p:txBody>
          <a:bodyPr spcFirstLastPara="1" wrap="square" lIns="131375" tIns="131375" rIns="131375" bIns="131375" anchor="b" anchorCtr="0">
            <a:normAutofit/>
          </a:bodyPr>
          <a:lstStyle>
            <a:lvl1pPr lvl="0" algn="ctr" rtl="0">
              <a:spcBef>
                <a:spcPts val="0"/>
              </a:spcBef>
              <a:spcAft>
                <a:spcPts val="0"/>
              </a:spcAft>
              <a:buSzPts val="17200"/>
              <a:buNone/>
              <a:defRPr sz="13923"/>
            </a:lvl1pPr>
            <a:lvl2pPr lvl="1" algn="ctr" rtl="0">
              <a:spcBef>
                <a:spcPts val="0"/>
              </a:spcBef>
              <a:spcAft>
                <a:spcPts val="0"/>
              </a:spcAft>
              <a:buSzPts val="17200"/>
              <a:buNone/>
              <a:defRPr sz="13923"/>
            </a:lvl2pPr>
            <a:lvl3pPr lvl="2" algn="ctr" rtl="0">
              <a:spcBef>
                <a:spcPts val="0"/>
              </a:spcBef>
              <a:spcAft>
                <a:spcPts val="0"/>
              </a:spcAft>
              <a:buSzPts val="17200"/>
              <a:buNone/>
              <a:defRPr sz="13923"/>
            </a:lvl3pPr>
            <a:lvl4pPr lvl="3" algn="ctr" rtl="0">
              <a:spcBef>
                <a:spcPts val="0"/>
              </a:spcBef>
              <a:spcAft>
                <a:spcPts val="0"/>
              </a:spcAft>
              <a:buSzPts val="17200"/>
              <a:buNone/>
              <a:defRPr sz="13923"/>
            </a:lvl4pPr>
            <a:lvl5pPr lvl="4" algn="ctr" rtl="0">
              <a:spcBef>
                <a:spcPts val="0"/>
              </a:spcBef>
              <a:spcAft>
                <a:spcPts val="0"/>
              </a:spcAft>
              <a:buSzPts val="17200"/>
              <a:buNone/>
              <a:defRPr sz="13923"/>
            </a:lvl5pPr>
            <a:lvl6pPr lvl="5" algn="ctr" rtl="0">
              <a:spcBef>
                <a:spcPts val="0"/>
              </a:spcBef>
              <a:spcAft>
                <a:spcPts val="0"/>
              </a:spcAft>
              <a:buSzPts val="17200"/>
              <a:buNone/>
              <a:defRPr sz="13923"/>
            </a:lvl6pPr>
            <a:lvl7pPr lvl="6" algn="ctr" rtl="0">
              <a:spcBef>
                <a:spcPts val="0"/>
              </a:spcBef>
              <a:spcAft>
                <a:spcPts val="0"/>
              </a:spcAft>
              <a:buSzPts val="17200"/>
              <a:buNone/>
              <a:defRPr sz="13923"/>
            </a:lvl7pPr>
            <a:lvl8pPr lvl="7" algn="ctr" rtl="0">
              <a:spcBef>
                <a:spcPts val="0"/>
              </a:spcBef>
              <a:spcAft>
                <a:spcPts val="0"/>
              </a:spcAft>
              <a:buSzPts val="17200"/>
              <a:buNone/>
              <a:defRPr sz="13923"/>
            </a:lvl8pPr>
            <a:lvl9pPr lvl="8" algn="ctr" rtl="0">
              <a:spcBef>
                <a:spcPts val="0"/>
              </a:spcBef>
              <a:spcAft>
                <a:spcPts val="0"/>
              </a:spcAft>
              <a:buSzPts val="17200"/>
              <a:buNone/>
              <a:defRPr sz="13923"/>
            </a:lvl9pPr>
          </a:lstStyle>
          <a:p>
            <a:r>
              <a:t>xx%</a:t>
            </a:r>
          </a:p>
        </p:txBody>
      </p:sp>
      <p:sp>
        <p:nvSpPr>
          <p:cNvPr id="46" name="Google Shape;46;p13"/>
          <p:cNvSpPr txBox="1">
            <a:spLocks noGrp="1"/>
          </p:cNvSpPr>
          <p:nvPr>
            <p:ph type="body" idx="1"/>
          </p:nvPr>
        </p:nvSpPr>
        <p:spPr>
          <a:xfrm>
            <a:off x="353263" y="3750565"/>
            <a:ext cx="9656729" cy="1547669"/>
          </a:xfrm>
          <a:prstGeom prst="rect">
            <a:avLst/>
          </a:prstGeom>
        </p:spPr>
        <p:txBody>
          <a:bodyPr spcFirstLastPara="1" wrap="square" lIns="131375" tIns="131375" rIns="131375" bIns="131375" anchor="t" anchorCtr="0">
            <a:normAutofit/>
          </a:bodyPr>
          <a:lstStyle>
            <a:lvl1pPr marL="370103" lvl="0" indent="-318700" algn="ctr" rtl="0">
              <a:spcBef>
                <a:spcPts val="0"/>
              </a:spcBef>
              <a:spcAft>
                <a:spcPts val="0"/>
              </a:spcAft>
              <a:buSzPts val="2600"/>
              <a:buChar char="●"/>
              <a:defRPr/>
            </a:lvl1pPr>
            <a:lvl2pPr marL="740207" lvl="1" indent="-287858" algn="ctr" rtl="0">
              <a:spcBef>
                <a:spcPts val="0"/>
              </a:spcBef>
              <a:spcAft>
                <a:spcPts val="0"/>
              </a:spcAft>
              <a:buSzPts val="2000"/>
              <a:buChar char="○"/>
              <a:defRPr/>
            </a:lvl2pPr>
            <a:lvl3pPr marL="1110310" lvl="2" indent="-287858" algn="ctr" rtl="0">
              <a:spcBef>
                <a:spcPts val="0"/>
              </a:spcBef>
              <a:spcAft>
                <a:spcPts val="0"/>
              </a:spcAft>
              <a:buSzPts val="2000"/>
              <a:buChar char="■"/>
              <a:defRPr/>
            </a:lvl3pPr>
            <a:lvl4pPr marL="1480414" lvl="3" indent="-287858" algn="ctr" rtl="0">
              <a:spcBef>
                <a:spcPts val="0"/>
              </a:spcBef>
              <a:spcAft>
                <a:spcPts val="0"/>
              </a:spcAft>
              <a:buSzPts val="2000"/>
              <a:buChar char="●"/>
              <a:defRPr/>
            </a:lvl4pPr>
            <a:lvl5pPr marL="1850517" lvl="4" indent="-287858" algn="ctr" rtl="0">
              <a:spcBef>
                <a:spcPts val="0"/>
              </a:spcBef>
              <a:spcAft>
                <a:spcPts val="0"/>
              </a:spcAft>
              <a:buSzPts val="2000"/>
              <a:buChar char="○"/>
              <a:defRPr/>
            </a:lvl5pPr>
            <a:lvl6pPr marL="2220620" lvl="5" indent="-287858" algn="ctr" rtl="0">
              <a:spcBef>
                <a:spcPts val="0"/>
              </a:spcBef>
              <a:spcAft>
                <a:spcPts val="0"/>
              </a:spcAft>
              <a:buSzPts val="2000"/>
              <a:buChar char="■"/>
              <a:defRPr/>
            </a:lvl6pPr>
            <a:lvl7pPr marL="2590724" lvl="6" indent="-287858" algn="ctr" rtl="0">
              <a:spcBef>
                <a:spcPts val="0"/>
              </a:spcBef>
              <a:spcAft>
                <a:spcPts val="0"/>
              </a:spcAft>
              <a:buSzPts val="2000"/>
              <a:buChar char="●"/>
              <a:defRPr/>
            </a:lvl7pPr>
            <a:lvl8pPr marL="2960827" lvl="7" indent="-287858" algn="ctr" rtl="0">
              <a:spcBef>
                <a:spcPts val="0"/>
              </a:spcBef>
              <a:spcAft>
                <a:spcPts val="0"/>
              </a:spcAft>
              <a:buSzPts val="2000"/>
              <a:buChar char="○"/>
              <a:defRPr/>
            </a:lvl8pPr>
            <a:lvl9pPr marL="3330931" lvl="8" indent="-287858" algn="ctr" rtl="0">
              <a:spcBef>
                <a:spcPts val="0"/>
              </a:spcBef>
              <a:spcAft>
                <a:spcPts val="0"/>
              </a:spcAft>
              <a:buSzPts val="2000"/>
              <a:buChar char="■"/>
              <a:defRPr/>
            </a:lvl9pPr>
          </a:lstStyle>
          <a:p>
            <a:endParaRPr/>
          </a:p>
        </p:txBody>
      </p:sp>
      <p:sp>
        <p:nvSpPr>
          <p:cNvPr id="47" name="Google Shape;47;p13"/>
          <p:cNvSpPr txBox="1">
            <a:spLocks noGrp="1"/>
          </p:cNvSpPr>
          <p:nvPr>
            <p:ph type="sldNum" idx="12"/>
          </p:nvPr>
        </p:nvSpPr>
        <p:spPr>
          <a:xfrm>
            <a:off x="9697690" y="5651443"/>
            <a:ext cx="621957" cy="468411"/>
          </a:xfrm>
          <a:prstGeom prst="rect">
            <a:avLst/>
          </a:prstGeom>
        </p:spPr>
        <p:txBody>
          <a:bodyPr spcFirstLastPara="1" wrap="square" lIns="119875" tIns="119875" rIns="119875" bIns="11987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53"/>
        <p:cNvGrpSpPr/>
        <p:nvPr/>
      </p:nvGrpSpPr>
      <p:grpSpPr>
        <a:xfrm>
          <a:off x="0" y="0"/>
          <a:ext cx="0" cy="0"/>
          <a:chOff x="0" y="0"/>
          <a:chExt cx="0" cy="0"/>
        </a:xfrm>
      </p:grpSpPr>
      <p:sp>
        <p:nvSpPr>
          <p:cNvPr id="54" name="Google Shape;54;p16"/>
          <p:cNvSpPr txBox="1">
            <a:spLocks noGrp="1"/>
          </p:cNvSpPr>
          <p:nvPr>
            <p:ph type="ctrTitle"/>
          </p:nvPr>
        </p:nvSpPr>
        <p:spPr>
          <a:xfrm>
            <a:off x="353273" y="885907"/>
            <a:ext cx="9656729" cy="2442209"/>
          </a:xfrm>
          <a:prstGeom prst="rect">
            <a:avLst/>
          </a:prstGeom>
        </p:spPr>
        <p:txBody>
          <a:bodyPr spcFirstLastPara="1" wrap="square" lIns="131375" tIns="131375" rIns="131375" bIns="131375" anchor="b" anchorCtr="0">
            <a:normAutofit/>
          </a:bodyPr>
          <a:lstStyle>
            <a:lvl1pPr lvl="0" algn="ctr" rtl="0">
              <a:spcBef>
                <a:spcPts val="0"/>
              </a:spcBef>
              <a:spcAft>
                <a:spcPts val="0"/>
              </a:spcAft>
              <a:buSzPts val="7500"/>
              <a:buNone/>
              <a:defRPr sz="6071"/>
            </a:lvl1pPr>
            <a:lvl2pPr lvl="1" algn="ctr" rtl="0">
              <a:spcBef>
                <a:spcPts val="0"/>
              </a:spcBef>
              <a:spcAft>
                <a:spcPts val="0"/>
              </a:spcAft>
              <a:buSzPts val="7500"/>
              <a:buNone/>
              <a:defRPr sz="6071"/>
            </a:lvl2pPr>
            <a:lvl3pPr lvl="2" algn="ctr" rtl="0">
              <a:spcBef>
                <a:spcPts val="0"/>
              </a:spcBef>
              <a:spcAft>
                <a:spcPts val="0"/>
              </a:spcAft>
              <a:buSzPts val="7500"/>
              <a:buNone/>
              <a:defRPr sz="6071"/>
            </a:lvl3pPr>
            <a:lvl4pPr lvl="3" algn="ctr" rtl="0">
              <a:spcBef>
                <a:spcPts val="0"/>
              </a:spcBef>
              <a:spcAft>
                <a:spcPts val="0"/>
              </a:spcAft>
              <a:buSzPts val="7500"/>
              <a:buNone/>
              <a:defRPr sz="6071"/>
            </a:lvl4pPr>
            <a:lvl5pPr lvl="4" algn="ctr" rtl="0">
              <a:spcBef>
                <a:spcPts val="0"/>
              </a:spcBef>
              <a:spcAft>
                <a:spcPts val="0"/>
              </a:spcAft>
              <a:buSzPts val="7500"/>
              <a:buNone/>
              <a:defRPr sz="6071"/>
            </a:lvl5pPr>
            <a:lvl6pPr lvl="5" algn="ctr" rtl="0">
              <a:spcBef>
                <a:spcPts val="0"/>
              </a:spcBef>
              <a:spcAft>
                <a:spcPts val="0"/>
              </a:spcAft>
              <a:buSzPts val="7500"/>
              <a:buNone/>
              <a:defRPr sz="6071"/>
            </a:lvl6pPr>
            <a:lvl7pPr lvl="6" algn="ctr" rtl="0">
              <a:spcBef>
                <a:spcPts val="0"/>
              </a:spcBef>
              <a:spcAft>
                <a:spcPts val="0"/>
              </a:spcAft>
              <a:buSzPts val="7500"/>
              <a:buNone/>
              <a:defRPr sz="6071"/>
            </a:lvl7pPr>
            <a:lvl8pPr lvl="7" algn="ctr" rtl="0">
              <a:spcBef>
                <a:spcPts val="0"/>
              </a:spcBef>
              <a:spcAft>
                <a:spcPts val="0"/>
              </a:spcAft>
              <a:buSzPts val="7500"/>
              <a:buNone/>
              <a:defRPr sz="6071"/>
            </a:lvl8pPr>
            <a:lvl9pPr lvl="8" algn="ctr" rtl="0">
              <a:spcBef>
                <a:spcPts val="0"/>
              </a:spcBef>
              <a:spcAft>
                <a:spcPts val="0"/>
              </a:spcAft>
              <a:buSzPts val="7500"/>
              <a:buNone/>
              <a:defRPr sz="6071"/>
            </a:lvl9pPr>
          </a:lstStyle>
          <a:p>
            <a:endParaRPr/>
          </a:p>
        </p:txBody>
      </p:sp>
      <p:sp>
        <p:nvSpPr>
          <p:cNvPr id="55" name="Google Shape;55;p16"/>
          <p:cNvSpPr txBox="1">
            <a:spLocks noGrp="1"/>
          </p:cNvSpPr>
          <p:nvPr>
            <p:ph type="subTitle" idx="1"/>
          </p:nvPr>
        </p:nvSpPr>
        <p:spPr>
          <a:xfrm>
            <a:off x="353263" y="3372085"/>
            <a:ext cx="9656729" cy="942963"/>
          </a:xfrm>
          <a:prstGeom prst="rect">
            <a:avLst/>
          </a:prstGeom>
        </p:spPr>
        <p:txBody>
          <a:bodyPr spcFirstLastPara="1" wrap="square" lIns="131375" tIns="131375" rIns="131375" bIns="131375" anchor="t" anchorCtr="0">
            <a:normAutofit/>
          </a:bodyPr>
          <a:lstStyle>
            <a:lvl1pPr lvl="0" algn="ctr" rtl="0">
              <a:lnSpc>
                <a:spcPct val="100000"/>
              </a:lnSpc>
              <a:spcBef>
                <a:spcPts val="0"/>
              </a:spcBef>
              <a:spcAft>
                <a:spcPts val="0"/>
              </a:spcAft>
              <a:buSzPts val="4000"/>
              <a:buNone/>
              <a:defRPr sz="3238"/>
            </a:lvl1pPr>
            <a:lvl2pPr lvl="1" algn="ctr" rtl="0">
              <a:lnSpc>
                <a:spcPct val="100000"/>
              </a:lnSpc>
              <a:spcBef>
                <a:spcPts val="0"/>
              </a:spcBef>
              <a:spcAft>
                <a:spcPts val="0"/>
              </a:spcAft>
              <a:buSzPts val="4000"/>
              <a:buNone/>
              <a:defRPr sz="3238"/>
            </a:lvl2pPr>
            <a:lvl3pPr lvl="2" algn="ctr" rtl="0">
              <a:lnSpc>
                <a:spcPct val="100000"/>
              </a:lnSpc>
              <a:spcBef>
                <a:spcPts val="0"/>
              </a:spcBef>
              <a:spcAft>
                <a:spcPts val="0"/>
              </a:spcAft>
              <a:buSzPts val="4000"/>
              <a:buNone/>
              <a:defRPr sz="3238"/>
            </a:lvl3pPr>
            <a:lvl4pPr lvl="3" algn="ctr" rtl="0">
              <a:lnSpc>
                <a:spcPct val="100000"/>
              </a:lnSpc>
              <a:spcBef>
                <a:spcPts val="0"/>
              </a:spcBef>
              <a:spcAft>
                <a:spcPts val="0"/>
              </a:spcAft>
              <a:buSzPts val="4000"/>
              <a:buNone/>
              <a:defRPr sz="3238"/>
            </a:lvl4pPr>
            <a:lvl5pPr lvl="4" algn="ctr" rtl="0">
              <a:lnSpc>
                <a:spcPct val="100000"/>
              </a:lnSpc>
              <a:spcBef>
                <a:spcPts val="0"/>
              </a:spcBef>
              <a:spcAft>
                <a:spcPts val="0"/>
              </a:spcAft>
              <a:buSzPts val="4000"/>
              <a:buNone/>
              <a:defRPr sz="3238"/>
            </a:lvl5pPr>
            <a:lvl6pPr lvl="5" algn="ctr" rtl="0">
              <a:lnSpc>
                <a:spcPct val="100000"/>
              </a:lnSpc>
              <a:spcBef>
                <a:spcPts val="0"/>
              </a:spcBef>
              <a:spcAft>
                <a:spcPts val="0"/>
              </a:spcAft>
              <a:buSzPts val="4000"/>
              <a:buNone/>
              <a:defRPr sz="3238"/>
            </a:lvl6pPr>
            <a:lvl7pPr lvl="6" algn="ctr" rtl="0">
              <a:lnSpc>
                <a:spcPct val="100000"/>
              </a:lnSpc>
              <a:spcBef>
                <a:spcPts val="0"/>
              </a:spcBef>
              <a:spcAft>
                <a:spcPts val="0"/>
              </a:spcAft>
              <a:buSzPts val="4000"/>
              <a:buNone/>
              <a:defRPr sz="3238"/>
            </a:lvl7pPr>
            <a:lvl8pPr lvl="7" algn="ctr" rtl="0">
              <a:lnSpc>
                <a:spcPct val="100000"/>
              </a:lnSpc>
              <a:spcBef>
                <a:spcPts val="0"/>
              </a:spcBef>
              <a:spcAft>
                <a:spcPts val="0"/>
              </a:spcAft>
              <a:buSzPts val="4000"/>
              <a:buNone/>
              <a:defRPr sz="3238"/>
            </a:lvl8pPr>
            <a:lvl9pPr lvl="8" algn="ctr" rtl="0">
              <a:lnSpc>
                <a:spcPct val="100000"/>
              </a:lnSpc>
              <a:spcBef>
                <a:spcPts val="0"/>
              </a:spcBef>
              <a:spcAft>
                <a:spcPts val="0"/>
              </a:spcAft>
              <a:buSzPts val="4000"/>
              <a:buNone/>
              <a:defRPr sz="3238"/>
            </a:lvl9pPr>
          </a:lstStyle>
          <a:p>
            <a:endParaRPr/>
          </a:p>
        </p:txBody>
      </p:sp>
      <p:sp>
        <p:nvSpPr>
          <p:cNvPr id="56" name="Google Shape;56;p16"/>
          <p:cNvSpPr txBox="1">
            <a:spLocks noGrp="1"/>
          </p:cNvSpPr>
          <p:nvPr>
            <p:ph type="sldNum" idx="12"/>
          </p:nvPr>
        </p:nvSpPr>
        <p:spPr>
          <a:xfrm>
            <a:off x="9602122" y="5548366"/>
            <a:ext cx="621957" cy="468411"/>
          </a:xfrm>
          <a:prstGeom prst="rect">
            <a:avLst/>
          </a:prstGeom>
        </p:spPr>
        <p:txBody>
          <a:bodyPr spcFirstLastPara="1" wrap="square" lIns="119875" tIns="119875" rIns="119875" bIns="11987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p:cSld name="TITLE_AND_BODY_1">
    <p:spTree>
      <p:nvGrpSpPr>
        <p:cNvPr id="1" name="Shape 5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1">
  <p:cSld name="TITLE_AND_BODY_3">
    <p:spTree>
      <p:nvGrpSpPr>
        <p:cNvPr id="1" name="Shape 58"/>
        <p:cNvGrpSpPr/>
        <p:nvPr/>
      </p:nvGrpSpPr>
      <p:grpSpPr>
        <a:xfrm>
          <a:off x="0" y="0"/>
          <a:ext cx="0" cy="0"/>
          <a:chOff x="0" y="0"/>
          <a:chExt cx="0" cy="0"/>
        </a:xfrm>
      </p:grpSpPr>
      <p:sp>
        <p:nvSpPr>
          <p:cNvPr id="59" name="Google Shape;59;p18"/>
          <p:cNvSpPr txBox="1">
            <a:spLocks noGrp="1"/>
          </p:cNvSpPr>
          <p:nvPr>
            <p:ph type="sldNum" idx="12"/>
          </p:nvPr>
        </p:nvSpPr>
        <p:spPr>
          <a:xfrm>
            <a:off x="9697690" y="5651443"/>
            <a:ext cx="621957" cy="468411"/>
          </a:xfrm>
          <a:prstGeom prst="rect">
            <a:avLst/>
          </a:prstGeom>
        </p:spPr>
        <p:txBody>
          <a:bodyPr spcFirstLastPara="1" wrap="square" lIns="119875" tIns="119875" rIns="119875" bIns="119875" anchor="t" anchorCtr="0">
            <a:noAutofit/>
          </a:bodyPr>
          <a:lstStyle>
            <a:lvl1pPr lvl="0" rtl="0">
              <a:buNone/>
              <a:defRPr sz="1376">
                <a:solidFill>
                  <a:srgbClr val="8C8C9A"/>
                </a:solidFill>
              </a:defRPr>
            </a:lvl1pPr>
            <a:lvl2pPr lvl="1" rtl="0">
              <a:buNone/>
              <a:defRPr sz="1376">
                <a:solidFill>
                  <a:srgbClr val="8C8C9A"/>
                </a:solidFill>
              </a:defRPr>
            </a:lvl2pPr>
            <a:lvl3pPr lvl="2" rtl="0">
              <a:buNone/>
              <a:defRPr sz="1376">
                <a:solidFill>
                  <a:srgbClr val="8C8C9A"/>
                </a:solidFill>
              </a:defRPr>
            </a:lvl3pPr>
            <a:lvl4pPr lvl="3" rtl="0">
              <a:buNone/>
              <a:defRPr sz="1376">
                <a:solidFill>
                  <a:srgbClr val="8C8C9A"/>
                </a:solidFill>
              </a:defRPr>
            </a:lvl4pPr>
            <a:lvl5pPr lvl="4" rtl="0">
              <a:buNone/>
              <a:defRPr sz="1376">
                <a:solidFill>
                  <a:srgbClr val="8C8C9A"/>
                </a:solidFill>
              </a:defRPr>
            </a:lvl5pPr>
            <a:lvl6pPr lvl="5" rtl="0">
              <a:buNone/>
              <a:defRPr sz="1376">
                <a:solidFill>
                  <a:srgbClr val="8C8C9A"/>
                </a:solidFill>
              </a:defRPr>
            </a:lvl6pPr>
            <a:lvl7pPr lvl="6" rtl="0">
              <a:buNone/>
              <a:defRPr sz="1376">
                <a:solidFill>
                  <a:srgbClr val="8C8C9A"/>
                </a:solidFill>
              </a:defRPr>
            </a:lvl7pPr>
            <a:lvl8pPr lvl="7" rtl="0">
              <a:buNone/>
              <a:defRPr sz="1376">
                <a:solidFill>
                  <a:srgbClr val="8C8C9A"/>
                </a:solidFill>
              </a:defRPr>
            </a:lvl8pPr>
            <a:lvl9pPr lvl="8" rtl="0">
              <a:buNone/>
              <a:defRPr sz="1376">
                <a:solidFill>
                  <a:srgbClr val="8C8C9A"/>
                </a:solidFill>
              </a:defRPr>
            </a:lvl9pPr>
          </a:lstStyle>
          <a:p>
            <a:fld id="{00000000-1234-1234-1234-123412341234}" type="slidenum">
              <a:rPr lang="en" smtClean="0"/>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title blank">
  <p:cSld name="2_G Agenda_1">
    <p:spTree>
      <p:nvGrpSpPr>
        <p:cNvPr id="1" name="Shape 60"/>
        <p:cNvGrpSpPr/>
        <p:nvPr/>
      </p:nvGrpSpPr>
      <p:grpSpPr>
        <a:xfrm>
          <a:off x="0" y="0"/>
          <a:ext cx="0" cy="0"/>
          <a:chOff x="0" y="0"/>
          <a:chExt cx="0" cy="0"/>
        </a:xfrm>
      </p:grpSpPr>
      <p:sp>
        <p:nvSpPr>
          <p:cNvPr id="61" name="Google Shape;61;p19"/>
          <p:cNvSpPr txBox="1">
            <a:spLocks noGrp="1"/>
          </p:cNvSpPr>
          <p:nvPr>
            <p:ph type="title"/>
          </p:nvPr>
        </p:nvSpPr>
        <p:spPr>
          <a:xfrm>
            <a:off x="555172" y="481021"/>
            <a:ext cx="9252857" cy="719978"/>
          </a:xfrm>
          <a:prstGeom prst="rect">
            <a:avLst/>
          </a:prstGeom>
          <a:noFill/>
          <a:ln>
            <a:noFill/>
          </a:ln>
        </p:spPr>
        <p:txBody>
          <a:bodyPr spcFirstLastPara="1" wrap="square" lIns="131375" tIns="131375" rIns="131375" bIns="131375" anchor="t" anchorCtr="0">
            <a:normAutofit/>
          </a:bodyPr>
          <a:lstStyle>
            <a:lvl1pPr marL="0" marR="0" lvl="0" indent="0" rtl="0">
              <a:spcBef>
                <a:spcPts val="0"/>
              </a:spcBef>
              <a:spcAft>
                <a:spcPts val="0"/>
              </a:spcAft>
              <a:buSzPts val="2400"/>
              <a:buNone/>
              <a:defRPr sz="1943" i="0" u="none" strike="noStrike" cap="none"/>
            </a:lvl1pPr>
            <a:lvl2pPr lvl="1" indent="0" algn="ctr" rtl="0">
              <a:spcBef>
                <a:spcPts val="0"/>
              </a:spcBef>
              <a:spcAft>
                <a:spcPts val="0"/>
              </a:spcAft>
              <a:buSzPts val="2400"/>
              <a:buNone/>
              <a:defRPr sz="1943"/>
            </a:lvl2pPr>
            <a:lvl3pPr lvl="2" indent="0" algn="ctr" rtl="0">
              <a:spcBef>
                <a:spcPts val="0"/>
              </a:spcBef>
              <a:spcAft>
                <a:spcPts val="0"/>
              </a:spcAft>
              <a:buSzPts val="2400"/>
              <a:buNone/>
              <a:defRPr sz="1943"/>
            </a:lvl3pPr>
            <a:lvl4pPr lvl="3" indent="0" algn="ctr" rtl="0">
              <a:spcBef>
                <a:spcPts val="0"/>
              </a:spcBef>
              <a:spcAft>
                <a:spcPts val="0"/>
              </a:spcAft>
              <a:buSzPts val="2400"/>
              <a:buNone/>
              <a:defRPr sz="1943"/>
            </a:lvl4pPr>
            <a:lvl5pPr lvl="4" indent="0" algn="ctr" rtl="0">
              <a:spcBef>
                <a:spcPts val="0"/>
              </a:spcBef>
              <a:spcAft>
                <a:spcPts val="0"/>
              </a:spcAft>
              <a:buSzPts val="2400"/>
              <a:buNone/>
              <a:defRPr sz="1943"/>
            </a:lvl5pPr>
            <a:lvl6pPr lvl="5" indent="0" algn="ctr" rtl="0">
              <a:spcBef>
                <a:spcPts val="0"/>
              </a:spcBef>
              <a:spcAft>
                <a:spcPts val="0"/>
              </a:spcAft>
              <a:buSzPts val="2400"/>
              <a:buNone/>
              <a:defRPr sz="1943"/>
            </a:lvl6pPr>
            <a:lvl7pPr lvl="6" indent="0" algn="ctr" rtl="0">
              <a:spcBef>
                <a:spcPts val="0"/>
              </a:spcBef>
              <a:spcAft>
                <a:spcPts val="0"/>
              </a:spcAft>
              <a:buSzPts val="2400"/>
              <a:buNone/>
              <a:defRPr sz="1943"/>
            </a:lvl7pPr>
            <a:lvl8pPr lvl="7" indent="0" algn="ctr" rtl="0">
              <a:spcBef>
                <a:spcPts val="0"/>
              </a:spcBef>
              <a:spcAft>
                <a:spcPts val="0"/>
              </a:spcAft>
              <a:buSzPts val="2400"/>
              <a:buNone/>
              <a:defRPr sz="1943"/>
            </a:lvl8pPr>
            <a:lvl9pPr lvl="8" indent="0" algn="ctr" rtl="0">
              <a:spcBef>
                <a:spcPts val="0"/>
              </a:spcBef>
              <a:spcAft>
                <a:spcPts val="0"/>
              </a:spcAft>
              <a:buSzPts val="2400"/>
              <a:buNone/>
              <a:defRPr sz="1943"/>
            </a:lvl9pPr>
          </a:lstStyle>
          <a:p>
            <a:endParaRPr/>
          </a:p>
        </p:txBody>
      </p:sp>
      <p:sp>
        <p:nvSpPr>
          <p:cNvPr id="62" name="Google Shape;62;p19"/>
          <p:cNvSpPr txBox="1">
            <a:spLocks noGrp="1"/>
          </p:cNvSpPr>
          <p:nvPr>
            <p:ph type="sldNum" idx="12"/>
          </p:nvPr>
        </p:nvSpPr>
        <p:spPr>
          <a:xfrm>
            <a:off x="9697690" y="5651443"/>
            <a:ext cx="621957" cy="468411"/>
          </a:xfrm>
          <a:prstGeom prst="rect">
            <a:avLst/>
          </a:prstGeom>
        </p:spPr>
        <p:txBody>
          <a:bodyPr spcFirstLastPara="1" wrap="square" lIns="119875" tIns="119875" rIns="119875" bIns="119875" anchor="t" anchorCtr="0">
            <a:noAutofit/>
          </a:bodyPr>
          <a:lstStyle>
            <a:lvl1pPr lvl="0" rtl="0">
              <a:buNone/>
              <a:defRPr sz="1376">
                <a:solidFill>
                  <a:srgbClr val="3C3E45"/>
                </a:solidFill>
              </a:defRPr>
            </a:lvl1pPr>
            <a:lvl2pPr lvl="1" rtl="0">
              <a:buNone/>
              <a:defRPr sz="1376">
                <a:solidFill>
                  <a:srgbClr val="3C3E45"/>
                </a:solidFill>
              </a:defRPr>
            </a:lvl2pPr>
            <a:lvl3pPr lvl="2" rtl="0">
              <a:buNone/>
              <a:defRPr sz="1376">
                <a:solidFill>
                  <a:srgbClr val="3C3E45"/>
                </a:solidFill>
              </a:defRPr>
            </a:lvl3pPr>
            <a:lvl4pPr lvl="3" rtl="0">
              <a:buNone/>
              <a:defRPr sz="1376">
                <a:solidFill>
                  <a:srgbClr val="3C3E45"/>
                </a:solidFill>
              </a:defRPr>
            </a:lvl4pPr>
            <a:lvl5pPr lvl="4" rtl="0">
              <a:buNone/>
              <a:defRPr sz="1376">
                <a:solidFill>
                  <a:srgbClr val="3C3E45"/>
                </a:solidFill>
              </a:defRPr>
            </a:lvl5pPr>
            <a:lvl6pPr lvl="5" rtl="0">
              <a:buNone/>
              <a:defRPr sz="1376">
                <a:solidFill>
                  <a:srgbClr val="3C3E45"/>
                </a:solidFill>
              </a:defRPr>
            </a:lvl6pPr>
            <a:lvl7pPr lvl="6" rtl="0">
              <a:buNone/>
              <a:defRPr sz="1376">
                <a:solidFill>
                  <a:srgbClr val="3C3E45"/>
                </a:solidFill>
              </a:defRPr>
            </a:lvl7pPr>
            <a:lvl8pPr lvl="7" rtl="0">
              <a:buNone/>
              <a:defRPr sz="1376">
                <a:solidFill>
                  <a:srgbClr val="3C3E45"/>
                </a:solidFill>
              </a:defRPr>
            </a:lvl8pPr>
            <a:lvl9pPr lvl="8" rtl="0">
              <a:buNone/>
              <a:defRPr sz="1376">
                <a:solidFill>
                  <a:srgbClr val="3C3E45"/>
                </a:solidFill>
              </a:defRPr>
            </a:lvl9pPr>
          </a:lstStyle>
          <a:p>
            <a:fld id="{00000000-1234-1234-1234-123412341234}" type="slidenum">
              <a:rPr lang="en" smtClean="0"/>
              <a:pPr/>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to 2">
  <p:cSld name="TITLE_AND_BODY_5">
    <p:spTree>
      <p:nvGrpSpPr>
        <p:cNvPr id="1" name="Shape 63"/>
        <p:cNvGrpSpPr/>
        <p:nvPr/>
      </p:nvGrpSpPr>
      <p:grpSpPr>
        <a:xfrm>
          <a:off x="0" y="0"/>
          <a:ext cx="0" cy="0"/>
          <a:chOff x="0" y="0"/>
          <a:chExt cx="0" cy="0"/>
        </a:xfrm>
      </p:grpSpPr>
      <p:sp>
        <p:nvSpPr>
          <p:cNvPr id="64" name="Google Shape;64;p20"/>
          <p:cNvSpPr txBox="1">
            <a:spLocks noGrp="1"/>
          </p:cNvSpPr>
          <p:nvPr>
            <p:ph type="sldNum" idx="12"/>
          </p:nvPr>
        </p:nvSpPr>
        <p:spPr>
          <a:xfrm>
            <a:off x="9697690" y="5651443"/>
            <a:ext cx="621957" cy="468411"/>
          </a:xfrm>
          <a:prstGeom prst="rect">
            <a:avLst/>
          </a:prstGeom>
        </p:spPr>
        <p:txBody>
          <a:bodyPr spcFirstLastPara="1" wrap="square" lIns="119875" tIns="119875" rIns="119875" bIns="119875" anchor="t" anchorCtr="0">
            <a:noAutofit/>
          </a:bodyPr>
          <a:lstStyle>
            <a:lvl1pPr lvl="0" rtl="0">
              <a:buNone/>
              <a:defRPr sz="1376">
                <a:solidFill>
                  <a:srgbClr val="8C8C9A"/>
                </a:solidFill>
              </a:defRPr>
            </a:lvl1pPr>
            <a:lvl2pPr lvl="1" rtl="0">
              <a:buNone/>
              <a:defRPr sz="1376">
                <a:solidFill>
                  <a:srgbClr val="8C8C9A"/>
                </a:solidFill>
              </a:defRPr>
            </a:lvl2pPr>
            <a:lvl3pPr lvl="2" rtl="0">
              <a:buNone/>
              <a:defRPr sz="1376">
                <a:solidFill>
                  <a:srgbClr val="8C8C9A"/>
                </a:solidFill>
              </a:defRPr>
            </a:lvl3pPr>
            <a:lvl4pPr lvl="3" rtl="0">
              <a:buNone/>
              <a:defRPr sz="1376">
                <a:solidFill>
                  <a:srgbClr val="8C8C9A"/>
                </a:solidFill>
              </a:defRPr>
            </a:lvl4pPr>
            <a:lvl5pPr lvl="4" rtl="0">
              <a:buNone/>
              <a:defRPr sz="1376">
                <a:solidFill>
                  <a:srgbClr val="8C8C9A"/>
                </a:solidFill>
              </a:defRPr>
            </a:lvl5pPr>
            <a:lvl6pPr lvl="5" rtl="0">
              <a:buNone/>
              <a:defRPr sz="1376">
                <a:solidFill>
                  <a:srgbClr val="8C8C9A"/>
                </a:solidFill>
              </a:defRPr>
            </a:lvl6pPr>
            <a:lvl7pPr lvl="6" rtl="0">
              <a:buNone/>
              <a:defRPr sz="1376">
                <a:solidFill>
                  <a:srgbClr val="8C8C9A"/>
                </a:solidFill>
              </a:defRPr>
            </a:lvl7pPr>
            <a:lvl8pPr lvl="7" rtl="0">
              <a:buNone/>
              <a:defRPr sz="1376">
                <a:solidFill>
                  <a:srgbClr val="8C8C9A"/>
                </a:solidFill>
              </a:defRPr>
            </a:lvl8pPr>
            <a:lvl9pPr lvl="8" rtl="0">
              <a:buNone/>
              <a:defRPr sz="1376">
                <a:solidFill>
                  <a:srgbClr val="8C8C9A"/>
                </a:solidFill>
              </a:defRPr>
            </a:lvl9pPr>
          </a:lstStyle>
          <a:p>
            <a:fld id="{00000000-1234-1234-1234-123412341234}" type="slidenum">
              <a:rPr lang="en" smtClean="0"/>
              <a:pPr/>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er 4">
  <p:cSld name="TITLE_7">
    <p:spTree>
      <p:nvGrpSpPr>
        <p:cNvPr id="1" name="Shape 65"/>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928" userDrawn="1">
          <p15:clr>
            <a:srgbClr val="FA7B17"/>
          </p15:clr>
        </p15:guide>
        <p15:guide id="2" pos="3264" userDrawn="1">
          <p15:clr>
            <a:srgbClr val="FA7B17"/>
          </p15:clr>
        </p15:guide>
        <p15:guide id="3" orient="horz" pos="3515" userDrawn="1">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lank">
  <p:cSld name="CUSTOM_2_1_3_2_1_2_1">
    <p:spTree>
      <p:nvGrpSpPr>
        <p:cNvPr id="1" name="Shape 66"/>
        <p:cNvGrpSpPr/>
        <p:nvPr/>
      </p:nvGrpSpPr>
      <p:grpSpPr>
        <a:xfrm>
          <a:off x="0" y="0"/>
          <a:ext cx="0" cy="0"/>
          <a:chOff x="0" y="0"/>
          <a:chExt cx="0" cy="0"/>
        </a:xfrm>
      </p:grpSpPr>
      <p:sp>
        <p:nvSpPr>
          <p:cNvPr id="67" name="Google Shape;67;p22"/>
          <p:cNvSpPr txBox="1">
            <a:spLocks noGrp="1"/>
          </p:cNvSpPr>
          <p:nvPr>
            <p:ph type="sldNum" idx="12"/>
          </p:nvPr>
        </p:nvSpPr>
        <p:spPr>
          <a:xfrm>
            <a:off x="8075291" y="5548374"/>
            <a:ext cx="2148800" cy="468175"/>
          </a:xfrm>
          <a:prstGeom prst="rect">
            <a:avLst/>
          </a:prstGeom>
        </p:spPr>
        <p:txBody>
          <a:bodyPr spcFirstLastPara="1" wrap="square" lIns="119875" tIns="119875" rIns="119875" bIns="11987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8" name="Google Shape;68;p22"/>
          <p:cNvSpPr txBox="1">
            <a:spLocks noGrp="1"/>
          </p:cNvSpPr>
          <p:nvPr>
            <p:ph type="title"/>
          </p:nvPr>
        </p:nvSpPr>
        <p:spPr>
          <a:xfrm>
            <a:off x="786716" y="686810"/>
            <a:ext cx="6928714" cy="697774"/>
          </a:xfrm>
          <a:prstGeom prst="rect">
            <a:avLst/>
          </a:prstGeom>
        </p:spPr>
        <p:txBody>
          <a:bodyPr spcFirstLastPara="1" wrap="square" lIns="131375" tIns="131375" rIns="131375" bIns="131375" anchor="t" anchorCtr="0">
            <a:normAutofit/>
          </a:bodyPr>
          <a:lstStyle>
            <a:lvl1pPr lvl="0" rtl="0">
              <a:spcBef>
                <a:spcPts val="0"/>
              </a:spcBef>
              <a:spcAft>
                <a:spcPts val="0"/>
              </a:spcAft>
              <a:buNone/>
              <a:defRPr sz="2267" b="1">
                <a:latin typeface="Work Sans"/>
                <a:ea typeface="Work Sans"/>
                <a:cs typeface="Work Sans"/>
                <a:sym typeface="Work Sans"/>
              </a:defRPr>
            </a:lvl1pPr>
            <a:lvl2pPr lvl="1" rtl="0">
              <a:spcBef>
                <a:spcPts val="0"/>
              </a:spcBef>
              <a:spcAft>
                <a:spcPts val="0"/>
              </a:spcAft>
              <a:buNone/>
              <a:defRPr sz="2267" b="1">
                <a:latin typeface="Work Sans"/>
                <a:ea typeface="Work Sans"/>
                <a:cs typeface="Work Sans"/>
                <a:sym typeface="Work Sans"/>
              </a:defRPr>
            </a:lvl2pPr>
            <a:lvl3pPr lvl="2" rtl="0">
              <a:spcBef>
                <a:spcPts val="0"/>
              </a:spcBef>
              <a:spcAft>
                <a:spcPts val="0"/>
              </a:spcAft>
              <a:buNone/>
              <a:defRPr sz="2267" b="1">
                <a:latin typeface="Work Sans"/>
                <a:ea typeface="Work Sans"/>
                <a:cs typeface="Work Sans"/>
                <a:sym typeface="Work Sans"/>
              </a:defRPr>
            </a:lvl3pPr>
            <a:lvl4pPr lvl="3" rtl="0">
              <a:spcBef>
                <a:spcPts val="0"/>
              </a:spcBef>
              <a:spcAft>
                <a:spcPts val="0"/>
              </a:spcAft>
              <a:buNone/>
              <a:defRPr sz="2267" b="1">
                <a:latin typeface="Work Sans"/>
                <a:ea typeface="Work Sans"/>
                <a:cs typeface="Work Sans"/>
                <a:sym typeface="Work Sans"/>
              </a:defRPr>
            </a:lvl4pPr>
            <a:lvl5pPr lvl="4" rtl="0">
              <a:spcBef>
                <a:spcPts val="0"/>
              </a:spcBef>
              <a:spcAft>
                <a:spcPts val="0"/>
              </a:spcAft>
              <a:buNone/>
              <a:defRPr sz="2267" b="1">
                <a:latin typeface="Work Sans"/>
                <a:ea typeface="Work Sans"/>
                <a:cs typeface="Work Sans"/>
                <a:sym typeface="Work Sans"/>
              </a:defRPr>
            </a:lvl5pPr>
            <a:lvl6pPr lvl="5" rtl="0">
              <a:spcBef>
                <a:spcPts val="0"/>
              </a:spcBef>
              <a:spcAft>
                <a:spcPts val="0"/>
              </a:spcAft>
              <a:buNone/>
              <a:defRPr sz="2267" b="1">
                <a:latin typeface="Work Sans"/>
                <a:ea typeface="Work Sans"/>
                <a:cs typeface="Work Sans"/>
                <a:sym typeface="Work Sans"/>
              </a:defRPr>
            </a:lvl6pPr>
            <a:lvl7pPr lvl="6" rtl="0">
              <a:spcBef>
                <a:spcPts val="0"/>
              </a:spcBef>
              <a:spcAft>
                <a:spcPts val="0"/>
              </a:spcAft>
              <a:buNone/>
              <a:defRPr sz="2267" b="1">
                <a:latin typeface="Work Sans"/>
                <a:ea typeface="Work Sans"/>
                <a:cs typeface="Work Sans"/>
                <a:sym typeface="Work Sans"/>
              </a:defRPr>
            </a:lvl7pPr>
            <a:lvl8pPr lvl="7" rtl="0">
              <a:spcBef>
                <a:spcPts val="0"/>
              </a:spcBef>
              <a:spcAft>
                <a:spcPts val="0"/>
              </a:spcAft>
              <a:buNone/>
              <a:defRPr sz="2267" b="1">
                <a:latin typeface="Work Sans"/>
                <a:ea typeface="Work Sans"/>
                <a:cs typeface="Work Sans"/>
                <a:sym typeface="Work Sans"/>
              </a:defRPr>
            </a:lvl8pPr>
            <a:lvl9pPr lvl="8" rtl="0">
              <a:spcBef>
                <a:spcPts val="0"/>
              </a:spcBef>
              <a:spcAft>
                <a:spcPts val="0"/>
              </a:spcAft>
              <a:buNone/>
              <a:defRPr sz="2267" b="1">
                <a:latin typeface="Work Sans"/>
                <a:ea typeface="Work Sans"/>
                <a:cs typeface="Work Sans"/>
                <a:sym typeface="Work Sans"/>
              </a:defRPr>
            </a:lvl9pPr>
          </a:lstStyle>
          <a:p>
            <a:endParaRPr/>
          </a:p>
        </p:txBody>
      </p:sp>
      <p:pic>
        <p:nvPicPr>
          <p:cNvPr id="69" name="Google Shape;69;p22"/>
          <p:cNvPicPr preferRelativeResize="0"/>
          <p:nvPr/>
        </p:nvPicPr>
        <p:blipFill rotWithShape="1">
          <a:blip r:embed="rId2">
            <a:alphaModFix/>
          </a:blip>
          <a:srcRect/>
          <a:stretch/>
        </p:blipFill>
        <p:spPr>
          <a:xfrm>
            <a:off x="9910842" y="108334"/>
            <a:ext cx="320765" cy="34764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der 2 no Back to Contents">
  <p:cSld name="TITLE_2">
    <p:spTree>
      <p:nvGrpSpPr>
        <p:cNvPr id="1" name="Shape 10"/>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928" userDrawn="1">
          <p15:clr>
            <a:srgbClr val="FA7B17"/>
          </p15:clr>
        </p15:guide>
        <p15:guide id="2" pos="3264" userDrawn="1">
          <p15:clr>
            <a:srgbClr val="FA7B17"/>
          </p15:clr>
        </p15:guide>
        <p15:guide id="3" orient="horz" pos="3515" userDrawn="1">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to 1 1">
  <p:cSld name="TITLE_AND_BODY_2">
    <p:spTree>
      <p:nvGrpSpPr>
        <p:cNvPr id="1" name="Shape 70"/>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3">
  <p:cSld name="TITLE_AND_BODY_6">
    <p:spTree>
      <p:nvGrpSpPr>
        <p:cNvPr id="1" name="Shape 77"/>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29"/>
          <p:cNvSpPr txBox="1">
            <a:spLocks noGrp="1"/>
          </p:cNvSpPr>
          <p:nvPr>
            <p:ph type="title"/>
          </p:nvPr>
        </p:nvSpPr>
        <p:spPr>
          <a:xfrm>
            <a:off x="712470" y="325824"/>
            <a:ext cx="8938260" cy="11828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9"/>
          <p:cNvSpPr txBox="1">
            <a:spLocks noGrp="1"/>
          </p:cNvSpPr>
          <p:nvPr>
            <p:ph type="body" idx="1"/>
          </p:nvPr>
        </p:nvSpPr>
        <p:spPr>
          <a:xfrm>
            <a:off x="712470" y="1629117"/>
            <a:ext cx="8938260" cy="3882965"/>
          </a:xfrm>
          <a:prstGeom prst="rect">
            <a:avLst/>
          </a:prstGeom>
          <a:noFill/>
          <a:ln>
            <a:noFill/>
          </a:ln>
        </p:spPr>
        <p:txBody>
          <a:bodyPr spcFirstLastPara="1" wrap="square" lIns="91425" tIns="45700" rIns="91425" bIns="45700" anchor="t" anchorCtr="0">
            <a:normAutofit/>
          </a:bodyPr>
          <a:lstStyle>
            <a:lvl1pPr marL="388620" lvl="0" indent="-345440" algn="l">
              <a:lnSpc>
                <a:spcPct val="100000"/>
              </a:lnSpc>
              <a:spcBef>
                <a:spcPts val="510"/>
              </a:spcBef>
              <a:spcAft>
                <a:spcPts val="0"/>
              </a:spcAft>
              <a:buClr>
                <a:schemeClr val="dk1"/>
              </a:buClr>
              <a:buSzPts val="2800"/>
              <a:buChar char="•"/>
              <a:defRPr/>
            </a:lvl1pPr>
            <a:lvl2pPr marL="777240" lvl="1" indent="-323850" algn="l">
              <a:lnSpc>
                <a:spcPct val="100000"/>
              </a:lnSpc>
              <a:spcBef>
                <a:spcPts val="510"/>
              </a:spcBef>
              <a:spcAft>
                <a:spcPts val="0"/>
              </a:spcAft>
              <a:buClr>
                <a:schemeClr val="dk1"/>
              </a:buClr>
              <a:buSzPts val="2400"/>
              <a:buChar char="•"/>
              <a:defRPr/>
            </a:lvl2pPr>
            <a:lvl3pPr marL="1165860" lvl="2" indent="-302260" algn="l">
              <a:lnSpc>
                <a:spcPct val="100000"/>
              </a:lnSpc>
              <a:spcBef>
                <a:spcPts val="510"/>
              </a:spcBef>
              <a:spcAft>
                <a:spcPts val="0"/>
              </a:spcAft>
              <a:buClr>
                <a:schemeClr val="dk1"/>
              </a:buClr>
              <a:buSzPts val="2000"/>
              <a:buChar char="•"/>
              <a:defRPr/>
            </a:lvl3pPr>
            <a:lvl4pPr marL="1554480" lvl="3" indent="-291465" algn="l">
              <a:lnSpc>
                <a:spcPct val="100000"/>
              </a:lnSpc>
              <a:spcBef>
                <a:spcPts val="510"/>
              </a:spcBef>
              <a:spcAft>
                <a:spcPts val="0"/>
              </a:spcAft>
              <a:buClr>
                <a:schemeClr val="dk1"/>
              </a:buClr>
              <a:buSzPts val="1800"/>
              <a:buChar char="•"/>
              <a:defRPr/>
            </a:lvl4pPr>
            <a:lvl5pPr marL="1943100" lvl="4" indent="-291465" algn="l">
              <a:lnSpc>
                <a:spcPct val="100000"/>
              </a:lnSpc>
              <a:spcBef>
                <a:spcPts val="510"/>
              </a:spcBef>
              <a:spcAft>
                <a:spcPts val="0"/>
              </a:spcAft>
              <a:buClr>
                <a:schemeClr val="dk1"/>
              </a:buClr>
              <a:buSzPts val="1800"/>
              <a:buChar char="•"/>
              <a:defRPr/>
            </a:lvl5pPr>
            <a:lvl6pPr marL="2331720" lvl="5" indent="-291465" algn="l">
              <a:lnSpc>
                <a:spcPct val="90000"/>
              </a:lnSpc>
              <a:spcBef>
                <a:spcPts val="510"/>
              </a:spcBef>
              <a:spcAft>
                <a:spcPts val="0"/>
              </a:spcAft>
              <a:buClr>
                <a:schemeClr val="dk1"/>
              </a:buClr>
              <a:buSzPts val="1800"/>
              <a:buChar char="•"/>
              <a:defRPr/>
            </a:lvl6pPr>
            <a:lvl7pPr marL="2720340" lvl="6" indent="-291465" algn="l">
              <a:lnSpc>
                <a:spcPct val="90000"/>
              </a:lnSpc>
              <a:spcBef>
                <a:spcPts val="425"/>
              </a:spcBef>
              <a:spcAft>
                <a:spcPts val="0"/>
              </a:spcAft>
              <a:buClr>
                <a:schemeClr val="dk1"/>
              </a:buClr>
              <a:buSzPts val="1800"/>
              <a:buChar char="•"/>
              <a:defRPr/>
            </a:lvl7pPr>
            <a:lvl8pPr marL="3108960" lvl="7" indent="-291465" algn="l">
              <a:lnSpc>
                <a:spcPct val="90000"/>
              </a:lnSpc>
              <a:spcBef>
                <a:spcPts val="425"/>
              </a:spcBef>
              <a:spcAft>
                <a:spcPts val="0"/>
              </a:spcAft>
              <a:buClr>
                <a:schemeClr val="dk1"/>
              </a:buClr>
              <a:buSzPts val="1800"/>
              <a:buChar char="•"/>
              <a:defRPr/>
            </a:lvl8pPr>
            <a:lvl9pPr marL="3497580" lvl="8" indent="-291465" algn="l">
              <a:lnSpc>
                <a:spcPct val="90000"/>
              </a:lnSpc>
              <a:spcBef>
                <a:spcPts val="425"/>
              </a:spcBef>
              <a:spcAft>
                <a:spcPts val="0"/>
              </a:spcAft>
              <a:buClr>
                <a:schemeClr val="dk1"/>
              </a:buClr>
              <a:buSzPts val="1800"/>
              <a:buChar char="•"/>
              <a:defRPr/>
            </a:lvl9pPr>
          </a:lstStyle>
          <a:p>
            <a:endParaRPr/>
          </a:p>
        </p:txBody>
      </p:sp>
      <p:sp>
        <p:nvSpPr>
          <p:cNvPr id="28" name="Google Shape;28;p29"/>
          <p:cNvSpPr txBox="1">
            <a:spLocks noGrp="1"/>
          </p:cNvSpPr>
          <p:nvPr>
            <p:ph type="ftr" idx="11"/>
          </p:nvPr>
        </p:nvSpPr>
        <p:spPr>
          <a:xfrm>
            <a:off x="3432810" y="5672161"/>
            <a:ext cx="3497580" cy="32582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9"/>
          <p:cNvSpPr txBox="1">
            <a:spLocks noGrp="1"/>
          </p:cNvSpPr>
          <p:nvPr>
            <p:ph type="sldNum" idx="12"/>
          </p:nvPr>
        </p:nvSpPr>
        <p:spPr>
          <a:xfrm>
            <a:off x="7319010" y="5672161"/>
            <a:ext cx="2331720" cy="32582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AU" smtClean="0"/>
              <a:pPr/>
              <a:t>‹#›</a:t>
            </a:fld>
            <a:endParaRPr lang="en-AU"/>
          </a:p>
        </p:txBody>
      </p:sp>
    </p:spTree>
    <p:extLst>
      <p:ext uri="{BB962C8B-B14F-4D97-AF65-F5344CB8AC3E}">
        <p14:creationId xmlns:p14="http://schemas.microsoft.com/office/powerpoint/2010/main" val="1109969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o Styling" type="secHead">
  <p:cSld name="SECTION_HEADER">
    <p:spTree>
      <p:nvGrpSpPr>
        <p:cNvPr id="1" name="Shape 1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er 1">
  <p:cSld name="TITLE_1">
    <p:bg>
      <p:bgPr>
        <a:solidFill>
          <a:srgbClr val="4C71FF"/>
        </a:solidFill>
        <a:effectLst/>
      </p:bgPr>
    </p:bg>
    <p:spTree>
      <p:nvGrpSpPr>
        <p:cNvPr id="1" name="Shape 12"/>
        <p:cNvGrpSpPr/>
        <p:nvPr/>
      </p:nvGrpSpPr>
      <p:grpSpPr>
        <a:xfrm>
          <a:off x="0" y="0"/>
          <a:ext cx="0" cy="0"/>
          <a:chOff x="0" y="0"/>
          <a:chExt cx="0" cy="0"/>
        </a:xfrm>
      </p:grpSpPr>
      <p:sp>
        <p:nvSpPr>
          <p:cNvPr id="13" name="Google Shape;13;p5"/>
          <p:cNvSpPr txBox="1">
            <a:spLocks noGrp="1"/>
          </p:cNvSpPr>
          <p:nvPr>
            <p:ph type="sldNum" idx="12"/>
          </p:nvPr>
        </p:nvSpPr>
        <p:spPr>
          <a:xfrm>
            <a:off x="9337535" y="369842"/>
            <a:ext cx="621957" cy="468411"/>
          </a:xfrm>
          <a:prstGeom prst="rect">
            <a:avLst/>
          </a:prstGeom>
        </p:spPr>
        <p:txBody>
          <a:bodyPr spcFirstLastPara="1" wrap="square" lIns="119875" tIns="119875" rIns="119875" bIns="119875" anchor="t" anchorCtr="0">
            <a:noAutofit/>
          </a:bodyPr>
          <a:lstStyle>
            <a:lvl1pPr marL="0" marR="0" lvl="0" indent="0" algn="r" rtl="0">
              <a:lnSpc>
                <a:spcPct val="100000"/>
              </a:lnSpc>
              <a:spcBef>
                <a:spcPts val="0"/>
              </a:spcBef>
              <a:spcAft>
                <a:spcPts val="0"/>
              </a:spcAft>
              <a:buNone/>
              <a:defRPr sz="971" b="1">
                <a:solidFill>
                  <a:schemeClr val="lt1"/>
                </a:solidFill>
                <a:latin typeface="Inter"/>
                <a:ea typeface="Inter"/>
                <a:cs typeface="Inter"/>
                <a:sym typeface="Inter"/>
              </a:defRPr>
            </a:lvl1pPr>
            <a:lvl2pPr marL="0" marR="0" lvl="1" indent="0" algn="r" rtl="0">
              <a:lnSpc>
                <a:spcPct val="100000"/>
              </a:lnSpc>
              <a:spcBef>
                <a:spcPts val="0"/>
              </a:spcBef>
              <a:spcAft>
                <a:spcPts val="0"/>
              </a:spcAft>
              <a:buNone/>
              <a:defRPr sz="971" b="1">
                <a:solidFill>
                  <a:schemeClr val="lt1"/>
                </a:solidFill>
                <a:latin typeface="Inter"/>
                <a:ea typeface="Inter"/>
                <a:cs typeface="Inter"/>
                <a:sym typeface="Inter"/>
              </a:defRPr>
            </a:lvl2pPr>
            <a:lvl3pPr marL="0" marR="0" lvl="2" indent="0" algn="r" rtl="0">
              <a:lnSpc>
                <a:spcPct val="100000"/>
              </a:lnSpc>
              <a:spcBef>
                <a:spcPts val="0"/>
              </a:spcBef>
              <a:spcAft>
                <a:spcPts val="0"/>
              </a:spcAft>
              <a:buNone/>
              <a:defRPr sz="971" b="1">
                <a:solidFill>
                  <a:schemeClr val="lt1"/>
                </a:solidFill>
                <a:latin typeface="Inter"/>
                <a:ea typeface="Inter"/>
                <a:cs typeface="Inter"/>
                <a:sym typeface="Inter"/>
              </a:defRPr>
            </a:lvl3pPr>
            <a:lvl4pPr marL="0" marR="0" lvl="3" indent="0" algn="r" rtl="0">
              <a:lnSpc>
                <a:spcPct val="100000"/>
              </a:lnSpc>
              <a:spcBef>
                <a:spcPts val="0"/>
              </a:spcBef>
              <a:spcAft>
                <a:spcPts val="0"/>
              </a:spcAft>
              <a:buNone/>
              <a:defRPr sz="971" b="1">
                <a:solidFill>
                  <a:schemeClr val="lt1"/>
                </a:solidFill>
                <a:latin typeface="Inter"/>
                <a:ea typeface="Inter"/>
                <a:cs typeface="Inter"/>
                <a:sym typeface="Inter"/>
              </a:defRPr>
            </a:lvl4pPr>
            <a:lvl5pPr marL="0" marR="0" lvl="4" indent="0" algn="r" rtl="0">
              <a:lnSpc>
                <a:spcPct val="100000"/>
              </a:lnSpc>
              <a:spcBef>
                <a:spcPts val="0"/>
              </a:spcBef>
              <a:spcAft>
                <a:spcPts val="0"/>
              </a:spcAft>
              <a:buNone/>
              <a:defRPr sz="971" b="1">
                <a:solidFill>
                  <a:schemeClr val="lt1"/>
                </a:solidFill>
                <a:latin typeface="Inter"/>
                <a:ea typeface="Inter"/>
                <a:cs typeface="Inter"/>
                <a:sym typeface="Inter"/>
              </a:defRPr>
            </a:lvl5pPr>
            <a:lvl6pPr marL="0" marR="0" lvl="5" indent="0" algn="r" rtl="0">
              <a:lnSpc>
                <a:spcPct val="100000"/>
              </a:lnSpc>
              <a:spcBef>
                <a:spcPts val="0"/>
              </a:spcBef>
              <a:spcAft>
                <a:spcPts val="0"/>
              </a:spcAft>
              <a:buNone/>
              <a:defRPr sz="971" b="1">
                <a:solidFill>
                  <a:schemeClr val="lt1"/>
                </a:solidFill>
                <a:latin typeface="Inter"/>
                <a:ea typeface="Inter"/>
                <a:cs typeface="Inter"/>
                <a:sym typeface="Inter"/>
              </a:defRPr>
            </a:lvl6pPr>
            <a:lvl7pPr marL="0" marR="0" lvl="6" indent="0" algn="r" rtl="0">
              <a:lnSpc>
                <a:spcPct val="100000"/>
              </a:lnSpc>
              <a:spcBef>
                <a:spcPts val="0"/>
              </a:spcBef>
              <a:spcAft>
                <a:spcPts val="0"/>
              </a:spcAft>
              <a:buNone/>
              <a:defRPr sz="971" b="1">
                <a:solidFill>
                  <a:schemeClr val="lt1"/>
                </a:solidFill>
                <a:latin typeface="Inter"/>
                <a:ea typeface="Inter"/>
                <a:cs typeface="Inter"/>
                <a:sym typeface="Inter"/>
              </a:defRPr>
            </a:lvl7pPr>
            <a:lvl8pPr marL="0" marR="0" lvl="7" indent="0" algn="r" rtl="0">
              <a:lnSpc>
                <a:spcPct val="100000"/>
              </a:lnSpc>
              <a:spcBef>
                <a:spcPts val="0"/>
              </a:spcBef>
              <a:spcAft>
                <a:spcPts val="0"/>
              </a:spcAft>
              <a:buNone/>
              <a:defRPr sz="971" b="1">
                <a:solidFill>
                  <a:schemeClr val="lt1"/>
                </a:solidFill>
                <a:latin typeface="Inter"/>
                <a:ea typeface="Inter"/>
                <a:cs typeface="Inter"/>
                <a:sym typeface="Inter"/>
              </a:defRPr>
            </a:lvl8pPr>
            <a:lvl9pPr marL="0" marR="0" lvl="8" indent="0" algn="r" rtl="0">
              <a:lnSpc>
                <a:spcPct val="100000"/>
              </a:lnSpc>
              <a:spcBef>
                <a:spcPts val="0"/>
              </a:spcBef>
              <a:spcAft>
                <a:spcPts val="0"/>
              </a:spcAft>
              <a:buNone/>
              <a:defRPr sz="971" b="1">
                <a:solidFill>
                  <a:schemeClr val="lt1"/>
                </a:solidFill>
                <a:latin typeface="Inter"/>
                <a:ea typeface="Inter"/>
                <a:cs typeface="Inter"/>
                <a:sym typeface="Inter"/>
              </a:defRPr>
            </a:lvl9pPr>
          </a:lstStyle>
          <a:p>
            <a:fld id="{00000000-1234-1234-1234-123412341234}" type="slidenum">
              <a:rPr lang="en" smtClean="0"/>
              <a:pPr/>
              <a:t>‹#›</a:t>
            </a:fld>
            <a:endParaRPr lang="en"/>
          </a:p>
        </p:txBody>
      </p:sp>
      <p:cxnSp>
        <p:nvCxnSpPr>
          <p:cNvPr id="14" name="Google Shape;14;p5"/>
          <p:cNvCxnSpPr/>
          <p:nvPr/>
        </p:nvCxnSpPr>
        <p:spPr>
          <a:xfrm>
            <a:off x="492518" y="374949"/>
            <a:ext cx="9378171" cy="0"/>
          </a:xfrm>
          <a:prstGeom prst="straightConnector1">
            <a:avLst/>
          </a:prstGeom>
          <a:noFill/>
          <a:ln w="19050" cap="flat" cmpd="sng">
            <a:solidFill>
              <a:schemeClr val="lt1"/>
            </a:solidFill>
            <a:prstDash val="solid"/>
            <a:round/>
            <a:headEnd type="none" w="med" len="med"/>
            <a:tailEnd type="none" w="med" len="med"/>
          </a:ln>
        </p:spPr>
      </p:cxnSp>
      <p:pic>
        <p:nvPicPr>
          <p:cNvPr id="15" name="Google Shape;15;p5"/>
          <p:cNvPicPr preferRelativeResize="0"/>
          <p:nvPr/>
        </p:nvPicPr>
        <p:blipFill rotWithShape="1">
          <a:blip r:embed="rId2">
            <a:alphaModFix/>
          </a:blip>
          <a:srcRect t="219" b="228"/>
          <a:stretch/>
        </p:blipFill>
        <p:spPr>
          <a:xfrm>
            <a:off x="500710" y="447595"/>
            <a:ext cx="148183" cy="16910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928" userDrawn="1">
          <p15:clr>
            <a:srgbClr val="FA7B17"/>
          </p15:clr>
        </p15:guide>
        <p15:guide id="2" pos="3264" userDrawn="1">
          <p15:clr>
            <a:srgbClr val="FA7B17"/>
          </p15:clr>
        </p15:guide>
        <p15:guide id="3" orient="horz" pos="3515" userDrawn="1">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6"/>
          <p:cNvSpPr txBox="1">
            <a:spLocks noGrp="1"/>
          </p:cNvSpPr>
          <p:nvPr>
            <p:ph type="title"/>
          </p:nvPr>
        </p:nvSpPr>
        <p:spPr>
          <a:xfrm>
            <a:off x="353263" y="529497"/>
            <a:ext cx="9656729" cy="681476"/>
          </a:xfrm>
          <a:prstGeom prst="rect">
            <a:avLst/>
          </a:prstGeom>
        </p:spPr>
        <p:txBody>
          <a:bodyPr spcFirstLastPara="1" wrap="square" lIns="131375" tIns="131375" rIns="131375" bIns="131375" anchor="t" anchorCtr="0">
            <a:norm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 name="Google Shape;18;p6"/>
          <p:cNvSpPr txBox="1">
            <a:spLocks noGrp="1"/>
          </p:cNvSpPr>
          <p:nvPr>
            <p:ph type="body" idx="1"/>
          </p:nvPr>
        </p:nvSpPr>
        <p:spPr>
          <a:xfrm>
            <a:off x="353263" y="1371232"/>
            <a:ext cx="9656729" cy="4064994"/>
          </a:xfrm>
          <a:prstGeom prst="rect">
            <a:avLst/>
          </a:prstGeom>
        </p:spPr>
        <p:txBody>
          <a:bodyPr spcFirstLastPara="1" wrap="square" lIns="131375" tIns="131375" rIns="131375" bIns="131375" anchor="t" anchorCtr="0">
            <a:normAutofit/>
          </a:bodyPr>
          <a:lstStyle>
            <a:lvl1pPr marL="370103" lvl="0" indent="-318700" rtl="0">
              <a:spcBef>
                <a:spcPts val="0"/>
              </a:spcBef>
              <a:spcAft>
                <a:spcPts val="0"/>
              </a:spcAft>
              <a:buSzPts val="2600"/>
              <a:buChar char="●"/>
              <a:defRPr/>
            </a:lvl1pPr>
            <a:lvl2pPr marL="740207" lvl="1" indent="-287858" rtl="0">
              <a:spcBef>
                <a:spcPts val="0"/>
              </a:spcBef>
              <a:spcAft>
                <a:spcPts val="0"/>
              </a:spcAft>
              <a:buSzPts val="2000"/>
              <a:buChar char="○"/>
              <a:defRPr/>
            </a:lvl2pPr>
            <a:lvl3pPr marL="1110310" lvl="2" indent="-287858" rtl="0">
              <a:spcBef>
                <a:spcPts val="0"/>
              </a:spcBef>
              <a:spcAft>
                <a:spcPts val="0"/>
              </a:spcAft>
              <a:buSzPts val="2000"/>
              <a:buChar char="■"/>
              <a:defRPr/>
            </a:lvl3pPr>
            <a:lvl4pPr marL="1480414" lvl="3" indent="-287858" rtl="0">
              <a:spcBef>
                <a:spcPts val="0"/>
              </a:spcBef>
              <a:spcAft>
                <a:spcPts val="0"/>
              </a:spcAft>
              <a:buSzPts val="2000"/>
              <a:buChar char="●"/>
              <a:defRPr/>
            </a:lvl4pPr>
            <a:lvl5pPr marL="1850517" lvl="4" indent="-287858" rtl="0">
              <a:spcBef>
                <a:spcPts val="0"/>
              </a:spcBef>
              <a:spcAft>
                <a:spcPts val="0"/>
              </a:spcAft>
              <a:buSzPts val="2000"/>
              <a:buChar char="○"/>
              <a:defRPr/>
            </a:lvl5pPr>
            <a:lvl6pPr marL="2220620" lvl="5" indent="-287858" rtl="0">
              <a:spcBef>
                <a:spcPts val="0"/>
              </a:spcBef>
              <a:spcAft>
                <a:spcPts val="0"/>
              </a:spcAft>
              <a:buSzPts val="2000"/>
              <a:buChar char="■"/>
              <a:defRPr/>
            </a:lvl6pPr>
            <a:lvl7pPr marL="2590724" lvl="6" indent="-287858" rtl="0">
              <a:spcBef>
                <a:spcPts val="0"/>
              </a:spcBef>
              <a:spcAft>
                <a:spcPts val="0"/>
              </a:spcAft>
              <a:buSzPts val="2000"/>
              <a:buChar char="●"/>
              <a:defRPr/>
            </a:lvl7pPr>
            <a:lvl8pPr marL="2960827" lvl="7" indent="-287858" rtl="0">
              <a:spcBef>
                <a:spcPts val="0"/>
              </a:spcBef>
              <a:spcAft>
                <a:spcPts val="0"/>
              </a:spcAft>
              <a:buSzPts val="2000"/>
              <a:buChar char="○"/>
              <a:defRPr/>
            </a:lvl8pPr>
            <a:lvl9pPr marL="3330931" lvl="8" indent="-287858" rtl="0">
              <a:spcBef>
                <a:spcPts val="0"/>
              </a:spcBef>
              <a:spcAft>
                <a:spcPts val="0"/>
              </a:spcAft>
              <a:buSzPts val="2000"/>
              <a:buChar char="■"/>
              <a:defRPr/>
            </a:lvl9pPr>
          </a:lstStyle>
          <a:p>
            <a:endParaRPr/>
          </a:p>
        </p:txBody>
      </p:sp>
      <p:sp>
        <p:nvSpPr>
          <p:cNvPr id="19" name="Google Shape;19;p6"/>
          <p:cNvSpPr txBox="1">
            <a:spLocks noGrp="1"/>
          </p:cNvSpPr>
          <p:nvPr>
            <p:ph type="sldNum" idx="12"/>
          </p:nvPr>
        </p:nvSpPr>
        <p:spPr>
          <a:xfrm>
            <a:off x="9697690" y="5651443"/>
            <a:ext cx="621957" cy="468411"/>
          </a:xfrm>
          <a:prstGeom prst="rect">
            <a:avLst/>
          </a:prstGeom>
        </p:spPr>
        <p:txBody>
          <a:bodyPr spcFirstLastPara="1" wrap="square" lIns="119875" tIns="119875" rIns="119875" bIns="11987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7"/>
          <p:cNvSpPr txBox="1">
            <a:spLocks noGrp="1"/>
          </p:cNvSpPr>
          <p:nvPr>
            <p:ph type="title"/>
          </p:nvPr>
        </p:nvSpPr>
        <p:spPr>
          <a:xfrm>
            <a:off x="353263" y="529497"/>
            <a:ext cx="9656729" cy="681476"/>
          </a:xfrm>
          <a:prstGeom prst="rect">
            <a:avLst/>
          </a:prstGeom>
        </p:spPr>
        <p:txBody>
          <a:bodyPr spcFirstLastPara="1" wrap="square" lIns="131375" tIns="131375" rIns="131375" bIns="131375" anchor="t" anchorCtr="0">
            <a:norm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 name="Google Shape;22;p7"/>
          <p:cNvSpPr txBox="1">
            <a:spLocks noGrp="1"/>
          </p:cNvSpPr>
          <p:nvPr>
            <p:ph type="body" idx="1"/>
          </p:nvPr>
        </p:nvSpPr>
        <p:spPr>
          <a:xfrm>
            <a:off x="353263" y="1371232"/>
            <a:ext cx="4533171" cy="4064994"/>
          </a:xfrm>
          <a:prstGeom prst="rect">
            <a:avLst/>
          </a:prstGeom>
        </p:spPr>
        <p:txBody>
          <a:bodyPr spcFirstLastPara="1" wrap="square" lIns="131375" tIns="131375" rIns="131375" bIns="131375" anchor="t" anchorCtr="0">
            <a:normAutofit/>
          </a:bodyPr>
          <a:lstStyle>
            <a:lvl1pPr marL="370103" lvl="0" indent="-287858" rtl="0">
              <a:spcBef>
                <a:spcPts val="0"/>
              </a:spcBef>
              <a:spcAft>
                <a:spcPts val="0"/>
              </a:spcAft>
              <a:buSzPts val="2000"/>
              <a:buChar char="●"/>
              <a:defRPr sz="1619"/>
            </a:lvl1pPr>
            <a:lvl2pPr marL="740207" lvl="1" indent="-272437" rtl="0">
              <a:spcBef>
                <a:spcPts val="0"/>
              </a:spcBef>
              <a:spcAft>
                <a:spcPts val="0"/>
              </a:spcAft>
              <a:buSzPts val="1700"/>
              <a:buChar char="○"/>
              <a:defRPr sz="1376"/>
            </a:lvl2pPr>
            <a:lvl3pPr marL="1110310" lvl="2" indent="-272437" rtl="0">
              <a:spcBef>
                <a:spcPts val="0"/>
              </a:spcBef>
              <a:spcAft>
                <a:spcPts val="0"/>
              </a:spcAft>
              <a:buSzPts val="1700"/>
              <a:buChar char="■"/>
              <a:defRPr sz="1376"/>
            </a:lvl3pPr>
            <a:lvl4pPr marL="1480414" lvl="3" indent="-272437" rtl="0">
              <a:spcBef>
                <a:spcPts val="0"/>
              </a:spcBef>
              <a:spcAft>
                <a:spcPts val="0"/>
              </a:spcAft>
              <a:buSzPts val="1700"/>
              <a:buChar char="●"/>
              <a:defRPr sz="1376"/>
            </a:lvl4pPr>
            <a:lvl5pPr marL="1850517" lvl="4" indent="-272437" rtl="0">
              <a:spcBef>
                <a:spcPts val="0"/>
              </a:spcBef>
              <a:spcAft>
                <a:spcPts val="0"/>
              </a:spcAft>
              <a:buSzPts val="1700"/>
              <a:buChar char="○"/>
              <a:defRPr sz="1376"/>
            </a:lvl5pPr>
            <a:lvl6pPr marL="2220620" lvl="5" indent="-272437" rtl="0">
              <a:spcBef>
                <a:spcPts val="0"/>
              </a:spcBef>
              <a:spcAft>
                <a:spcPts val="0"/>
              </a:spcAft>
              <a:buSzPts val="1700"/>
              <a:buChar char="■"/>
              <a:defRPr sz="1376"/>
            </a:lvl6pPr>
            <a:lvl7pPr marL="2590724" lvl="6" indent="-272437" rtl="0">
              <a:spcBef>
                <a:spcPts val="0"/>
              </a:spcBef>
              <a:spcAft>
                <a:spcPts val="0"/>
              </a:spcAft>
              <a:buSzPts val="1700"/>
              <a:buChar char="●"/>
              <a:defRPr sz="1376"/>
            </a:lvl7pPr>
            <a:lvl8pPr marL="2960827" lvl="7" indent="-272437" rtl="0">
              <a:spcBef>
                <a:spcPts val="0"/>
              </a:spcBef>
              <a:spcAft>
                <a:spcPts val="0"/>
              </a:spcAft>
              <a:buSzPts val="1700"/>
              <a:buChar char="○"/>
              <a:defRPr sz="1376"/>
            </a:lvl8pPr>
            <a:lvl9pPr marL="3330931" lvl="8" indent="-272437" rtl="0">
              <a:spcBef>
                <a:spcPts val="0"/>
              </a:spcBef>
              <a:spcAft>
                <a:spcPts val="0"/>
              </a:spcAft>
              <a:buSzPts val="1700"/>
              <a:buChar char="■"/>
              <a:defRPr sz="1376"/>
            </a:lvl9pPr>
          </a:lstStyle>
          <a:p>
            <a:endParaRPr/>
          </a:p>
        </p:txBody>
      </p:sp>
      <p:sp>
        <p:nvSpPr>
          <p:cNvPr id="23" name="Google Shape;23;p7"/>
          <p:cNvSpPr txBox="1">
            <a:spLocks noGrp="1"/>
          </p:cNvSpPr>
          <p:nvPr>
            <p:ph type="body" idx="2"/>
          </p:nvPr>
        </p:nvSpPr>
        <p:spPr>
          <a:xfrm>
            <a:off x="5476723" y="1371232"/>
            <a:ext cx="4533171" cy="4064994"/>
          </a:xfrm>
          <a:prstGeom prst="rect">
            <a:avLst/>
          </a:prstGeom>
        </p:spPr>
        <p:txBody>
          <a:bodyPr spcFirstLastPara="1" wrap="square" lIns="131375" tIns="131375" rIns="131375" bIns="131375" anchor="t" anchorCtr="0">
            <a:normAutofit/>
          </a:bodyPr>
          <a:lstStyle>
            <a:lvl1pPr marL="370103" lvl="0" indent="-287858" rtl="0">
              <a:spcBef>
                <a:spcPts val="0"/>
              </a:spcBef>
              <a:spcAft>
                <a:spcPts val="0"/>
              </a:spcAft>
              <a:buSzPts val="2000"/>
              <a:buChar char="●"/>
              <a:defRPr sz="1619"/>
            </a:lvl1pPr>
            <a:lvl2pPr marL="740207" lvl="1" indent="-272437" rtl="0">
              <a:spcBef>
                <a:spcPts val="0"/>
              </a:spcBef>
              <a:spcAft>
                <a:spcPts val="0"/>
              </a:spcAft>
              <a:buSzPts val="1700"/>
              <a:buChar char="○"/>
              <a:defRPr sz="1376"/>
            </a:lvl2pPr>
            <a:lvl3pPr marL="1110310" lvl="2" indent="-272437" rtl="0">
              <a:spcBef>
                <a:spcPts val="0"/>
              </a:spcBef>
              <a:spcAft>
                <a:spcPts val="0"/>
              </a:spcAft>
              <a:buSzPts val="1700"/>
              <a:buChar char="■"/>
              <a:defRPr sz="1376"/>
            </a:lvl3pPr>
            <a:lvl4pPr marL="1480414" lvl="3" indent="-272437" rtl="0">
              <a:spcBef>
                <a:spcPts val="0"/>
              </a:spcBef>
              <a:spcAft>
                <a:spcPts val="0"/>
              </a:spcAft>
              <a:buSzPts val="1700"/>
              <a:buChar char="●"/>
              <a:defRPr sz="1376"/>
            </a:lvl4pPr>
            <a:lvl5pPr marL="1850517" lvl="4" indent="-272437" rtl="0">
              <a:spcBef>
                <a:spcPts val="0"/>
              </a:spcBef>
              <a:spcAft>
                <a:spcPts val="0"/>
              </a:spcAft>
              <a:buSzPts val="1700"/>
              <a:buChar char="○"/>
              <a:defRPr sz="1376"/>
            </a:lvl5pPr>
            <a:lvl6pPr marL="2220620" lvl="5" indent="-272437" rtl="0">
              <a:spcBef>
                <a:spcPts val="0"/>
              </a:spcBef>
              <a:spcAft>
                <a:spcPts val="0"/>
              </a:spcAft>
              <a:buSzPts val="1700"/>
              <a:buChar char="■"/>
              <a:defRPr sz="1376"/>
            </a:lvl6pPr>
            <a:lvl7pPr marL="2590724" lvl="6" indent="-272437" rtl="0">
              <a:spcBef>
                <a:spcPts val="0"/>
              </a:spcBef>
              <a:spcAft>
                <a:spcPts val="0"/>
              </a:spcAft>
              <a:buSzPts val="1700"/>
              <a:buChar char="●"/>
              <a:defRPr sz="1376"/>
            </a:lvl7pPr>
            <a:lvl8pPr marL="2960827" lvl="7" indent="-272437" rtl="0">
              <a:spcBef>
                <a:spcPts val="0"/>
              </a:spcBef>
              <a:spcAft>
                <a:spcPts val="0"/>
              </a:spcAft>
              <a:buSzPts val="1700"/>
              <a:buChar char="○"/>
              <a:defRPr sz="1376"/>
            </a:lvl8pPr>
            <a:lvl9pPr marL="3330931" lvl="8" indent="-272437" rtl="0">
              <a:spcBef>
                <a:spcPts val="0"/>
              </a:spcBef>
              <a:spcAft>
                <a:spcPts val="0"/>
              </a:spcAft>
              <a:buSzPts val="1700"/>
              <a:buChar char="■"/>
              <a:defRPr sz="1376"/>
            </a:lvl9pPr>
          </a:lstStyle>
          <a:p>
            <a:endParaRPr/>
          </a:p>
        </p:txBody>
      </p:sp>
      <p:sp>
        <p:nvSpPr>
          <p:cNvPr id="24" name="Google Shape;24;p7"/>
          <p:cNvSpPr txBox="1">
            <a:spLocks noGrp="1"/>
          </p:cNvSpPr>
          <p:nvPr>
            <p:ph type="sldNum" idx="12"/>
          </p:nvPr>
        </p:nvSpPr>
        <p:spPr>
          <a:xfrm>
            <a:off x="9602122" y="5548366"/>
            <a:ext cx="621957" cy="468411"/>
          </a:xfrm>
          <a:prstGeom prst="rect">
            <a:avLst/>
          </a:prstGeom>
        </p:spPr>
        <p:txBody>
          <a:bodyPr spcFirstLastPara="1" wrap="square" lIns="119875" tIns="119875" rIns="119875" bIns="11987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353263" y="529497"/>
            <a:ext cx="9656729" cy="681476"/>
          </a:xfrm>
          <a:prstGeom prst="rect">
            <a:avLst/>
          </a:prstGeom>
        </p:spPr>
        <p:txBody>
          <a:bodyPr spcFirstLastPara="1" wrap="square" lIns="131375" tIns="131375" rIns="131375" bIns="131375" anchor="t" anchorCtr="0">
            <a:norm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 name="Google Shape;27;p8"/>
          <p:cNvSpPr txBox="1">
            <a:spLocks noGrp="1"/>
          </p:cNvSpPr>
          <p:nvPr>
            <p:ph type="sldNum" idx="12"/>
          </p:nvPr>
        </p:nvSpPr>
        <p:spPr>
          <a:xfrm>
            <a:off x="9697690" y="5651443"/>
            <a:ext cx="621957" cy="468411"/>
          </a:xfrm>
          <a:prstGeom prst="rect">
            <a:avLst/>
          </a:prstGeom>
        </p:spPr>
        <p:txBody>
          <a:bodyPr spcFirstLastPara="1" wrap="square" lIns="119875" tIns="119875" rIns="119875" bIns="11987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353260" y="661061"/>
            <a:ext cx="3182400" cy="899027"/>
          </a:xfrm>
          <a:prstGeom prst="rect">
            <a:avLst/>
          </a:prstGeom>
        </p:spPr>
        <p:txBody>
          <a:bodyPr spcFirstLastPara="1" wrap="square" lIns="131375" tIns="131375" rIns="131375" bIns="131375" anchor="b" anchorCtr="0">
            <a:normAutofit/>
          </a:bodyPr>
          <a:lstStyle>
            <a:lvl1pPr lvl="0" rtl="0">
              <a:spcBef>
                <a:spcPts val="0"/>
              </a:spcBef>
              <a:spcAft>
                <a:spcPts val="0"/>
              </a:spcAft>
              <a:buSzPts val="3400"/>
              <a:buNone/>
              <a:defRPr sz="2752"/>
            </a:lvl1pPr>
            <a:lvl2pPr lvl="1" rtl="0">
              <a:spcBef>
                <a:spcPts val="0"/>
              </a:spcBef>
              <a:spcAft>
                <a:spcPts val="0"/>
              </a:spcAft>
              <a:buSzPts val="3400"/>
              <a:buNone/>
              <a:defRPr sz="2752"/>
            </a:lvl2pPr>
            <a:lvl3pPr lvl="2" rtl="0">
              <a:spcBef>
                <a:spcPts val="0"/>
              </a:spcBef>
              <a:spcAft>
                <a:spcPts val="0"/>
              </a:spcAft>
              <a:buSzPts val="3400"/>
              <a:buNone/>
              <a:defRPr sz="2752"/>
            </a:lvl3pPr>
            <a:lvl4pPr lvl="3" rtl="0">
              <a:spcBef>
                <a:spcPts val="0"/>
              </a:spcBef>
              <a:spcAft>
                <a:spcPts val="0"/>
              </a:spcAft>
              <a:buSzPts val="3400"/>
              <a:buNone/>
              <a:defRPr sz="2752"/>
            </a:lvl4pPr>
            <a:lvl5pPr lvl="4" rtl="0">
              <a:spcBef>
                <a:spcPts val="0"/>
              </a:spcBef>
              <a:spcAft>
                <a:spcPts val="0"/>
              </a:spcAft>
              <a:buSzPts val="3400"/>
              <a:buNone/>
              <a:defRPr sz="2752"/>
            </a:lvl5pPr>
            <a:lvl6pPr lvl="5" rtl="0">
              <a:spcBef>
                <a:spcPts val="0"/>
              </a:spcBef>
              <a:spcAft>
                <a:spcPts val="0"/>
              </a:spcAft>
              <a:buSzPts val="3400"/>
              <a:buNone/>
              <a:defRPr sz="2752"/>
            </a:lvl6pPr>
            <a:lvl7pPr lvl="6" rtl="0">
              <a:spcBef>
                <a:spcPts val="0"/>
              </a:spcBef>
              <a:spcAft>
                <a:spcPts val="0"/>
              </a:spcAft>
              <a:buSzPts val="3400"/>
              <a:buNone/>
              <a:defRPr sz="2752"/>
            </a:lvl7pPr>
            <a:lvl8pPr lvl="7" rtl="0">
              <a:spcBef>
                <a:spcPts val="0"/>
              </a:spcBef>
              <a:spcAft>
                <a:spcPts val="0"/>
              </a:spcAft>
              <a:buSzPts val="3400"/>
              <a:buNone/>
              <a:defRPr sz="2752"/>
            </a:lvl8pPr>
            <a:lvl9pPr lvl="8" rtl="0">
              <a:spcBef>
                <a:spcPts val="0"/>
              </a:spcBef>
              <a:spcAft>
                <a:spcPts val="0"/>
              </a:spcAft>
              <a:buSzPts val="3400"/>
              <a:buNone/>
              <a:defRPr sz="2752"/>
            </a:lvl9pPr>
          </a:lstStyle>
          <a:p>
            <a:endParaRPr/>
          </a:p>
        </p:txBody>
      </p:sp>
      <p:sp>
        <p:nvSpPr>
          <p:cNvPr id="30" name="Google Shape;30;p9"/>
          <p:cNvSpPr txBox="1">
            <a:spLocks noGrp="1"/>
          </p:cNvSpPr>
          <p:nvPr>
            <p:ph type="body" idx="1"/>
          </p:nvPr>
        </p:nvSpPr>
        <p:spPr>
          <a:xfrm>
            <a:off x="353260" y="1653367"/>
            <a:ext cx="3182400" cy="3782956"/>
          </a:xfrm>
          <a:prstGeom prst="rect">
            <a:avLst/>
          </a:prstGeom>
        </p:spPr>
        <p:txBody>
          <a:bodyPr spcFirstLastPara="1" wrap="square" lIns="131375" tIns="131375" rIns="131375" bIns="131375" anchor="t" anchorCtr="0">
            <a:normAutofit/>
          </a:bodyPr>
          <a:lstStyle>
            <a:lvl1pPr marL="370103" lvl="0" indent="-272437" rtl="0">
              <a:spcBef>
                <a:spcPts val="0"/>
              </a:spcBef>
              <a:spcAft>
                <a:spcPts val="0"/>
              </a:spcAft>
              <a:buSzPts val="1700"/>
              <a:buChar char="●"/>
              <a:defRPr sz="1376"/>
            </a:lvl1pPr>
            <a:lvl2pPr marL="740207" lvl="1" indent="-272437" rtl="0">
              <a:spcBef>
                <a:spcPts val="0"/>
              </a:spcBef>
              <a:spcAft>
                <a:spcPts val="0"/>
              </a:spcAft>
              <a:buSzPts val="1700"/>
              <a:buChar char="○"/>
              <a:defRPr sz="1376"/>
            </a:lvl2pPr>
            <a:lvl3pPr marL="1110310" lvl="2" indent="-272437" rtl="0">
              <a:spcBef>
                <a:spcPts val="0"/>
              </a:spcBef>
              <a:spcAft>
                <a:spcPts val="0"/>
              </a:spcAft>
              <a:buSzPts val="1700"/>
              <a:buChar char="■"/>
              <a:defRPr sz="1376"/>
            </a:lvl3pPr>
            <a:lvl4pPr marL="1480414" lvl="3" indent="-272437" rtl="0">
              <a:spcBef>
                <a:spcPts val="0"/>
              </a:spcBef>
              <a:spcAft>
                <a:spcPts val="0"/>
              </a:spcAft>
              <a:buSzPts val="1700"/>
              <a:buChar char="●"/>
              <a:defRPr sz="1376"/>
            </a:lvl4pPr>
            <a:lvl5pPr marL="1850517" lvl="4" indent="-272437" rtl="0">
              <a:spcBef>
                <a:spcPts val="0"/>
              </a:spcBef>
              <a:spcAft>
                <a:spcPts val="0"/>
              </a:spcAft>
              <a:buSzPts val="1700"/>
              <a:buChar char="○"/>
              <a:defRPr sz="1376"/>
            </a:lvl5pPr>
            <a:lvl6pPr marL="2220620" lvl="5" indent="-272437" rtl="0">
              <a:spcBef>
                <a:spcPts val="0"/>
              </a:spcBef>
              <a:spcAft>
                <a:spcPts val="0"/>
              </a:spcAft>
              <a:buSzPts val="1700"/>
              <a:buChar char="■"/>
              <a:defRPr sz="1376"/>
            </a:lvl6pPr>
            <a:lvl7pPr marL="2590724" lvl="6" indent="-272437" rtl="0">
              <a:spcBef>
                <a:spcPts val="0"/>
              </a:spcBef>
              <a:spcAft>
                <a:spcPts val="0"/>
              </a:spcAft>
              <a:buSzPts val="1700"/>
              <a:buChar char="●"/>
              <a:defRPr sz="1376"/>
            </a:lvl7pPr>
            <a:lvl8pPr marL="2960827" lvl="7" indent="-272437" rtl="0">
              <a:spcBef>
                <a:spcPts val="0"/>
              </a:spcBef>
              <a:spcAft>
                <a:spcPts val="0"/>
              </a:spcAft>
              <a:buSzPts val="1700"/>
              <a:buChar char="○"/>
              <a:defRPr sz="1376"/>
            </a:lvl8pPr>
            <a:lvl9pPr marL="3330931" lvl="8" indent="-272437" rtl="0">
              <a:spcBef>
                <a:spcPts val="0"/>
              </a:spcBef>
              <a:spcAft>
                <a:spcPts val="0"/>
              </a:spcAft>
              <a:buSzPts val="1700"/>
              <a:buChar char="■"/>
              <a:defRPr sz="1376"/>
            </a:lvl9pPr>
          </a:lstStyle>
          <a:p>
            <a:endParaRPr/>
          </a:p>
        </p:txBody>
      </p:sp>
      <p:sp>
        <p:nvSpPr>
          <p:cNvPr id="31" name="Google Shape;31;p9"/>
          <p:cNvSpPr txBox="1">
            <a:spLocks noGrp="1"/>
          </p:cNvSpPr>
          <p:nvPr>
            <p:ph type="sldNum" idx="12"/>
          </p:nvPr>
        </p:nvSpPr>
        <p:spPr>
          <a:xfrm>
            <a:off x="9697690" y="5651443"/>
            <a:ext cx="621957" cy="468411"/>
          </a:xfrm>
          <a:prstGeom prst="rect">
            <a:avLst/>
          </a:prstGeom>
        </p:spPr>
        <p:txBody>
          <a:bodyPr spcFirstLastPara="1" wrap="square" lIns="119875" tIns="119875" rIns="119875" bIns="11987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0"/>
          <p:cNvSpPr txBox="1">
            <a:spLocks noGrp="1"/>
          </p:cNvSpPr>
          <p:nvPr>
            <p:ph type="title"/>
          </p:nvPr>
        </p:nvSpPr>
        <p:spPr>
          <a:xfrm>
            <a:off x="555619" y="535596"/>
            <a:ext cx="7216743" cy="4867410"/>
          </a:xfrm>
          <a:prstGeom prst="rect">
            <a:avLst/>
          </a:prstGeom>
        </p:spPr>
        <p:txBody>
          <a:bodyPr spcFirstLastPara="1" wrap="square" lIns="131375" tIns="131375" rIns="131375" bIns="131375" anchor="ctr" anchorCtr="0">
            <a:normAutofit/>
          </a:bodyPr>
          <a:lstStyle>
            <a:lvl1pPr lvl="0" rtl="0">
              <a:spcBef>
                <a:spcPts val="0"/>
              </a:spcBef>
              <a:spcAft>
                <a:spcPts val="0"/>
              </a:spcAft>
              <a:buSzPts val="6900"/>
              <a:buNone/>
              <a:defRPr sz="5586"/>
            </a:lvl1pPr>
            <a:lvl2pPr lvl="1" rtl="0">
              <a:spcBef>
                <a:spcPts val="0"/>
              </a:spcBef>
              <a:spcAft>
                <a:spcPts val="0"/>
              </a:spcAft>
              <a:buSzPts val="6900"/>
              <a:buNone/>
              <a:defRPr sz="5586"/>
            </a:lvl2pPr>
            <a:lvl3pPr lvl="2" rtl="0">
              <a:spcBef>
                <a:spcPts val="0"/>
              </a:spcBef>
              <a:spcAft>
                <a:spcPts val="0"/>
              </a:spcAft>
              <a:buSzPts val="6900"/>
              <a:buNone/>
              <a:defRPr sz="5586"/>
            </a:lvl3pPr>
            <a:lvl4pPr lvl="3" rtl="0">
              <a:spcBef>
                <a:spcPts val="0"/>
              </a:spcBef>
              <a:spcAft>
                <a:spcPts val="0"/>
              </a:spcAft>
              <a:buSzPts val="6900"/>
              <a:buNone/>
              <a:defRPr sz="5586"/>
            </a:lvl4pPr>
            <a:lvl5pPr lvl="4" rtl="0">
              <a:spcBef>
                <a:spcPts val="0"/>
              </a:spcBef>
              <a:spcAft>
                <a:spcPts val="0"/>
              </a:spcAft>
              <a:buSzPts val="6900"/>
              <a:buNone/>
              <a:defRPr sz="5586"/>
            </a:lvl5pPr>
            <a:lvl6pPr lvl="5" rtl="0">
              <a:spcBef>
                <a:spcPts val="0"/>
              </a:spcBef>
              <a:spcAft>
                <a:spcPts val="0"/>
              </a:spcAft>
              <a:buSzPts val="6900"/>
              <a:buNone/>
              <a:defRPr sz="5586"/>
            </a:lvl6pPr>
            <a:lvl7pPr lvl="6" rtl="0">
              <a:spcBef>
                <a:spcPts val="0"/>
              </a:spcBef>
              <a:spcAft>
                <a:spcPts val="0"/>
              </a:spcAft>
              <a:buSzPts val="6900"/>
              <a:buNone/>
              <a:defRPr sz="5586"/>
            </a:lvl7pPr>
            <a:lvl8pPr lvl="7" rtl="0">
              <a:spcBef>
                <a:spcPts val="0"/>
              </a:spcBef>
              <a:spcAft>
                <a:spcPts val="0"/>
              </a:spcAft>
              <a:buSzPts val="6900"/>
              <a:buNone/>
              <a:defRPr sz="5586"/>
            </a:lvl8pPr>
            <a:lvl9pPr lvl="8" rtl="0">
              <a:spcBef>
                <a:spcPts val="0"/>
              </a:spcBef>
              <a:spcAft>
                <a:spcPts val="0"/>
              </a:spcAft>
              <a:buSzPts val="6900"/>
              <a:buNone/>
              <a:defRPr sz="5586"/>
            </a:lvl9pPr>
          </a:lstStyle>
          <a:p>
            <a:endParaRPr/>
          </a:p>
        </p:txBody>
      </p:sp>
      <p:sp>
        <p:nvSpPr>
          <p:cNvPr id="34" name="Google Shape;34;p10"/>
          <p:cNvSpPr txBox="1">
            <a:spLocks noGrp="1"/>
          </p:cNvSpPr>
          <p:nvPr>
            <p:ph type="sldNum" idx="12"/>
          </p:nvPr>
        </p:nvSpPr>
        <p:spPr>
          <a:xfrm>
            <a:off x="9697690" y="5651443"/>
            <a:ext cx="621957" cy="468411"/>
          </a:xfrm>
          <a:prstGeom prst="rect">
            <a:avLst/>
          </a:prstGeom>
        </p:spPr>
        <p:txBody>
          <a:bodyPr spcFirstLastPara="1" wrap="square" lIns="119875" tIns="119875" rIns="119875" bIns="11987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53263" y="529497"/>
            <a:ext cx="9656729" cy="681476"/>
          </a:xfrm>
          <a:prstGeom prst="rect">
            <a:avLst/>
          </a:prstGeom>
          <a:noFill/>
          <a:ln>
            <a:noFill/>
          </a:ln>
        </p:spPr>
        <p:txBody>
          <a:bodyPr spcFirstLastPara="1" wrap="square" lIns="131375" tIns="131375" rIns="131375" bIns="131375" anchor="t" anchorCtr="0">
            <a:normAutofit/>
          </a:bodyPr>
          <a:lstStyle>
            <a:lvl1pPr lvl="0" rtl="0">
              <a:spcBef>
                <a:spcPts val="0"/>
              </a:spcBef>
              <a:spcAft>
                <a:spcPts val="0"/>
              </a:spcAft>
              <a:buClr>
                <a:schemeClr val="dk1"/>
              </a:buClr>
              <a:buSzPts val="4000"/>
              <a:buNone/>
              <a:defRPr sz="4000">
                <a:solidFill>
                  <a:schemeClr val="dk1"/>
                </a:solidFill>
              </a:defRPr>
            </a:lvl1pPr>
            <a:lvl2pPr lvl="1" rtl="0">
              <a:spcBef>
                <a:spcPts val="0"/>
              </a:spcBef>
              <a:spcAft>
                <a:spcPts val="0"/>
              </a:spcAft>
              <a:buClr>
                <a:schemeClr val="dk1"/>
              </a:buClr>
              <a:buSzPts val="4000"/>
              <a:buNone/>
              <a:defRPr sz="4000">
                <a:solidFill>
                  <a:schemeClr val="dk1"/>
                </a:solidFill>
              </a:defRPr>
            </a:lvl2pPr>
            <a:lvl3pPr lvl="2" rtl="0">
              <a:spcBef>
                <a:spcPts val="0"/>
              </a:spcBef>
              <a:spcAft>
                <a:spcPts val="0"/>
              </a:spcAft>
              <a:buClr>
                <a:schemeClr val="dk1"/>
              </a:buClr>
              <a:buSzPts val="4000"/>
              <a:buNone/>
              <a:defRPr sz="4000">
                <a:solidFill>
                  <a:schemeClr val="dk1"/>
                </a:solidFill>
              </a:defRPr>
            </a:lvl3pPr>
            <a:lvl4pPr lvl="3" rtl="0">
              <a:spcBef>
                <a:spcPts val="0"/>
              </a:spcBef>
              <a:spcAft>
                <a:spcPts val="0"/>
              </a:spcAft>
              <a:buClr>
                <a:schemeClr val="dk1"/>
              </a:buClr>
              <a:buSzPts val="4000"/>
              <a:buNone/>
              <a:defRPr sz="4000">
                <a:solidFill>
                  <a:schemeClr val="dk1"/>
                </a:solidFill>
              </a:defRPr>
            </a:lvl4pPr>
            <a:lvl5pPr lvl="4" rtl="0">
              <a:spcBef>
                <a:spcPts val="0"/>
              </a:spcBef>
              <a:spcAft>
                <a:spcPts val="0"/>
              </a:spcAft>
              <a:buClr>
                <a:schemeClr val="dk1"/>
              </a:buClr>
              <a:buSzPts val="4000"/>
              <a:buNone/>
              <a:defRPr sz="4000">
                <a:solidFill>
                  <a:schemeClr val="dk1"/>
                </a:solidFill>
              </a:defRPr>
            </a:lvl5pPr>
            <a:lvl6pPr lvl="5" rtl="0">
              <a:spcBef>
                <a:spcPts val="0"/>
              </a:spcBef>
              <a:spcAft>
                <a:spcPts val="0"/>
              </a:spcAft>
              <a:buClr>
                <a:schemeClr val="dk1"/>
              </a:buClr>
              <a:buSzPts val="4000"/>
              <a:buNone/>
              <a:defRPr sz="4000">
                <a:solidFill>
                  <a:schemeClr val="dk1"/>
                </a:solidFill>
              </a:defRPr>
            </a:lvl6pPr>
            <a:lvl7pPr lvl="6" rtl="0">
              <a:spcBef>
                <a:spcPts val="0"/>
              </a:spcBef>
              <a:spcAft>
                <a:spcPts val="0"/>
              </a:spcAft>
              <a:buClr>
                <a:schemeClr val="dk1"/>
              </a:buClr>
              <a:buSzPts val="4000"/>
              <a:buNone/>
              <a:defRPr sz="4000">
                <a:solidFill>
                  <a:schemeClr val="dk1"/>
                </a:solidFill>
              </a:defRPr>
            </a:lvl7pPr>
            <a:lvl8pPr lvl="7" rtl="0">
              <a:spcBef>
                <a:spcPts val="0"/>
              </a:spcBef>
              <a:spcAft>
                <a:spcPts val="0"/>
              </a:spcAft>
              <a:buClr>
                <a:schemeClr val="dk1"/>
              </a:buClr>
              <a:buSzPts val="4000"/>
              <a:buNone/>
              <a:defRPr sz="4000">
                <a:solidFill>
                  <a:schemeClr val="dk1"/>
                </a:solidFill>
              </a:defRPr>
            </a:lvl8pPr>
            <a:lvl9pPr lvl="8" rtl="0">
              <a:spcBef>
                <a:spcPts val="0"/>
              </a:spcBef>
              <a:spcAft>
                <a:spcPts val="0"/>
              </a:spcAft>
              <a:buClr>
                <a:schemeClr val="dk1"/>
              </a:buClr>
              <a:buSzPts val="4000"/>
              <a:buNone/>
              <a:defRPr sz="4000">
                <a:solidFill>
                  <a:schemeClr val="dk1"/>
                </a:solidFill>
              </a:defRPr>
            </a:lvl9pPr>
          </a:lstStyle>
          <a:p>
            <a:endParaRPr/>
          </a:p>
        </p:txBody>
      </p:sp>
      <p:sp>
        <p:nvSpPr>
          <p:cNvPr id="7" name="Google Shape;7;p1"/>
          <p:cNvSpPr txBox="1">
            <a:spLocks noGrp="1"/>
          </p:cNvSpPr>
          <p:nvPr>
            <p:ph type="body" idx="1"/>
          </p:nvPr>
        </p:nvSpPr>
        <p:spPr>
          <a:xfrm>
            <a:off x="353263" y="1371232"/>
            <a:ext cx="9656729" cy="4064994"/>
          </a:xfrm>
          <a:prstGeom prst="rect">
            <a:avLst/>
          </a:prstGeom>
          <a:noFill/>
          <a:ln>
            <a:noFill/>
          </a:ln>
        </p:spPr>
        <p:txBody>
          <a:bodyPr spcFirstLastPara="1" wrap="square" lIns="131375" tIns="131375" rIns="131375" bIns="131375" anchor="t" anchorCtr="0">
            <a:normAutofit/>
          </a:bodyPr>
          <a:lstStyle>
            <a:lvl1pPr marL="457200" lvl="0" indent="-393700" rtl="0">
              <a:lnSpc>
                <a:spcPct val="115000"/>
              </a:lnSpc>
              <a:spcBef>
                <a:spcPts val="0"/>
              </a:spcBef>
              <a:spcAft>
                <a:spcPts val="0"/>
              </a:spcAft>
              <a:buClr>
                <a:schemeClr val="dk2"/>
              </a:buClr>
              <a:buSzPts val="2600"/>
              <a:buChar char="●"/>
              <a:defRPr sz="2600">
                <a:solidFill>
                  <a:schemeClr val="dk2"/>
                </a:solidFill>
              </a:defRPr>
            </a:lvl1pPr>
            <a:lvl2pPr marL="914400" lvl="1" indent="-355600" rtl="0">
              <a:lnSpc>
                <a:spcPct val="115000"/>
              </a:lnSpc>
              <a:spcBef>
                <a:spcPts val="0"/>
              </a:spcBef>
              <a:spcAft>
                <a:spcPts val="0"/>
              </a:spcAft>
              <a:buClr>
                <a:schemeClr val="dk2"/>
              </a:buClr>
              <a:buSzPts val="2000"/>
              <a:buChar char="○"/>
              <a:defRPr sz="2000">
                <a:solidFill>
                  <a:schemeClr val="dk2"/>
                </a:solidFill>
              </a:defRPr>
            </a:lvl2pPr>
            <a:lvl3pPr marL="1371600" lvl="2" indent="-355600" rtl="0">
              <a:lnSpc>
                <a:spcPct val="115000"/>
              </a:lnSpc>
              <a:spcBef>
                <a:spcPts val="0"/>
              </a:spcBef>
              <a:spcAft>
                <a:spcPts val="0"/>
              </a:spcAft>
              <a:buClr>
                <a:schemeClr val="dk2"/>
              </a:buClr>
              <a:buSzPts val="2000"/>
              <a:buChar char="■"/>
              <a:defRPr sz="2000">
                <a:solidFill>
                  <a:schemeClr val="dk2"/>
                </a:solidFill>
              </a:defRPr>
            </a:lvl3pPr>
            <a:lvl4pPr marL="1828800" lvl="3" indent="-355600" rtl="0">
              <a:lnSpc>
                <a:spcPct val="115000"/>
              </a:lnSpc>
              <a:spcBef>
                <a:spcPts val="0"/>
              </a:spcBef>
              <a:spcAft>
                <a:spcPts val="0"/>
              </a:spcAft>
              <a:buClr>
                <a:schemeClr val="dk2"/>
              </a:buClr>
              <a:buSzPts val="2000"/>
              <a:buChar char="●"/>
              <a:defRPr sz="2000">
                <a:solidFill>
                  <a:schemeClr val="dk2"/>
                </a:solidFill>
              </a:defRPr>
            </a:lvl4pPr>
            <a:lvl5pPr marL="2286000" lvl="4" indent="-355600" rtl="0">
              <a:lnSpc>
                <a:spcPct val="115000"/>
              </a:lnSpc>
              <a:spcBef>
                <a:spcPts val="0"/>
              </a:spcBef>
              <a:spcAft>
                <a:spcPts val="0"/>
              </a:spcAft>
              <a:buClr>
                <a:schemeClr val="dk2"/>
              </a:buClr>
              <a:buSzPts val="2000"/>
              <a:buChar char="○"/>
              <a:defRPr sz="2000">
                <a:solidFill>
                  <a:schemeClr val="dk2"/>
                </a:solidFill>
              </a:defRPr>
            </a:lvl5pPr>
            <a:lvl6pPr marL="2743200" lvl="5" indent="-355600" rtl="0">
              <a:lnSpc>
                <a:spcPct val="115000"/>
              </a:lnSpc>
              <a:spcBef>
                <a:spcPts val="0"/>
              </a:spcBef>
              <a:spcAft>
                <a:spcPts val="0"/>
              </a:spcAft>
              <a:buClr>
                <a:schemeClr val="dk2"/>
              </a:buClr>
              <a:buSzPts val="2000"/>
              <a:buChar char="■"/>
              <a:defRPr sz="2000">
                <a:solidFill>
                  <a:schemeClr val="dk2"/>
                </a:solidFill>
              </a:defRPr>
            </a:lvl6pPr>
            <a:lvl7pPr marL="3200400" lvl="6" indent="-355600" rtl="0">
              <a:lnSpc>
                <a:spcPct val="115000"/>
              </a:lnSpc>
              <a:spcBef>
                <a:spcPts val="0"/>
              </a:spcBef>
              <a:spcAft>
                <a:spcPts val="0"/>
              </a:spcAft>
              <a:buClr>
                <a:schemeClr val="dk2"/>
              </a:buClr>
              <a:buSzPts val="2000"/>
              <a:buChar char="●"/>
              <a:defRPr sz="2000">
                <a:solidFill>
                  <a:schemeClr val="dk2"/>
                </a:solidFill>
              </a:defRPr>
            </a:lvl7pPr>
            <a:lvl8pPr marL="3657600" lvl="7" indent="-355600" rtl="0">
              <a:lnSpc>
                <a:spcPct val="115000"/>
              </a:lnSpc>
              <a:spcBef>
                <a:spcPts val="0"/>
              </a:spcBef>
              <a:spcAft>
                <a:spcPts val="0"/>
              </a:spcAft>
              <a:buClr>
                <a:schemeClr val="dk2"/>
              </a:buClr>
              <a:buSzPts val="2000"/>
              <a:buChar char="○"/>
              <a:defRPr sz="2000">
                <a:solidFill>
                  <a:schemeClr val="dk2"/>
                </a:solidFill>
              </a:defRPr>
            </a:lvl8pPr>
            <a:lvl9pPr marL="4114800" lvl="8" indent="-355600" rtl="0">
              <a:lnSpc>
                <a:spcPct val="115000"/>
              </a:lnSpc>
              <a:spcBef>
                <a:spcPts val="0"/>
              </a:spcBef>
              <a:spcAft>
                <a:spcPts val="0"/>
              </a:spcAft>
              <a:buClr>
                <a:schemeClr val="dk2"/>
              </a:buClr>
              <a:buSzPts val="2000"/>
              <a:buChar char="■"/>
              <a:defRPr sz="2000">
                <a:solidFill>
                  <a:schemeClr val="dk2"/>
                </a:solidFill>
              </a:defRPr>
            </a:lvl9pPr>
          </a:lstStyle>
          <a:p>
            <a:endParaRPr/>
          </a:p>
        </p:txBody>
      </p:sp>
      <p:sp>
        <p:nvSpPr>
          <p:cNvPr id="8" name="Google Shape;8;p1"/>
          <p:cNvSpPr txBox="1">
            <a:spLocks noGrp="1"/>
          </p:cNvSpPr>
          <p:nvPr>
            <p:ph type="sldNum" idx="12"/>
          </p:nvPr>
        </p:nvSpPr>
        <p:spPr>
          <a:xfrm>
            <a:off x="9697690" y="5651443"/>
            <a:ext cx="621957" cy="468411"/>
          </a:xfrm>
          <a:prstGeom prst="rect">
            <a:avLst/>
          </a:prstGeom>
          <a:noFill/>
          <a:ln>
            <a:noFill/>
          </a:ln>
        </p:spPr>
        <p:txBody>
          <a:bodyPr spcFirstLastPara="1" wrap="square" lIns="119875" tIns="119875" rIns="119875" bIns="119875" anchor="t" anchorCtr="0">
            <a:noAutofit/>
          </a:bodyPr>
          <a:lstStyle>
            <a:lvl1pPr lvl="0" algn="r" rtl="0">
              <a:buNone/>
              <a:defRPr sz="1376">
                <a:solidFill>
                  <a:schemeClr val="dk2"/>
                </a:solidFill>
              </a:defRPr>
            </a:lvl1pPr>
            <a:lvl2pPr lvl="1" algn="r" rtl="0">
              <a:buNone/>
              <a:defRPr sz="1376">
                <a:solidFill>
                  <a:schemeClr val="dk2"/>
                </a:solidFill>
              </a:defRPr>
            </a:lvl2pPr>
            <a:lvl3pPr lvl="2" algn="r" rtl="0">
              <a:buNone/>
              <a:defRPr sz="1376">
                <a:solidFill>
                  <a:schemeClr val="dk2"/>
                </a:solidFill>
              </a:defRPr>
            </a:lvl3pPr>
            <a:lvl4pPr lvl="3" algn="r" rtl="0">
              <a:buNone/>
              <a:defRPr sz="1376">
                <a:solidFill>
                  <a:schemeClr val="dk2"/>
                </a:solidFill>
              </a:defRPr>
            </a:lvl4pPr>
            <a:lvl5pPr lvl="4" algn="r" rtl="0">
              <a:buNone/>
              <a:defRPr sz="1376">
                <a:solidFill>
                  <a:schemeClr val="dk2"/>
                </a:solidFill>
              </a:defRPr>
            </a:lvl5pPr>
            <a:lvl6pPr lvl="5" algn="r" rtl="0">
              <a:buNone/>
              <a:defRPr sz="1376">
                <a:solidFill>
                  <a:schemeClr val="dk2"/>
                </a:solidFill>
              </a:defRPr>
            </a:lvl6pPr>
            <a:lvl7pPr lvl="6" algn="r" rtl="0">
              <a:buNone/>
              <a:defRPr sz="1376">
                <a:solidFill>
                  <a:schemeClr val="dk2"/>
                </a:solidFill>
              </a:defRPr>
            </a:lvl7pPr>
            <a:lvl8pPr lvl="7" algn="r" rtl="0">
              <a:buNone/>
              <a:defRPr sz="1376">
                <a:solidFill>
                  <a:schemeClr val="dk2"/>
                </a:solidFill>
              </a:defRPr>
            </a:lvl8pPr>
            <a:lvl9pPr lvl="8" algn="r" rtl="0">
              <a:buNone/>
              <a:defRPr sz="1376">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1" r:id="rId21"/>
    <p:sldLayoutId id="2147483675"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3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Google Shape;82;p26">
            <a:extLst>
              <a:ext uri="{FF2B5EF4-FFF2-40B4-BE49-F238E27FC236}">
                <a16:creationId xmlns:a16="http://schemas.microsoft.com/office/drawing/2014/main" id="{D13C4EF5-9A8B-DD1A-0860-7D8B1408DF25}"/>
              </a:ext>
            </a:extLst>
          </p:cNvPr>
          <p:cNvSpPr/>
          <p:nvPr userDrawn="1"/>
        </p:nvSpPr>
        <p:spPr>
          <a:xfrm>
            <a:off x="-662292" y="2187019"/>
            <a:ext cx="9899343" cy="25315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pic>
        <p:nvPicPr>
          <p:cNvPr id="11" name="Google Shape;83;p26">
            <a:extLst>
              <a:ext uri="{FF2B5EF4-FFF2-40B4-BE49-F238E27FC236}">
                <a16:creationId xmlns:a16="http://schemas.microsoft.com/office/drawing/2014/main" id="{5AD94D12-4023-089B-D50E-E58B22330446}"/>
              </a:ext>
            </a:extLst>
          </p:cNvPr>
          <p:cNvPicPr preferRelativeResize="0"/>
          <p:nvPr userDrawn="1"/>
        </p:nvPicPr>
        <p:blipFill rotWithShape="1">
          <a:blip r:embed="rId2">
            <a:alphaModFix/>
          </a:blip>
          <a:srcRect l="22224" t="10522" r="8215" b="26126"/>
          <a:stretch/>
        </p:blipFill>
        <p:spPr>
          <a:xfrm>
            <a:off x="21" y="-86064"/>
            <a:ext cx="10362958" cy="6291943"/>
          </a:xfrm>
          <a:prstGeom prst="rect">
            <a:avLst/>
          </a:prstGeom>
          <a:noFill/>
          <a:ln>
            <a:noFill/>
          </a:ln>
        </p:spPr>
      </p:pic>
      <p:sp>
        <p:nvSpPr>
          <p:cNvPr id="12" name="Google Shape;84;p26">
            <a:extLst>
              <a:ext uri="{FF2B5EF4-FFF2-40B4-BE49-F238E27FC236}">
                <a16:creationId xmlns:a16="http://schemas.microsoft.com/office/drawing/2014/main" id="{C86AB434-3E60-D432-8407-461750E5AA3D}"/>
              </a:ext>
            </a:extLst>
          </p:cNvPr>
          <p:cNvSpPr/>
          <p:nvPr userDrawn="1"/>
        </p:nvSpPr>
        <p:spPr>
          <a:xfrm>
            <a:off x="18" y="-86064"/>
            <a:ext cx="10362957" cy="6291943"/>
          </a:xfrm>
          <a:prstGeom prst="rect">
            <a:avLst/>
          </a:prstGeom>
          <a:solidFill>
            <a:srgbClr val="000000">
              <a:alpha val="45000"/>
            </a:srgbClr>
          </a:solidFill>
          <a:ln>
            <a:noFill/>
          </a:ln>
        </p:spPr>
        <p:txBody>
          <a:bodyPr spcFirstLastPara="1" wrap="square" lIns="74011" tIns="74011" rIns="74011" bIns="74011" anchor="ctr" anchorCtr="0">
            <a:noAutofit/>
          </a:bodyPr>
          <a:lstStyle/>
          <a:p>
            <a:endParaRPr sz="1133" dirty="0"/>
          </a:p>
        </p:txBody>
      </p:sp>
      <p:pic>
        <p:nvPicPr>
          <p:cNvPr id="13" name="Google Shape;85;p26">
            <a:extLst>
              <a:ext uri="{FF2B5EF4-FFF2-40B4-BE49-F238E27FC236}">
                <a16:creationId xmlns:a16="http://schemas.microsoft.com/office/drawing/2014/main" id="{37719319-535A-B716-CF2E-AB17CAF1D872}"/>
              </a:ext>
            </a:extLst>
          </p:cNvPr>
          <p:cNvPicPr preferRelativeResize="0"/>
          <p:nvPr userDrawn="1"/>
        </p:nvPicPr>
        <p:blipFill>
          <a:blip r:embed="rId3">
            <a:alphaModFix/>
          </a:blip>
          <a:stretch>
            <a:fillRect/>
          </a:stretch>
        </p:blipFill>
        <p:spPr>
          <a:xfrm>
            <a:off x="296388" y="236793"/>
            <a:ext cx="1193925" cy="1091440"/>
          </a:xfrm>
          <a:prstGeom prst="rect">
            <a:avLst/>
          </a:prstGeom>
          <a:noFill/>
          <a:ln>
            <a:noFill/>
          </a:ln>
        </p:spPr>
      </p:pic>
      <p:sp>
        <p:nvSpPr>
          <p:cNvPr id="14" name="Google Shape;86;p26">
            <a:extLst>
              <a:ext uri="{FF2B5EF4-FFF2-40B4-BE49-F238E27FC236}">
                <a16:creationId xmlns:a16="http://schemas.microsoft.com/office/drawing/2014/main" id="{C7398A06-F86C-55F0-C88A-5FF2D00844A8}"/>
              </a:ext>
            </a:extLst>
          </p:cNvPr>
          <p:cNvSpPr/>
          <p:nvPr userDrawn="1"/>
        </p:nvSpPr>
        <p:spPr>
          <a:xfrm>
            <a:off x="-641487" y="2187019"/>
            <a:ext cx="9899343" cy="25315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15" name="Google Shape;87;p26">
            <a:extLst>
              <a:ext uri="{FF2B5EF4-FFF2-40B4-BE49-F238E27FC236}">
                <a16:creationId xmlns:a16="http://schemas.microsoft.com/office/drawing/2014/main" id="{4843746C-C098-7C44-2D48-404224564449}"/>
              </a:ext>
            </a:extLst>
          </p:cNvPr>
          <p:cNvSpPr/>
          <p:nvPr userDrawn="1"/>
        </p:nvSpPr>
        <p:spPr>
          <a:xfrm>
            <a:off x="-1073287" y="2187019"/>
            <a:ext cx="9899343" cy="25315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Tree>
    <p:extLst>
      <p:ext uri="{BB962C8B-B14F-4D97-AF65-F5344CB8AC3E}">
        <p14:creationId xmlns:p14="http://schemas.microsoft.com/office/powerpoint/2010/main" val="293373261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9.emf"/><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hyperlink" Target="https://labcom.ubi.pt/en/methods-techniques-and-ai-solutions-in-the-age-of-hostilities-online-hate-speech-trilogy-vol-iii/" TargetMode="Externa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emf"/></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hyperlink" Target="https://about.fb.com/news/2025/01/meta-more-speech-fewer-mistakes/" TargetMode="Externa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transparency.meta.com/reports/community-standards-enforcement/hateful-conduct/facebook/"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hyperlink" Target="https://labcom.ubi.pt/en/methods-techniques-and-ai-solutions-in-the-age-of-hostilities-online-hate-speech-trilogy-vol-iii/" TargetMode="Externa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hyperlink" Target="https://www.csce.gov/sites/helsinkicommission.house.gov/files/Cooper%20Testimony.PDF" TargetMode="External"/><Relationship Id="rId2" Type="http://schemas.openxmlformats.org/officeDocument/2006/relationships/image" Target="../media/image72.png"/><Relationship Id="rId1" Type="http://schemas.openxmlformats.org/officeDocument/2006/relationships/slideLayout" Target="../slideLayouts/slideLayout22.xml"/><Relationship Id="rId5" Type="http://schemas.openxmlformats.org/officeDocument/2006/relationships/hyperlink" Target="https://assembly.coe.int/nw/xml/XRef/X2H-Xref-ViewHTML.asp?FileID=9540&amp;lang=EN" TargetMode="External"/><Relationship Id="rId4" Type="http://schemas.openxmlformats.org/officeDocument/2006/relationships/hyperlink" Target="https://web.archive.org/web/20100331230627/www.wiesenthal.com/atf/cf/%7B54d385e6-f1b9-4e9f-8e94-890c3e6dd277%7D/LA-RELEASE_2.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2.xml"/><Relationship Id="rId4" Type="http://schemas.openxmlformats.org/officeDocument/2006/relationships/hyperlink" Target="https://nla.gov.au/nla.obj-1971792213/view"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75.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chart" Target="../charts/chart1.xml"/><Relationship Id="rId7"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22.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5.png"/><Relationship Id="rId4" Type="http://schemas.openxmlformats.org/officeDocument/2006/relationships/image" Target="../media/image78.png"/><Relationship Id="rId9" Type="http://schemas.openxmlformats.org/officeDocument/2006/relationships/image" Target="../media/image83.png"/></Relationships>
</file>

<file path=ppt/slides/_rels/slide51.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image" Target="../media/image5.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86.png"/><Relationship Id="rId11" Type="http://schemas.openxmlformats.org/officeDocument/2006/relationships/image" Target="../media/image91.jpg"/><Relationship Id="rId5" Type="http://schemas.openxmlformats.org/officeDocument/2006/relationships/image" Target="../media/image85.png"/><Relationship Id="rId10" Type="http://schemas.openxmlformats.org/officeDocument/2006/relationships/image" Target="../media/image90.jpg"/><Relationship Id="rId4" Type="http://schemas.openxmlformats.org/officeDocument/2006/relationships/image" Target="../media/image84.jpg"/><Relationship Id="rId9" Type="http://schemas.openxmlformats.org/officeDocument/2006/relationships/image" Target="../media/image89.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93.emf"/></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94.emf"/></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95.em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5283F"/>
        </a:solidFill>
        <a:effectLst/>
      </p:bgPr>
    </p:bg>
    <p:spTree>
      <p:nvGrpSpPr>
        <p:cNvPr id="1" name="Shape 81"/>
        <p:cNvGrpSpPr/>
        <p:nvPr/>
      </p:nvGrpSpPr>
      <p:grpSpPr>
        <a:xfrm>
          <a:off x="0" y="0"/>
          <a:ext cx="0" cy="0"/>
          <a:chOff x="0" y="0"/>
          <a:chExt cx="0" cy="0"/>
        </a:xfrm>
      </p:grpSpPr>
      <p:sp>
        <p:nvSpPr>
          <p:cNvPr id="82" name="Google Shape;82;p26"/>
          <p:cNvSpPr/>
          <p:nvPr/>
        </p:nvSpPr>
        <p:spPr>
          <a:xfrm>
            <a:off x="-662292" y="2187019"/>
            <a:ext cx="9899343" cy="25315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pic>
        <p:nvPicPr>
          <p:cNvPr id="83" name="Google Shape;83;p26"/>
          <p:cNvPicPr preferRelativeResize="0"/>
          <p:nvPr/>
        </p:nvPicPr>
        <p:blipFill rotWithShape="1">
          <a:blip r:embed="rId3">
            <a:alphaModFix/>
          </a:blip>
          <a:srcRect l="30997" t="15144" r="8215" b="31010"/>
          <a:stretch/>
        </p:blipFill>
        <p:spPr>
          <a:xfrm>
            <a:off x="0" y="-1"/>
            <a:ext cx="10363200" cy="6119813"/>
          </a:xfrm>
          <a:prstGeom prst="rect">
            <a:avLst/>
          </a:prstGeom>
          <a:noFill/>
          <a:ln>
            <a:noFill/>
          </a:ln>
        </p:spPr>
      </p:pic>
      <p:sp>
        <p:nvSpPr>
          <p:cNvPr id="84" name="Google Shape;84;p26"/>
          <p:cNvSpPr/>
          <p:nvPr/>
        </p:nvSpPr>
        <p:spPr>
          <a:xfrm>
            <a:off x="243" y="9525"/>
            <a:ext cx="10362957" cy="6119813"/>
          </a:xfrm>
          <a:prstGeom prst="rect">
            <a:avLst/>
          </a:prstGeom>
          <a:solidFill>
            <a:srgbClr val="000000">
              <a:alpha val="40000"/>
            </a:srgbClr>
          </a:solidFill>
          <a:ln>
            <a:noFill/>
          </a:ln>
        </p:spPr>
        <p:txBody>
          <a:bodyPr spcFirstLastPara="1" wrap="square" lIns="74011" tIns="74011" rIns="74011" bIns="74011" anchor="ctr" anchorCtr="0">
            <a:noAutofit/>
          </a:bodyPr>
          <a:lstStyle/>
          <a:p>
            <a:endParaRPr sz="1133" dirty="0"/>
          </a:p>
        </p:txBody>
      </p:sp>
      <p:sp>
        <p:nvSpPr>
          <p:cNvPr id="86" name="Google Shape;86;p26"/>
          <p:cNvSpPr/>
          <p:nvPr/>
        </p:nvSpPr>
        <p:spPr>
          <a:xfrm>
            <a:off x="-641487" y="2187019"/>
            <a:ext cx="9899343" cy="25315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87" name="Google Shape;87;p26"/>
          <p:cNvSpPr/>
          <p:nvPr/>
        </p:nvSpPr>
        <p:spPr>
          <a:xfrm>
            <a:off x="-1073287" y="2187019"/>
            <a:ext cx="9899343" cy="25315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88" name="Google Shape;88;p26"/>
          <p:cNvSpPr txBox="1"/>
          <p:nvPr/>
        </p:nvSpPr>
        <p:spPr>
          <a:xfrm>
            <a:off x="296388" y="2277755"/>
            <a:ext cx="7790972" cy="2288515"/>
          </a:xfrm>
          <a:prstGeom prst="rect">
            <a:avLst/>
          </a:prstGeom>
          <a:noFill/>
          <a:ln>
            <a:noFill/>
          </a:ln>
        </p:spPr>
        <p:txBody>
          <a:bodyPr spcFirstLastPara="1" wrap="square" lIns="74011" tIns="74011" rIns="74011" bIns="74011" anchor="t" anchorCtr="0">
            <a:spAutoFit/>
          </a:bodyPr>
          <a:lstStyle/>
          <a:p>
            <a:endParaRPr lang="en-AU" sz="1100" dirty="0">
              <a:solidFill>
                <a:srgbClr val="FFFF00"/>
              </a:solidFill>
              <a:latin typeface="Poppins Medium"/>
              <a:ea typeface="Poppins SemiBold"/>
              <a:cs typeface="Poppins Medium"/>
              <a:sym typeface="Poppins Medium"/>
            </a:endParaRPr>
          </a:p>
          <a:p>
            <a:pPr algn="ctr"/>
            <a:r>
              <a:rPr lang="en-US" sz="3200" dirty="0">
                <a:solidFill>
                  <a:srgbClr val="FFFF00"/>
                </a:solidFill>
                <a:latin typeface="Poppins Medium"/>
                <a:ea typeface="Poppins Medium"/>
                <a:cs typeface="Poppins Medium"/>
                <a:sym typeface="Poppins Medium"/>
              </a:rPr>
              <a:t>Antisemitism and Islamophobia </a:t>
            </a:r>
            <a:br>
              <a:rPr lang="en-US" sz="3200" dirty="0">
                <a:solidFill>
                  <a:srgbClr val="FFFF00"/>
                </a:solidFill>
                <a:latin typeface="Poppins Medium"/>
                <a:ea typeface="Poppins Medium"/>
                <a:cs typeface="Poppins Medium"/>
                <a:sym typeface="Poppins Medium"/>
              </a:rPr>
            </a:br>
            <a:r>
              <a:rPr lang="en-US" sz="3200" dirty="0">
                <a:solidFill>
                  <a:srgbClr val="FFFFFF"/>
                </a:solidFill>
                <a:latin typeface="Poppins Medium"/>
                <a:ea typeface="Poppins Medium"/>
                <a:cs typeface="Poppins Medium"/>
                <a:sym typeface="Poppins Medium"/>
              </a:rPr>
              <a:t>Rising online hate</a:t>
            </a:r>
            <a:endParaRPr lang="en" sz="3600" dirty="0">
              <a:solidFill>
                <a:srgbClr val="FFFFFF"/>
              </a:solidFill>
              <a:latin typeface="Poppins Medium"/>
              <a:ea typeface="Poppins Medium"/>
              <a:cs typeface="Poppins Medium"/>
              <a:sym typeface="Poppins Medium"/>
            </a:endParaRPr>
          </a:p>
          <a:p>
            <a:pPr algn="ctr">
              <a:tabLst>
                <a:tab pos="2868613" algn="l"/>
                <a:tab pos="4125913" algn="l"/>
              </a:tabLst>
            </a:pPr>
            <a:endParaRPr lang="en" sz="1600" dirty="0">
              <a:solidFill>
                <a:srgbClr val="FFFFFF"/>
              </a:solidFill>
              <a:latin typeface="Poppins Medium"/>
              <a:ea typeface="Poppins SemiBold"/>
              <a:cs typeface="Poppins Medium"/>
              <a:sym typeface="Poppins Medium"/>
            </a:endParaRPr>
          </a:p>
          <a:p>
            <a:pPr algn="ctr">
              <a:tabLst>
                <a:tab pos="2868613" algn="l"/>
                <a:tab pos="4125913" algn="l"/>
              </a:tabLst>
            </a:pPr>
            <a:r>
              <a:rPr lang="en" sz="1600" dirty="0">
                <a:solidFill>
                  <a:srgbClr val="FFFFFF"/>
                </a:solidFill>
                <a:latin typeface="Poppins Medium"/>
                <a:ea typeface="Poppins SemiBold"/>
                <a:cs typeface="Poppins Medium"/>
                <a:sym typeface="Poppins Medium"/>
              </a:rPr>
              <a:t>Dr Andre Oboler </a:t>
            </a:r>
          </a:p>
          <a:p>
            <a:pPr algn="ctr">
              <a:tabLst>
                <a:tab pos="2868613" algn="l"/>
                <a:tab pos="4125913" algn="l"/>
              </a:tabLst>
            </a:pPr>
            <a:r>
              <a:rPr lang="en-AU" sz="1600" dirty="0">
                <a:solidFill>
                  <a:srgbClr val="FFFFFF"/>
                </a:solidFill>
                <a:latin typeface="Poppins Medium"/>
                <a:ea typeface="Poppins Medium"/>
                <a:cs typeface="Poppins Medium"/>
                <a:sym typeface="Poppins Medium"/>
              </a:rPr>
              <a:t>CEO, Online Hate Prevention Institute</a:t>
            </a:r>
          </a:p>
          <a:p>
            <a:pPr algn="ctr">
              <a:tabLst>
                <a:tab pos="2868613" algn="l"/>
                <a:tab pos="4125913" algn="l"/>
              </a:tabLst>
            </a:pPr>
            <a:r>
              <a:rPr lang="en-AU" sz="1600" dirty="0">
                <a:solidFill>
                  <a:srgbClr val="FFFFFF"/>
                </a:solidFill>
                <a:latin typeface="Poppins Medium"/>
                <a:ea typeface="Poppins Medium"/>
                <a:cs typeface="Poppins Medium"/>
                <a:sym typeface="Poppins Medium"/>
              </a:rPr>
              <a:t>Adjunct Associate Professor, La Trobe Law School	</a:t>
            </a:r>
          </a:p>
        </p:txBody>
      </p:sp>
      <p:pic>
        <p:nvPicPr>
          <p:cNvPr id="6" name="Google Shape;97;p27">
            <a:extLst>
              <a:ext uri="{FF2B5EF4-FFF2-40B4-BE49-F238E27FC236}">
                <a16:creationId xmlns:a16="http://schemas.microsoft.com/office/drawing/2014/main" id="{5B41A9A1-D32C-6FB9-DE04-1A907001194D}"/>
              </a:ext>
            </a:extLst>
          </p:cNvPr>
          <p:cNvPicPr preferRelativeResize="0"/>
          <p:nvPr/>
        </p:nvPicPr>
        <p:blipFill>
          <a:blip r:embed="rId4">
            <a:alphaModFix/>
          </a:blip>
          <a:stretch>
            <a:fillRect/>
          </a:stretch>
        </p:blipFill>
        <p:spPr>
          <a:xfrm>
            <a:off x="95936" y="76958"/>
            <a:ext cx="1716698" cy="6026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8"/>
          <p:cNvSpPr/>
          <p:nvPr/>
        </p:nvSpPr>
        <p:spPr>
          <a:xfrm>
            <a:off x="-2178692" y="-86064"/>
            <a:ext cx="9899343" cy="62919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112" name="Google Shape;112;p28"/>
          <p:cNvSpPr txBox="1">
            <a:spLocks noGrp="1"/>
          </p:cNvSpPr>
          <p:nvPr>
            <p:ph type="sldNum" idx="12"/>
          </p:nvPr>
        </p:nvSpPr>
        <p:spPr>
          <a:xfrm>
            <a:off x="9697690" y="5786019"/>
            <a:ext cx="621957" cy="481586"/>
          </a:xfrm>
          <a:prstGeom prst="rect">
            <a:avLst/>
          </a:prstGeom>
        </p:spPr>
        <p:txBody>
          <a:bodyPr spcFirstLastPara="1" wrap="square" lIns="97042" tIns="97042" rIns="97042" bIns="97042" anchor="t" anchorCtr="0">
            <a:noAutofit/>
          </a:bodyPr>
          <a:lstStyle/>
          <a:p>
            <a:fld id="{00000000-1234-1234-1234-123412341234}" type="slidenum">
              <a:rPr lang="en" sz="1052">
                <a:solidFill>
                  <a:srgbClr val="B7B7B7"/>
                </a:solidFill>
                <a:latin typeface="Poppins"/>
                <a:ea typeface="Poppins"/>
                <a:cs typeface="Poppins"/>
                <a:sym typeface="Poppins"/>
              </a:rPr>
              <a:pPr/>
              <a:t>10</a:t>
            </a:fld>
            <a:endParaRPr sz="1052">
              <a:solidFill>
                <a:srgbClr val="B7B7B7"/>
              </a:solidFill>
              <a:latin typeface="Poppins"/>
              <a:ea typeface="Poppins"/>
              <a:cs typeface="Poppins"/>
              <a:sym typeface="Poppins"/>
            </a:endParaRPr>
          </a:p>
        </p:txBody>
      </p:sp>
      <p:sp>
        <p:nvSpPr>
          <p:cNvPr id="6" name="Google Shape;87;p26">
            <a:extLst>
              <a:ext uri="{FF2B5EF4-FFF2-40B4-BE49-F238E27FC236}">
                <a16:creationId xmlns:a16="http://schemas.microsoft.com/office/drawing/2014/main" id="{090FD9F3-41DD-A3D3-AF92-465F103C8AAF}"/>
              </a:ext>
            </a:extLst>
          </p:cNvPr>
          <p:cNvSpPr/>
          <p:nvPr/>
        </p:nvSpPr>
        <p:spPr>
          <a:xfrm>
            <a:off x="-1047649" y="2187019"/>
            <a:ext cx="9899343" cy="25315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5" name="Google Shape;86;p26">
            <a:extLst>
              <a:ext uri="{FF2B5EF4-FFF2-40B4-BE49-F238E27FC236}">
                <a16:creationId xmlns:a16="http://schemas.microsoft.com/office/drawing/2014/main" id="{C31EDD66-9548-5EA3-76F3-F4B5340B135A}"/>
              </a:ext>
            </a:extLst>
          </p:cNvPr>
          <p:cNvSpPr/>
          <p:nvPr/>
        </p:nvSpPr>
        <p:spPr>
          <a:xfrm>
            <a:off x="-1436245" y="2187019"/>
            <a:ext cx="9899343" cy="25315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7" name="Google Shape;88;p26">
            <a:extLst>
              <a:ext uri="{FF2B5EF4-FFF2-40B4-BE49-F238E27FC236}">
                <a16:creationId xmlns:a16="http://schemas.microsoft.com/office/drawing/2014/main" id="{7DC90A75-ADF3-0C97-DC99-881E8A1C8C8C}"/>
              </a:ext>
            </a:extLst>
          </p:cNvPr>
          <p:cNvSpPr txBox="1"/>
          <p:nvPr/>
        </p:nvSpPr>
        <p:spPr>
          <a:xfrm>
            <a:off x="466533" y="3131835"/>
            <a:ext cx="7642714" cy="1011242"/>
          </a:xfrm>
          <a:prstGeom prst="rect">
            <a:avLst/>
          </a:prstGeom>
          <a:noFill/>
          <a:ln>
            <a:noFill/>
          </a:ln>
        </p:spPr>
        <p:txBody>
          <a:bodyPr spcFirstLastPara="1" wrap="square" lIns="74011" tIns="74011" rIns="74011" bIns="74011" anchor="t" anchorCtr="0">
            <a:spAutoFit/>
          </a:bodyPr>
          <a:lstStyle/>
          <a:p>
            <a:r>
              <a:rPr lang="en-US" sz="3200" dirty="0">
                <a:solidFill>
                  <a:srgbClr val="FFFFFF"/>
                </a:solidFill>
                <a:latin typeface="Poppins SemiBold"/>
                <a:ea typeface="Poppins SemiBold"/>
                <a:cs typeface="Poppins SemiBold"/>
                <a:sym typeface="Poppins SemiBold"/>
              </a:rPr>
              <a:t>What we found</a:t>
            </a:r>
          </a:p>
          <a:p>
            <a:r>
              <a:rPr lang="en-US" sz="2400" dirty="0">
                <a:solidFill>
                  <a:srgbClr val="FFFFFF"/>
                </a:solidFill>
                <a:latin typeface="Poppins SemiBold"/>
                <a:ea typeface="Poppins SemiBold"/>
                <a:cs typeface="Poppins SemiBold"/>
                <a:sym typeface="Poppins SemiBold"/>
              </a:rPr>
              <a:t>(High level analysis)</a:t>
            </a:r>
            <a:endParaRPr lang="en-AU" sz="2400" dirty="0">
              <a:solidFill>
                <a:srgbClr val="FFFFFF"/>
              </a:solidFill>
              <a:latin typeface="Poppins SemiBold"/>
              <a:ea typeface="Poppins SemiBold"/>
              <a:cs typeface="Poppins SemiBold"/>
              <a:sym typeface="Poppins SemiBold"/>
            </a:endParaRPr>
          </a:p>
        </p:txBody>
      </p:sp>
    </p:spTree>
    <p:extLst>
      <p:ext uri="{BB962C8B-B14F-4D97-AF65-F5344CB8AC3E}">
        <p14:creationId xmlns:p14="http://schemas.microsoft.com/office/powerpoint/2010/main" val="3972257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p:nvPr/>
        </p:nvSpPr>
        <p:spPr>
          <a:xfrm>
            <a:off x="-2930922" y="-86064"/>
            <a:ext cx="1329412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a:p>
        </p:txBody>
      </p:sp>
      <p:sp>
        <p:nvSpPr>
          <p:cNvPr id="191" name="Google Shape;191;p32"/>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a:solidFill>
                  <a:schemeClr val="lt1"/>
                </a:solidFill>
                <a:latin typeface="Poppins"/>
                <a:ea typeface="Poppins"/>
                <a:cs typeface="Poppins"/>
                <a:sym typeface="Poppins"/>
              </a:rPr>
              <a:pPr/>
              <a:t>11</a:t>
            </a:fld>
            <a:endParaRPr>
              <a:solidFill>
                <a:schemeClr val="lt1"/>
              </a:solidFill>
              <a:latin typeface="Poppins"/>
              <a:ea typeface="Poppins"/>
              <a:cs typeface="Poppins"/>
              <a:sym typeface="Poppins"/>
            </a:endParaRPr>
          </a:p>
        </p:txBody>
      </p:sp>
      <p:sp>
        <p:nvSpPr>
          <p:cNvPr id="195" name="Google Shape;195;p32"/>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sz="1052">
                <a:latin typeface="Poppins"/>
                <a:ea typeface="Poppins"/>
                <a:cs typeface="Poppins"/>
                <a:sym typeface="Poppins"/>
              </a:rPr>
              <a:pPr/>
              <a:t>11</a:t>
            </a:fld>
            <a:endParaRPr sz="1052">
              <a:latin typeface="Poppins"/>
              <a:ea typeface="Poppins"/>
              <a:cs typeface="Poppins"/>
              <a:sym typeface="Poppins"/>
            </a:endParaRPr>
          </a:p>
        </p:txBody>
      </p:sp>
      <p:sp>
        <p:nvSpPr>
          <p:cNvPr id="200" name="Google Shape;200;p32"/>
          <p:cNvSpPr/>
          <p:nvPr/>
        </p:nvSpPr>
        <p:spPr>
          <a:xfrm>
            <a:off x="13700462" y="809068"/>
            <a:ext cx="2804514" cy="1038457"/>
          </a:xfrm>
          <a:prstGeom prst="snip1Rect">
            <a:avLst>
              <a:gd name="adj" fmla="val 16667"/>
            </a:avLst>
          </a:prstGeom>
          <a:solidFill>
            <a:srgbClr val="FFFFFF"/>
          </a:solidFill>
          <a:ln>
            <a:noFill/>
          </a:ln>
        </p:spPr>
        <p:txBody>
          <a:bodyPr spcFirstLastPara="1" wrap="square" lIns="74011" tIns="74011" rIns="74011" bIns="74011" anchor="ctr" anchorCtr="0">
            <a:noAutofit/>
          </a:bodyPr>
          <a:lstStyle/>
          <a:p>
            <a:endParaRPr sz="1214"/>
          </a:p>
        </p:txBody>
      </p:sp>
      <p:sp>
        <p:nvSpPr>
          <p:cNvPr id="5" name="Google Shape;192;p32">
            <a:extLst>
              <a:ext uri="{FF2B5EF4-FFF2-40B4-BE49-F238E27FC236}">
                <a16:creationId xmlns:a16="http://schemas.microsoft.com/office/drawing/2014/main" id="{AAAE2E4A-4306-9846-9B6E-BFB3659723F3}"/>
              </a:ext>
            </a:extLst>
          </p:cNvPr>
          <p:cNvSpPr txBox="1">
            <a:spLocks/>
          </p:cNvSpPr>
          <p:nvPr/>
        </p:nvSpPr>
        <p:spPr>
          <a:xfrm>
            <a:off x="356936" y="809068"/>
            <a:ext cx="9207992" cy="676832"/>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US" sz="2400" dirty="0">
                <a:solidFill>
                  <a:srgbClr val="FFFFFF"/>
                </a:solidFill>
                <a:latin typeface="Poppins SemiBold"/>
                <a:ea typeface="Poppins Medium"/>
                <a:cs typeface="Poppins SemiBold"/>
                <a:sym typeface="Poppins SemiBold"/>
              </a:rPr>
              <a:t>Data collected</a:t>
            </a:r>
            <a:endParaRPr lang="en-US" sz="2400" dirty="0">
              <a:solidFill>
                <a:srgbClr val="FFFFFF"/>
              </a:solidFill>
              <a:latin typeface="Poppins SemiBold"/>
              <a:ea typeface="Poppins SemiBold"/>
              <a:cs typeface="Poppins SemiBold"/>
              <a:sym typeface="Poppins SemiBold"/>
            </a:endParaRPr>
          </a:p>
        </p:txBody>
      </p:sp>
      <p:sp>
        <p:nvSpPr>
          <p:cNvPr id="17" name="TextBox 16">
            <a:extLst>
              <a:ext uri="{FF2B5EF4-FFF2-40B4-BE49-F238E27FC236}">
                <a16:creationId xmlns:a16="http://schemas.microsoft.com/office/drawing/2014/main" id="{2E6EA7EE-636F-11B9-3A84-F330243D1EF5}"/>
              </a:ext>
            </a:extLst>
          </p:cNvPr>
          <p:cNvSpPr txBox="1"/>
          <p:nvPr/>
        </p:nvSpPr>
        <p:spPr>
          <a:xfrm>
            <a:off x="1483980" y="1847249"/>
            <a:ext cx="2076856" cy="769441"/>
          </a:xfrm>
          <a:prstGeom prst="rect">
            <a:avLst/>
          </a:prstGeom>
          <a:noFill/>
        </p:spPr>
        <p:txBody>
          <a:bodyPr wrap="square">
            <a:spAutoFit/>
          </a:bodyPr>
          <a:lstStyle/>
          <a:p>
            <a:r>
              <a:rPr lang="en-US" sz="4400" dirty="0">
                <a:solidFill>
                  <a:srgbClr val="FFFFFF"/>
                </a:solidFill>
                <a:latin typeface="Poppins Medium"/>
                <a:ea typeface="Poppins Medium"/>
                <a:cs typeface="Poppins Medium"/>
                <a:sym typeface="Poppins Medium"/>
              </a:rPr>
              <a:t>2898</a:t>
            </a:r>
            <a:endParaRPr lang="en-AU" sz="4400" dirty="0"/>
          </a:p>
        </p:txBody>
      </p:sp>
      <p:sp>
        <p:nvSpPr>
          <p:cNvPr id="18" name="TextBox 17">
            <a:extLst>
              <a:ext uri="{FF2B5EF4-FFF2-40B4-BE49-F238E27FC236}">
                <a16:creationId xmlns:a16="http://schemas.microsoft.com/office/drawing/2014/main" id="{EB3BDD17-63BC-0673-F75B-AD6F33F15AE4}"/>
              </a:ext>
            </a:extLst>
          </p:cNvPr>
          <p:cNvSpPr txBox="1"/>
          <p:nvPr/>
        </p:nvSpPr>
        <p:spPr>
          <a:xfrm>
            <a:off x="4907276" y="1847248"/>
            <a:ext cx="1436236" cy="769441"/>
          </a:xfrm>
          <a:prstGeom prst="rect">
            <a:avLst/>
          </a:prstGeom>
          <a:noFill/>
        </p:spPr>
        <p:txBody>
          <a:bodyPr wrap="square">
            <a:spAutoFit/>
          </a:bodyPr>
          <a:lstStyle/>
          <a:p>
            <a:r>
              <a:rPr lang="en-US" sz="4400" dirty="0">
                <a:solidFill>
                  <a:srgbClr val="FFFFFF"/>
                </a:solidFill>
                <a:latin typeface="Poppins Medium"/>
                <a:ea typeface="Poppins Medium"/>
                <a:cs typeface="Poppins Medium"/>
                <a:sym typeface="Poppins Medium"/>
              </a:rPr>
              <a:t>1169</a:t>
            </a:r>
            <a:endParaRPr lang="en-AU" sz="4400" dirty="0"/>
          </a:p>
        </p:txBody>
      </p:sp>
      <p:sp>
        <p:nvSpPr>
          <p:cNvPr id="20" name="TextBox 19">
            <a:extLst>
              <a:ext uri="{FF2B5EF4-FFF2-40B4-BE49-F238E27FC236}">
                <a16:creationId xmlns:a16="http://schemas.microsoft.com/office/drawing/2014/main" id="{F5B37A58-9581-1FDC-1155-58F7A5BD90F5}"/>
              </a:ext>
            </a:extLst>
          </p:cNvPr>
          <p:cNvSpPr txBox="1"/>
          <p:nvPr/>
        </p:nvSpPr>
        <p:spPr>
          <a:xfrm>
            <a:off x="1211605" y="2516037"/>
            <a:ext cx="2222771" cy="307777"/>
          </a:xfrm>
          <a:prstGeom prst="rect">
            <a:avLst/>
          </a:prstGeom>
          <a:noFill/>
        </p:spPr>
        <p:txBody>
          <a:bodyPr wrap="square">
            <a:spAutoFit/>
          </a:bodyPr>
          <a:lstStyle/>
          <a:p>
            <a:pPr marL="285750" indent="-285750">
              <a:spcAft>
                <a:spcPts val="1376"/>
              </a:spcAft>
              <a:buClr>
                <a:schemeClr val="bg1">
                  <a:lumMod val="95000"/>
                </a:schemeClr>
              </a:buClr>
              <a:buSzPct val="100000"/>
            </a:pPr>
            <a:r>
              <a:rPr lang="en-US" sz="1400" dirty="0">
                <a:solidFill>
                  <a:srgbClr val="FFFFFF"/>
                </a:solidFill>
                <a:latin typeface="Poppins Medium"/>
                <a:ea typeface="Poppins Medium"/>
                <a:cs typeface="Poppins Medium"/>
                <a:sym typeface="Poppins Medium"/>
              </a:rPr>
              <a:t>Items of antisemitism</a:t>
            </a:r>
          </a:p>
        </p:txBody>
      </p:sp>
      <p:sp>
        <p:nvSpPr>
          <p:cNvPr id="22" name="TextBox 21">
            <a:extLst>
              <a:ext uri="{FF2B5EF4-FFF2-40B4-BE49-F238E27FC236}">
                <a16:creationId xmlns:a16="http://schemas.microsoft.com/office/drawing/2014/main" id="{8566E7B4-1656-F915-46AD-78BFC7A6924F}"/>
              </a:ext>
            </a:extLst>
          </p:cNvPr>
          <p:cNvSpPr txBox="1"/>
          <p:nvPr/>
        </p:nvSpPr>
        <p:spPr>
          <a:xfrm>
            <a:off x="4586292" y="2516037"/>
            <a:ext cx="2222771" cy="307777"/>
          </a:xfrm>
          <a:prstGeom prst="rect">
            <a:avLst/>
          </a:prstGeom>
          <a:noFill/>
        </p:spPr>
        <p:txBody>
          <a:bodyPr wrap="square">
            <a:spAutoFit/>
          </a:bodyPr>
          <a:lstStyle/>
          <a:p>
            <a:r>
              <a:rPr lang="en-US" sz="1400" dirty="0">
                <a:solidFill>
                  <a:srgbClr val="FFFFFF"/>
                </a:solidFill>
                <a:latin typeface="Poppins Medium"/>
                <a:ea typeface="Poppins Medium"/>
                <a:cs typeface="Poppins Medium"/>
                <a:sym typeface="Poppins Medium"/>
              </a:rPr>
              <a:t>Items of Islamophobia</a:t>
            </a:r>
            <a:endParaRPr lang="en-AU" dirty="0"/>
          </a:p>
        </p:txBody>
      </p:sp>
      <p:grpSp>
        <p:nvGrpSpPr>
          <p:cNvPr id="24" name="Group 23">
            <a:extLst>
              <a:ext uri="{FF2B5EF4-FFF2-40B4-BE49-F238E27FC236}">
                <a16:creationId xmlns:a16="http://schemas.microsoft.com/office/drawing/2014/main" id="{C612B79B-D40E-EA83-A8CE-F0EAC2312B2B}"/>
              </a:ext>
            </a:extLst>
          </p:cNvPr>
          <p:cNvGrpSpPr/>
          <p:nvPr/>
        </p:nvGrpSpPr>
        <p:grpSpPr>
          <a:xfrm>
            <a:off x="353256" y="-16978"/>
            <a:ext cx="3019774" cy="668592"/>
            <a:chOff x="353256" y="-16978"/>
            <a:chExt cx="3019774" cy="668592"/>
          </a:xfrm>
        </p:grpSpPr>
        <p:pic>
          <p:nvPicPr>
            <p:cNvPr id="25" name="Google Shape;97;p27">
              <a:extLst>
                <a:ext uri="{FF2B5EF4-FFF2-40B4-BE49-F238E27FC236}">
                  <a16:creationId xmlns:a16="http://schemas.microsoft.com/office/drawing/2014/main" id="{170A4F0F-AF79-2FE9-F78F-F6A71F967EA7}"/>
                </a:ext>
              </a:extLst>
            </p:cNvPr>
            <p:cNvPicPr preferRelativeResize="0"/>
            <p:nvPr/>
          </p:nvPicPr>
          <p:blipFill>
            <a:blip r:embed="rId3">
              <a:alphaModFix/>
            </a:blip>
            <a:stretch>
              <a:fillRect/>
            </a:stretch>
          </p:blipFill>
          <p:spPr>
            <a:xfrm>
              <a:off x="1656332" y="48924"/>
              <a:ext cx="1716698" cy="602690"/>
            </a:xfrm>
            <a:prstGeom prst="rect">
              <a:avLst/>
            </a:prstGeom>
            <a:noFill/>
            <a:ln>
              <a:noFill/>
            </a:ln>
          </p:spPr>
        </p:pic>
        <p:pic>
          <p:nvPicPr>
            <p:cNvPr id="26" name="Picture 2">
              <a:extLst>
                <a:ext uri="{FF2B5EF4-FFF2-40B4-BE49-F238E27FC236}">
                  <a16:creationId xmlns:a16="http://schemas.microsoft.com/office/drawing/2014/main" id="{A0758C01-A70E-CCE9-BDC7-0918389005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1" t="29886" r="9124" b="32046"/>
            <a:stretch/>
          </p:blipFill>
          <p:spPr bwMode="auto">
            <a:xfrm>
              <a:off x="353256" y="-16978"/>
              <a:ext cx="1303076" cy="61849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EE4B086D-2770-C2E7-5DA0-4B6B9AA639F5}"/>
              </a:ext>
            </a:extLst>
          </p:cNvPr>
          <p:cNvSpPr txBox="1"/>
          <p:nvPr/>
        </p:nvSpPr>
        <p:spPr>
          <a:xfrm>
            <a:off x="353256" y="3083685"/>
            <a:ext cx="8443098" cy="2862322"/>
          </a:xfrm>
          <a:prstGeom prst="rect">
            <a:avLst/>
          </a:prstGeom>
          <a:noFill/>
        </p:spPr>
        <p:txBody>
          <a:bodyPr wrap="square">
            <a:spAutoFit/>
          </a:bodyPr>
          <a:lstStyle/>
          <a:p>
            <a:pPr marL="285750" indent="-285750">
              <a:buClrTx/>
              <a:buFont typeface="Arial" panose="020B0604020202020204" pitchFamily="34" charset="0"/>
              <a:buChar char="•"/>
            </a:pPr>
            <a:r>
              <a:rPr lang="en-US" sz="1800" dirty="0">
                <a:solidFill>
                  <a:srgbClr val="FFFFFF"/>
                </a:solidFill>
                <a:latin typeface="Poppins Medium"/>
                <a:ea typeface="Poppins Medium"/>
                <a:cs typeface="Poppins Medium"/>
                <a:sym typeface="Poppins Medium"/>
              </a:rPr>
              <a:t>Antisemitism and Islamophobia were </a:t>
            </a:r>
            <a:r>
              <a:rPr lang="en-US" sz="1800" u="sng" dirty="0">
                <a:solidFill>
                  <a:srgbClr val="FFFFFF"/>
                </a:solidFill>
                <a:latin typeface="Poppins Medium"/>
                <a:ea typeface="Poppins Medium"/>
                <a:cs typeface="Poppins Medium"/>
                <a:sym typeface="Poppins Medium"/>
              </a:rPr>
              <a:t>both</a:t>
            </a:r>
            <a:r>
              <a:rPr lang="en-US" sz="1800" dirty="0">
                <a:solidFill>
                  <a:srgbClr val="FFFFFF"/>
                </a:solidFill>
                <a:latin typeface="Poppins Medium"/>
                <a:ea typeface="Poppins Medium"/>
                <a:cs typeface="Poppins Medium"/>
                <a:sym typeface="Poppins Medium"/>
              </a:rPr>
              <a:t> at highly elevated levels</a:t>
            </a:r>
          </a:p>
          <a:p>
            <a:pPr marL="285750" indent="-285750">
              <a:buClrTx/>
              <a:buFont typeface="Arial" panose="020B0604020202020204" pitchFamily="34" charset="0"/>
              <a:buChar char="•"/>
            </a:pPr>
            <a:endParaRPr lang="en-US" sz="1800" dirty="0">
              <a:solidFill>
                <a:srgbClr val="FFFFFF"/>
              </a:solidFill>
              <a:latin typeface="Poppins Medium"/>
              <a:ea typeface="Poppins Medium"/>
              <a:cs typeface="Poppins Medium"/>
              <a:sym typeface="Poppins Medium"/>
            </a:endParaRPr>
          </a:p>
          <a:p>
            <a:pPr marL="285750" indent="-285750">
              <a:buClrTx/>
              <a:buFont typeface="Arial" panose="020B0604020202020204" pitchFamily="34" charset="0"/>
              <a:buChar char="•"/>
            </a:pPr>
            <a:r>
              <a:rPr lang="en-US" sz="1800" dirty="0">
                <a:solidFill>
                  <a:srgbClr val="FFFFFF"/>
                </a:solidFill>
                <a:latin typeface="Poppins Medium"/>
                <a:cs typeface="Poppins Medium"/>
                <a:sym typeface="Poppins Medium"/>
              </a:rPr>
              <a:t>Some platforms had significantly more hate than others</a:t>
            </a:r>
          </a:p>
          <a:p>
            <a:pPr>
              <a:buClrTx/>
            </a:pPr>
            <a:endParaRPr lang="en-US" sz="1800" dirty="0">
              <a:solidFill>
                <a:srgbClr val="FFFFFF"/>
              </a:solidFill>
              <a:latin typeface="Poppins Medium"/>
              <a:ea typeface="Poppins Medium"/>
              <a:cs typeface="Poppins Medium"/>
              <a:sym typeface="Poppins Medium"/>
            </a:endParaRPr>
          </a:p>
          <a:p>
            <a:pPr marL="285750" indent="-285750">
              <a:buClrTx/>
              <a:buFont typeface="Arial" panose="020B0604020202020204" pitchFamily="34" charset="0"/>
              <a:buChar char="•"/>
            </a:pPr>
            <a:r>
              <a:rPr lang="en-US" sz="1800" dirty="0">
                <a:solidFill>
                  <a:srgbClr val="FFFFFF"/>
                </a:solidFill>
                <a:latin typeface="Poppins Medium"/>
                <a:cs typeface="Poppins Medium"/>
                <a:sym typeface="Poppins Medium"/>
              </a:rPr>
              <a:t>By February 2024 they had not returning to previous levels, rather the elevated levels appeared to have become a new normal</a:t>
            </a:r>
          </a:p>
          <a:p>
            <a:pPr marL="285750" indent="-285750">
              <a:buClrTx/>
              <a:buFont typeface="Arial" panose="020B0604020202020204" pitchFamily="34" charset="0"/>
              <a:buChar char="•"/>
            </a:pPr>
            <a:endParaRPr lang="en-US" sz="1800" dirty="0">
              <a:solidFill>
                <a:srgbClr val="FFFFFF"/>
              </a:solidFill>
              <a:latin typeface="Poppins Medium"/>
              <a:ea typeface="Poppins Medium"/>
              <a:cs typeface="Poppins Medium"/>
              <a:sym typeface="Poppins Medium"/>
            </a:endParaRPr>
          </a:p>
          <a:p>
            <a:pPr marL="285750" indent="-285750">
              <a:buClrTx/>
              <a:buFont typeface="Arial" panose="020B0604020202020204" pitchFamily="34" charset="0"/>
              <a:buChar char="•"/>
            </a:pPr>
            <a:r>
              <a:rPr lang="en-US" sz="1800" dirty="0">
                <a:solidFill>
                  <a:srgbClr val="FFFFFF"/>
                </a:solidFill>
                <a:latin typeface="Poppins Medium"/>
                <a:cs typeface="Poppins Medium"/>
                <a:sym typeface="Poppins Medium"/>
              </a:rPr>
              <a:t>We found examples of hate created with Generative AI appearing</a:t>
            </a:r>
          </a:p>
          <a:p>
            <a:pPr marL="285750" indent="-285750">
              <a:buClrTx/>
              <a:buFont typeface="Arial" panose="020B0604020202020204" pitchFamily="34" charset="0"/>
              <a:buChar char="•"/>
            </a:pPr>
            <a:endParaRPr lang="en-US" sz="1800" dirty="0">
              <a:solidFill>
                <a:srgbClr val="FFFFFF"/>
              </a:solidFill>
              <a:latin typeface="Poppins Medium"/>
              <a:cs typeface="Poppins Medium"/>
              <a:sym typeface="Poppins Medium"/>
            </a:endParaRPr>
          </a:p>
          <a:p>
            <a:pPr marL="285750" indent="-285750">
              <a:buClrTx/>
              <a:buFont typeface="Arial" panose="020B0604020202020204" pitchFamily="34" charset="0"/>
              <a:buChar char="•"/>
            </a:pPr>
            <a:r>
              <a:rPr lang="en-US" sz="1800" dirty="0">
                <a:solidFill>
                  <a:srgbClr val="FFFFFF"/>
                </a:solidFill>
                <a:latin typeface="Poppins Medium"/>
                <a:cs typeface="Poppins Medium"/>
                <a:sym typeface="Poppins Medium"/>
              </a:rPr>
              <a:t>We found most of the reported hate was </a:t>
            </a:r>
            <a:r>
              <a:rPr lang="en-US" sz="1800" u="sng" dirty="0">
                <a:solidFill>
                  <a:srgbClr val="FFFFFF"/>
                </a:solidFill>
                <a:latin typeface="Poppins Medium"/>
                <a:cs typeface="Poppins Medium"/>
                <a:sym typeface="Poppins Medium"/>
              </a:rPr>
              <a:t>not</a:t>
            </a:r>
            <a:r>
              <a:rPr lang="en-US" sz="1800" dirty="0">
                <a:solidFill>
                  <a:srgbClr val="FFFFFF"/>
                </a:solidFill>
                <a:latin typeface="Poppins Medium"/>
                <a:cs typeface="Poppins Medium"/>
                <a:sym typeface="Poppins Medium"/>
              </a:rPr>
              <a:t> being removed</a:t>
            </a:r>
          </a:p>
        </p:txBody>
      </p:sp>
      <p:sp>
        <p:nvSpPr>
          <p:cNvPr id="3" name="TextBox 2">
            <a:extLst>
              <a:ext uri="{FF2B5EF4-FFF2-40B4-BE49-F238E27FC236}">
                <a16:creationId xmlns:a16="http://schemas.microsoft.com/office/drawing/2014/main" id="{01447CD4-4499-F88F-4364-7EBB3746A7F2}"/>
              </a:ext>
            </a:extLst>
          </p:cNvPr>
          <p:cNvSpPr txBox="1"/>
          <p:nvPr/>
        </p:nvSpPr>
        <p:spPr>
          <a:xfrm>
            <a:off x="9703776" y="5804568"/>
            <a:ext cx="304892" cy="307777"/>
          </a:xfrm>
          <a:prstGeom prst="rect">
            <a:avLst/>
          </a:prstGeom>
          <a:noFill/>
        </p:spPr>
        <p:txBody>
          <a:bodyPr wrap="none" rtlCol="0">
            <a:spAutoFit/>
          </a:bodyPr>
          <a:lstStyle/>
          <a:p>
            <a:r>
              <a:rPr lang="en-AU" dirty="0"/>
              <a:t>E</a:t>
            </a:r>
          </a:p>
        </p:txBody>
      </p:sp>
    </p:spTree>
    <p:extLst>
      <p:ext uri="{BB962C8B-B14F-4D97-AF65-F5344CB8AC3E}">
        <p14:creationId xmlns:p14="http://schemas.microsoft.com/office/powerpoint/2010/main" val="3326256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p:nvPr/>
        </p:nvSpPr>
        <p:spPr>
          <a:xfrm>
            <a:off x="-2930922" y="-86064"/>
            <a:ext cx="1329412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191" name="Google Shape;191;p32"/>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a:solidFill>
                  <a:schemeClr val="lt1"/>
                </a:solidFill>
                <a:latin typeface="Poppins"/>
                <a:ea typeface="Poppins"/>
                <a:cs typeface="Poppins"/>
                <a:sym typeface="Poppins"/>
              </a:rPr>
              <a:pPr/>
              <a:t>12</a:t>
            </a:fld>
            <a:endParaRPr>
              <a:solidFill>
                <a:schemeClr val="lt1"/>
              </a:solidFill>
              <a:latin typeface="Poppins"/>
              <a:ea typeface="Poppins"/>
              <a:cs typeface="Poppins"/>
              <a:sym typeface="Poppins"/>
            </a:endParaRPr>
          </a:p>
        </p:txBody>
      </p:sp>
      <p:sp>
        <p:nvSpPr>
          <p:cNvPr id="195" name="Google Shape;195;p32"/>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sz="1052">
                <a:latin typeface="Poppins"/>
                <a:ea typeface="Poppins"/>
                <a:cs typeface="Poppins"/>
                <a:sym typeface="Poppins"/>
              </a:rPr>
              <a:pPr/>
              <a:t>12</a:t>
            </a:fld>
            <a:endParaRPr sz="1052">
              <a:latin typeface="Poppins"/>
              <a:ea typeface="Poppins"/>
              <a:cs typeface="Poppins"/>
              <a:sym typeface="Poppins"/>
            </a:endParaRPr>
          </a:p>
        </p:txBody>
      </p:sp>
      <p:sp>
        <p:nvSpPr>
          <p:cNvPr id="200" name="Google Shape;200;p32"/>
          <p:cNvSpPr/>
          <p:nvPr/>
        </p:nvSpPr>
        <p:spPr>
          <a:xfrm>
            <a:off x="13700462" y="809068"/>
            <a:ext cx="2804514" cy="1038457"/>
          </a:xfrm>
          <a:prstGeom prst="snip1Rect">
            <a:avLst>
              <a:gd name="adj" fmla="val 16667"/>
            </a:avLst>
          </a:prstGeom>
          <a:solidFill>
            <a:srgbClr val="FFFFFF"/>
          </a:solidFill>
          <a:ln>
            <a:noFill/>
          </a:ln>
        </p:spPr>
        <p:txBody>
          <a:bodyPr spcFirstLastPara="1" wrap="square" lIns="74011" tIns="74011" rIns="74011" bIns="74011" anchor="ctr" anchorCtr="0">
            <a:noAutofit/>
          </a:bodyPr>
          <a:lstStyle/>
          <a:p>
            <a:endParaRPr sz="1214"/>
          </a:p>
        </p:txBody>
      </p:sp>
      <p:sp>
        <p:nvSpPr>
          <p:cNvPr id="3" name="TextBox 2">
            <a:extLst>
              <a:ext uri="{FF2B5EF4-FFF2-40B4-BE49-F238E27FC236}">
                <a16:creationId xmlns:a16="http://schemas.microsoft.com/office/drawing/2014/main" id="{64AC2899-5670-BD00-F0A3-6388BC5D9E6E}"/>
              </a:ext>
            </a:extLst>
          </p:cNvPr>
          <p:cNvSpPr txBox="1"/>
          <p:nvPr/>
        </p:nvSpPr>
        <p:spPr>
          <a:xfrm>
            <a:off x="9703776" y="5804568"/>
            <a:ext cx="304892" cy="307777"/>
          </a:xfrm>
          <a:prstGeom prst="rect">
            <a:avLst/>
          </a:prstGeom>
          <a:noFill/>
        </p:spPr>
        <p:txBody>
          <a:bodyPr wrap="none" rtlCol="0">
            <a:spAutoFit/>
          </a:bodyPr>
          <a:lstStyle/>
          <a:p>
            <a:r>
              <a:rPr lang="en-AU" dirty="0"/>
              <a:t>A</a:t>
            </a:r>
          </a:p>
        </p:txBody>
      </p:sp>
      <p:sp>
        <p:nvSpPr>
          <p:cNvPr id="2" name="TextBox 1">
            <a:extLst>
              <a:ext uri="{FF2B5EF4-FFF2-40B4-BE49-F238E27FC236}">
                <a16:creationId xmlns:a16="http://schemas.microsoft.com/office/drawing/2014/main" id="{D20A21C5-2C4E-F50A-F98C-6453BD043F0E}"/>
              </a:ext>
            </a:extLst>
          </p:cNvPr>
          <p:cNvSpPr txBox="1"/>
          <p:nvPr/>
        </p:nvSpPr>
        <p:spPr>
          <a:xfrm>
            <a:off x="102049" y="1710910"/>
            <a:ext cx="4325374" cy="4031873"/>
          </a:xfrm>
          <a:prstGeom prst="rect">
            <a:avLst/>
          </a:prstGeom>
          <a:noFill/>
        </p:spPr>
        <p:txBody>
          <a:bodyPr wrap="square" rtlCol="0">
            <a:spAutoFit/>
          </a:bodyPr>
          <a:lstStyle/>
          <a:p>
            <a:pPr marL="285750" indent="-285750">
              <a:buClrTx/>
              <a:buFont typeface="Arial" panose="020B0604020202020204" pitchFamily="34" charset="0"/>
              <a:buChar char="•"/>
            </a:pPr>
            <a:r>
              <a:rPr lang="en-AU" sz="1600" dirty="0">
                <a:solidFill>
                  <a:schemeClr val="bg1"/>
                </a:solidFill>
              </a:rPr>
              <a:t>Antisemitism increased significantly</a:t>
            </a:r>
          </a:p>
          <a:p>
            <a:pPr marL="542925" lvl="2" indent="-285750">
              <a:buClrTx/>
              <a:buFont typeface="Arial" panose="020B0604020202020204" pitchFamily="34" charset="0"/>
              <a:buChar char="•"/>
            </a:pPr>
            <a:endParaRPr lang="en-AU" sz="1600" dirty="0">
              <a:solidFill>
                <a:schemeClr val="bg1"/>
              </a:solidFill>
            </a:endParaRPr>
          </a:p>
          <a:p>
            <a:pPr marL="542925" lvl="2" indent="-285750">
              <a:buClrTx/>
              <a:buFont typeface="Arial" panose="020B0604020202020204" pitchFamily="34" charset="0"/>
              <a:buChar char="•"/>
            </a:pPr>
            <a:r>
              <a:rPr lang="en-AU" sz="1600" dirty="0">
                <a:solidFill>
                  <a:schemeClr val="bg1"/>
                </a:solidFill>
              </a:rPr>
              <a:t>600% increase in total</a:t>
            </a:r>
          </a:p>
          <a:p>
            <a:pPr marL="542925" lvl="2" indent="-285750">
              <a:buClrTx/>
              <a:buFont typeface="Arial" panose="020B0604020202020204" pitchFamily="34" charset="0"/>
              <a:buChar char="•"/>
            </a:pPr>
            <a:endParaRPr lang="en-AU" sz="1600" dirty="0">
              <a:solidFill>
                <a:schemeClr val="bg1"/>
              </a:solidFill>
            </a:endParaRPr>
          </a:p>
          <a:p>
            <a:pPr marL="542925" lvl="2" indent="-285750">
              <a:buClrTx/>
              <a:buFont typeface="Arial" panose="020B0604020202020204" pitchFamily="34" charset="0"/>
              <a:buChar char="•"/>
            </a:pPr>
            <a:r>
              <a:rPr lang="en-AU" sz="1600" dirty="0">
                <a:solidFill>
                  <a:schemeClr val="bg1"/>
                </a:solidFill>
              </a:rPr>
              <a:t>It increased most on Gab (1000%)</a:t>
            </a:r>
          </a:p>
          <a:p>
            <a:pPr marL="542925" lvl="2" indent="-285750">
              <a:buClrTx/>
              <a:buFont typeface="Arial" panose="020B0604020202020204" pitchFamily="34" charset="0"/>
              <a:buChar char="•"/>
            </a:pPr>
            <a:endParaRPr lang="en-AU" sz="1600" dirty="0">
              <a:solidFill>
                <a:schemeClr val="bg1"/>
              </a:solidFill>
            </a:endParaRPr>
          </a:p>
          <a:p>
            <a:pPr marL="542925" lvl="2" indent="-285750">
              <a:buClrTx/>
              <a:buFont typeface="Arial" panose="020B0604020202020204" pitchFamily="34" charset="0"/>
              <a:buChar char="•"/>
            </a:pPr>
            <a:r>
              <a:rPr lang="en-AU" sz="1600" dirty="0">
                <a:solidFill>
                  <a:schemeClr val="bg1"/>
                </a:solidFill>
              </a:rPr>
              <a:t>Least on X (340%), off a high base</a:t>
            </a:r>
          </a:p>
          <a:p>
            <a:pPr marL="285750" indent="-285750">
              <a:buClrTx/>
              <a:buFont typeface="Arial" panose="020B0604020202020204" pitchFamily="34" charset="0"/>
              <a:buChar char="•"/>
            </a:pPr>
            <a:endParaRPr lang="en-AU" sz="1600" dirty="0">
              <a:solidFill>
                <a:schemeClr val="bg1"/>
              </a:solidFill>
            </a:endParaRPr>
          </a:p>
          <a:p>
            <a:pPr marL="285750" indent="-285750">
              <a:buClrTx/>
              <a:buFont typeface="Arial" panose="020B0604020202020204" pitchFamily="34" charset="0"/>
              <a:buChar char="•"/>
            </a:pPr>
            <a:r>
              <a:rPr lang="en-AU" sz="1600" dirty="0">
                <a:solidFill>
                  <a:schemeClr val="bg1"/>
                </a:solidFill>
              </a:rPr>
              <a:t>LinkedIn was not previously measured</a:t>
            </a:r>
          </a:p>
          <a:p>
            <a:pPr marL="285750" indent="-285750">
              <a:buClrTx/>
              <a:buFont typeface="Arial" panose="020B0604020202020204" pitchFamily="34" charset="0"/>
              <a:buChar char="•"/>
            </a:pPr>
            <a:endParaRPr lang="en-AU" sz="1600" dirty="0">
              <a:solidFill>
                <a:schemeClr val="bg1"/>
              </a:solidFill>
            </a:endParaRPr>
          </a:p>
          <a:p>
            <a:pPr marL="285750" indent="-285750">
              <a:buClrTx/>
              <a:buFont typeface="Arial" panose="020B0604020202020204" pitchFamily="34" charset="0"/>
              <a:buChar char="•"/>
            </a:pPr>
            <a:r>
              <a:rPr lang="en-AU" sz="1600" dirty="0">
                <a:solidFill>
                  <a:schemeClr val="bg1"/>
                </a:solidFill>
              </a:rPr>
              <a:t>Before October 2023 Anti-Muslim Hate was significantly lower than antisemitism, but we don’t have an exact number.</a:t>
            </a:r>
          </a:p>
          <a:p>
            <a:pPr marL="285750" indent="-285750">
              <a:buClrTx/>
              <a:buFont typeface="Arial" panose="020B0604020202020204" pitchFamily="34" charset="0"/>
              <a:buChar char="•"/>
            </a:pPr>
            <a:endParaRPr lang="en-AU" sz="1600" dirty="0">
              <a:solidFill>
                <a:schemeClr val="bg1"/>
              </a:solidFill>
            </a:endParaRPr>
          </a:p>
          <a:p>
            <a:pPr marL="285750" indent="-285750">
              <a:buClrTx/>
              <a:buFont typeface="Arial" panose="020B0604020202020204" pitchFamily="34" charset="0"/>
              <a:buChar char="•"/>
            </a:pPr>
            <a:r>
              <a:rPr lang="en-AU" sz="1600" dirty="0">
                <a:solidFill>
                  <a:schemeClr val="bg1"/>
                </a:solidFill>
              </a:rPr>
              <a:t>Anti-Muslim hate grew to above where antisemitism used to be on every platform</a:t>
            </a:r>
          </a:p>
        </p:txBody>
      </p:sp>
      <p:sp>
        <p:nvSpPr>
          <p:cNvPr id="5" name="Google Shape;192;p32">
            <a:extLst>
              <a:ext uri="{FF2B5EF4-FFF2-40B4-BE49-F238E27FC236}">
                <a16:creationId xmlns:a16="http://schemas.microsoft.com/office/drawing/2014/main" id="{E30EE2D3-2ACA-50AB-13C9-BF12AE9F60CF}"/>
              </a:ext>
            </a:extLst>
          </p:cNvPr>
          <p:cNvSpPr txBox="1">
            <a:spLocks/>
          </p:cNvSpPr>
          <p:nvPr/>
        </p:nvSpPr>
        <p:spPr>
          <a:xfrm>
            <a:off x="356936" y="809068"/>
            <a:ext cx="9207992" cy="676832"/>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US" sz="2400" dirty="0">
                <a:solidFill>
                  <a:srgbClr val="FFFFFF"/>
                </a:solidFill>
                <a:latin typeface="Poppins SemiBold"/>
                <a:ea typeface="Poppins Medium"/>
                <a:cs typeface="Poppins SemiBold"/>
                <a:sym typeface="Poppins SemiBold"/>
              </a:rPr>
              <a:t>Elevated levels of hate</a:t>
            </a:r>
            <a:endParaRPr lang="en-US" sz="2400" dirty="0">
              <a:solidFill>
                <a:srgbClr val="FFFFFF"/>
              </a:solidFill>
              <a:latin typeface="Poppins SemiBold"/>
              <a:ea typeface="Poppins SemiBold"/>
              <a:cs typeface="Poppins SemiBold"/>
              <a:sym typeface="Poppins SemiBold"/>
            </a:endParaRPr>
          </a:p>
        </p:txBody>
      </p:sp>
      <p:grpSp>
        <p:nvGrpSpPr>
          <p:cNvPr id="6" name="Group 5">
            <a:extLst>
              <a:ext uri="{FF2B5EF4-FFF2-40B4-BE49-F238E27FC236}">
                <a16:creationId xmlns:a16="http://schemas.microsoft.com/office/drawing/2014/main" id="{FF6DF0A9-1BFE-EA4C-CB6E-F3F7ABC69648}"/>
              </a:ext>
            </a:extLst>
          </p:cNvPr>
          <p:cNvGrpSpPr/>
          <p:nvPr/>
        </p:nvGrpSpPr>
        <p:grpSpPr>
          <a:xfrm>
            <a:off x="353256" y="-16978"/>
            <a:ext cx="3019774" cy="668592"/>
            <a:chOff x="353256" y="-16978"/>
            <a:chExt cx="3019774" cy="668592"/>
          </a:xfrm>
        </p:grpSpPr>
        <p:pic>
          <p:nvPicPr>
            <p:cNvPr id="7" name="Google Shape;97;p27">
              <a:extLst>
                <a:ext uri="{FF2B5EF4-FFF2-40B4-BE49-F238E27FC236}">
                  <a16:creationId xmlns:a16="http://schemas.microsoft.com/office/drawing/2014/main" id="{B9DE498A-8666-B77D-F1CF-99E514861054}"/>
                </a:ext>
              </a:extLst>
            </p:cNvPr>
            <p:cNvPicPr preferRelativeResize="0"/>
            <p:nvPr/>
          </p:nvPicPr>
          <p:blipFill>
            <a:blip r:embed="rId3">
              <a:alphaModFix/>
            </a:blip>
            <a:stretch>
              <a:fillRect/>
            </a:stretch>
          </p:blipFill>
          <p:spPr>
            <a:xfrm>
              <a:off x="1656332" y="48924"/>
              <a:ext cx="1716698" cy="602690"/>
            </a:xfrm>
            <a:prstGeom prst="rect">
              <a:avLst/>
            </a:prstGeom>
            <a:noFill/>
            <a:ln>
              <a:noFill/>
            </a:ln>
          </p:spPr>
        </p:pic>
        <p:pic>
          <p:nvPicPr>
            <p:cNvPr id="8" name="Picture 2">
              <a:extLst>
                <a:ext uri="{FF2B5EF4-FFF2-40B4-BE49-F238E27FC236}">
                  <a16:creationId xmlns:a16="http://schemas.microsoft.com/office/drawing/2014/main" id="{8CBA6245-D355-FCEE-3E94-5AF13ECAB7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1" t="29886" r="9124" b="32046"/>
            <a:stretch/>
          </p:blipFill>
          <p:spPr bwMode="auto">
            <a:xfrm>
              <a:off x="353256" y="-16978"/>
              <a:ext cx="1303076" cy="61849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4" name="Picture 6">
            <a:extLst>
              <a:ext uri="{FF2B5EF4-FFF2-40B4-BE49-F238E27FC236}">
                <a16:creationId xmlns:a16="http://schemas.microsoft.com/office/drawing/2014/main" id="{24D50B42-65F8-92FC-7CA8-2215FD12B2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423" y="1847525"/>
            <a:ext cx="5819096" cy="3597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093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p:nvPr/>
        </p:nvSpPr>
        <p:spPr>
          <a:xfrm>
            <a:off x="-2930922" y="-86023"/>
            <a:ext cx="1329412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191" name="Google Shape;191;p32"/>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a:solidFill>
                  <a:schemeClr val="lt1"/>
                </a:solidFill>
                <a:latin typeface="Poppins"/>
                <a:ea typeface="Poppins"/>
                <a:cs typeface="Poppins"/>
                <a:sym typeface="Poppins"/>
              </a:rPr>
              <a:pPr/>
              <a:t>13</a:t>
            </a:fld>
            <a:endParaRPr>
              <a:solidFill>
                <a:schemeClr val="lt1"/>
              </a:solidFill>
              <a:latin typeface="Poppins"/>
              <a:ea typeface="Poppins"/>
              <a:cs typeface="Poppins"/>
              <a:sym typeface="Poppins"/>
            </a:endParaRPr>
          </a:p>
        </p:txBody>
      </p:sp>
      <p:sp>
        <p:nvSpPr>
          <p:cNvPr id="195" name="Google Shape;195;p32"/>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sz="1052">
                <a:latin typeface="Poppins"/>
                <a:ea typeface="Poppins"/>
                <a:cs typeface="Poppins"/>
                <a:sym typeface="Poppins"/>
              </a:rPr>
              <a:pPr/>
              <a:t>13</a:t>
            </a:fld>
            <a:endParaRPr sz="1052">
              <a:latin typeface="Poppins"/>
              <a:ea typeface="Poppins"/>
              <a:cs typeface="Poppins"/>
              <a:sym typeface="Poppins"/>
            </a:endParaRPr>
          </a:p>
        </p:txBody>
      </p:sp>
      <p:pic>
        <p:nvPicPr>
          <p:cNvPr id="6" name="Picture 5">
            <a:extLst>
              <a:ext uri="{FF2B5EF4-FFF2-40B4-BE49-F238E27FC236}">
                <a16:creationId xmlns:a16="http://schemas.microsoft.com/office/drawing/2014/main" id="{3D6517EB-50F5-944F-4FA1-DF5EC1D393A3}"/>
              </a:ext>
            </a:extLst>
          </p:cNvPr>
          <p:cNvPicPr>
            <a:picLocks noChangeAspect="1"/>
          </p:cNvPicPr>
          <p:nvPr/>
        </p:nvPicPr>
        <p:blipFill>
          <a:blip r:embed="rId3"/>
          <a:stretch>
            <a:fillRect/>
          </a:stretch>
        </p:blipFill>
        <p:spPr>
          <a:xfrm>
            <a:off x="486438" y="77265"/>
            <a:ext cx="4448532" cy="2865031"/>
          </a:xfrm>
          <a:prstGeom prst="rect">
            <a:avLst/>
          </a:prstGeom>
        </p:spPr>
      </p:pic>
      <p:pic>
        <p:nvPicPr>
          <p:cNvPr id="10" name="Picture 9" descr="A graph with blue bars&#10;&#10;Description automatically generated">
            <a:extLst>
              <a:ext uri="{FF2B5EF4-FFF2-40B4-BE49-F238E27FC236}">
                <a16:creationId xmlns:a16="http://schemas.microsoft.com/office/drawing/2014/main" id="{AB47CFE4-FF9E-BB36-4530-52ECE6669A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4037" y="77265"/>
            <a:ext cx="4266696" cy="2854705"/>
          </a:xfrm>
          <a:prstGeom prst="rect">
            <a:avLst/>
          </a:prstGeom>
          <a:noFill/>
          <a:ln>
            <a:noFill/>
          </a:ln>
        </p:spPr>
      </p:pic>
      <p:pic>
        <p:nvPicPr>
          <p:cNvPr id="11" name="Picture 10" descr="A graph of different colored lines&#10;&#10;Description automatically generated">
            <a:extLst>
              <a:ext uri="{FF2B5EF4-FFF2-40B4-BE49-F238E27FC236}">
                <a16:creationId xmlns:a16="http://schemas.microsoft.com/office/drawing/2014/main" id="{B3970151-50E8-9F1B-3215-7609A183419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4879" y="3047463"/>
            <a:ext cx="5564767" cy="29950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Google Shape;192;p32">
            <a:extLst>
              <a:ext uri="{FF2B5EF4-FFF2-40B4-BE49-F238E27FC236}">
                <a16:creationId xmlns:a16="http://schemas.microsoft.com/office/drawing/2014/main" id="{436404C7-1325-F78F-59E1-0D93D7776BE8}"/>
              </a:ext>
            </a:extLst>
          </p:cNvPr>
          <p:cNvSpPr txBox="1">
            <a:spLocks/>
          </p:cNvSpPr>
          <p:nvPr/>
        </p:nvSpPr>
        <p:spPr>
          <a:xfrm>
            <a:off x="494244" y="3177517"/>
            <a:ext cx="4002451" cy="523114"/>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US" sz="2000" dirty="0">
                <a:solidFill>
                  <a:srgbClr val="FFFFFF"/>
                </a:solidFill>
                <a:latin typeface="Poppins SemiBold"/>
                <a:ea typeface="Poppins Medium"/>
                <a:cs typeface="Poppins SemiBold"/>
                <a:sym typeface="Poppins SemiBold"/>
              </a:rPr>
              <a:t>Anti-Muslim Hate in detail</a:t>
            </a:r>
            <a:endParaRPr lang="en-US" sz="2000" dirty="0">
              <a:solidFill>
                <a:srgbClr val="FFFFFF"/>
              </a:solidFill>
              <a:latin typeface="Poppins SemiBold"/>
              <a:ea typeface="Poppins SemiBold"/>
              <a:cs typeface="Poppins SemiBold"/>
              <a:sym typeface="Poppins SemiBold"/>
            </a:endParaRPr>
          </a:p>
        </p:txBody>
      </p:sp>
      <p:sp>
        <p:nvSpPr>
          <p:cNvPr id="2" name="TextBox 1">
            <a:extLst>
              <a:ext uri="{FF2B5EF4-FFF2-40B4-BE49-F238E27FC236}">
                <a16:creationId xmlns:a16="http://schemas.microsoft.com/office/drawing/2014/main" id="{7A46D789-C7AD-9E3C-9E23-FBCDFE709AC5}"/>
              </a:ext>
            </a:extLst>
          </p:cNvPr>
          <p:cNvSpPr txBox="1"/>
          <p:nvPr/>
        </p:nvSpPr>
        <p:spPr>
          <a:xfrm>
            <a:off x="465889" y="4454578"/>
            <a:ext cx="4149142" cy="1077218"/>
          </a:xfrm>
          <a:prstGeom prst="rect">
            <a:avLst/>
          </a:prstGeom>
          <a:noFill/>
        </p:spPr>
        <p:txBody>
          <a:bodyPr wrap="square" rtlCol="0">
            <a:spAutoFit/>
          </a:bodyPr>
          <a:lstStyle/>
          <a:p>
            <a:r>
              <a:rPr lang="en-AU" sz="1600" b="1" u="sng" dirty="0">
                <a:solidFill>
                  <a:schemeClr val="bg1"/>
                </a:solidFill>
              </a:rPr>
              <a:t>Example of a difference:</a:t>
            </a:r>
          </a:p>
          <a:p>
            <a:r>
              <a:rPr lang="en-AU" sz="1600" dirty="0">
                <a:solidFill>
                  <a:schemeClr val="bg1"/>
                </a:solidFill>
              </a:rPr>
              <a:t>Anti-Muslim jokes are common on Facebook, Instagram and X </a:t>
            </a:r>
          </a:p>
          <a:p>
            <a:r>
              <a:rPr lang="en-AU" sz="1600" dirty="0">
                <a:solidFill>
                  <a:schemeClr val="bg1"/>
                </a:solidFill>
              </a:rPr>
              <a:t>They are rare on TikTok or LinkedIn</a:t>
            </a:r>
          </a:p>
        </p:txBody>
      </p:sp>
    </p:spTree>
    <p:extLst>
      <p:ext uri="{BB962C8B-B14F-4D97-AF65-F5344CB8AC3E}">
        <p14:creationId xmlns:p14="http://schemas.microsoft.com/office/powerpoint/2010/main" val="1724326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683B7C1D-C534-ABDE-E8FB-11653DC32A6C}"/>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EDADDD13-92C7-C87A-4038-CD0FFCE87799}"/>
              </a:ext>
            </a:extLst>
          </p:cNvPr>
          <p:cNvSpPr/>
          <p:nvPr/>
        </p:nvSpPr>
        <p:spPr>
          <a:xfrm>
            <a:off x="-2930922" y="-86064"/>
            <a:ext cx="1329412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200" name="Google Shape;200;p32">
            <a:extLst>
              <a:ext uri="{FF2B5EF4-FFF2-40B4-BE49-F238E27FC236}">
                <a16:creationId xmlns:a16="http://schemas.microsoft.com/office/drawing/2014/main" id="{16B82FA5-9EB6-804D-9CB2-2C86D7023AAD}"/>
              </a:ext>
            </a:extLst>
          </p:cNvPr>
          <p:cNvSpPr/>
          <p:nvPr/>
        </p:nvSpPr>
        <p:spPr>
          <a:xfrm>
            <a:off x="13700462" y="809068"/>
            <a:ext cx="2804514" cy="1038457"/>
          </a:xfrm>
          <a:prstGeom prst="snip1Rect">
            <a:avLst>
              <a:gd name="adj" fmla="val 16667"/>
            </a:avLst>
          </a:prstGeom>
          <a:solidFill>
            <a:srgbClr val="FFFFFF"/>
          </a:solidFill>
          <a:ln>
            <a:noFill/>
          </a:ln>
        </p:spPr>
        <p:txBody>
          <a:bodyPr spcFirstLastPara="1" wrap="square" lIns="74011" tIns="74011" rIns="74011" bIns="74011" anchor="ctr" anchorCtr="0">
            <a:noAutofit/>
          </a:bodyPr>
          <a:lstStyle/>
          <a:p>
            <a:endParaRPr sz="1214"/>
          </a:p>
        </p:txBody>
      </p:sp>
      <p:sp>
        <p:nvSpPr>
          <p:cNvPr id="20" name="AutoShape 18">
            <a:extLst>
              <a:ext uri="{FF2B5EF4-FFF2-40B4-BE49-F238E27FC236}">
                <a16:creationId xmlns:a16="http://schemas.microsoft.com/office/drawing/2014/main" id="{7B87AD21-C73B-CA9F-EF13-EF20FAB84D58}"/>
              </a:ext>
            </a:extLst>
          </p:cNvPr>
          <p:cNvSpPr>
            <a:spLocks noChangeAspect="1" noChangeArrowheads="1"/>
          </p:cNvSpPr>
          <p:nvPr/>
        </p:nvSpPr>
        <p:spPr bwMode="auto">
          <a:xfrm>
            <a:off x="5000017" y="326121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nvGrpSpPr>
          <p:cNvPr id="28" name="Group 27">
            <a:extLst>
              <a:ext uri="{FF2B5EF4-FFF2-40B4-BE49-F238E27FC236}">
                <a16:creationId xmlns:a16="http://schemas.microsoft.com/office/drawing/2014/main" id="{5849D68E-93C6-68A3-3C2D-B7071BF04950}"/>
              </a:ext>
            </a:extLst>
          </p:cNvPr>
          <p:cNvGrpSpPr/>
          <p:nvPr/>
        </p:nvGrpSpPr>
        <p:grpSpPr>
          <a:xfrm>
            <a:off x="353256" y="-16978"/>
            <a:ext cx="3019774" cy="668592"/>
            <a:chOff x="353256" y="-16978"/>
            <a:chExt cx="3019774" cy="668592"/>
          </a:xfrm>
        </p:grpSpPr>
        <p:pic>
          <p:nvPicPr>
            <p:cNvPr id="29" name="Google Shape;97;p27">
              <a:extLst>
                <a:ext uri="{FF2B5EF4-FFF2-40B4-BE49-F238E27FC236}">
                  <a16:creationId xmlns:a16="http://schemas.microsoft.com/office/drawing/2014/main" id="{DB55416A-8F4B-7EF3-1489-CB349CA9C385}"/>
                </a:ext>
              </a:extLst>
            </p:cNvPr>
            <p:cNvPicPr preferRelativeResize="0"/>
            <p:nvPr/>
          </p:nvPicPr>
          <p:blipFill>
            <a:blip r:embed="rId3">
              <a:alphaModFix/>
            </a:blip>
            <a:stretch>
              <a:fillRect/>
            </a:stretch>
          </p:blipFill>
          <p:spPr>
            <a:xfrm>
              <a:off x="1656332" y="48924"/>
              <a:ext cx="1716698" cy="602690"/>
            </a:xfrm>
            <a:prstGeom prst="rect">
              <a:avLst/>
            </a:prstGeom>
            <a:noFill/>
            <a:ln>
              <a:noFill/>
            </a:ln>
          </p:spPr>
        </p:pic>
        <p:pic>
          <p:nvPicPr>
            <p:cNvPr id="30" name="Picture 2">
              <a:extLst>
                <a:ext uri="{FF2B5EF4-FFF2-40B4-BE49-F238E27FC236}">
                  <a16:creationId xmlns:a16="http://schemas.microsoft.com/office/drawing/2014/main" id="{50A9D7AF-682F-8574-7032-910AD4877F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1" t="29886" r="9124" b="32046"/>
            <a:stretch/>
          </p:blipFill>
          <p:spPr bwMode="auto">
            <a:xfrm>
              <a:off x="353256" y="-16978"/>
              <a:ext cx="1303076" cy="61849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Google Shape;192;p32">
            <a:extLst>
              <a:ext uri="{FF2B5EF4-FFF2-40B4-BE49-F238E27FC236}">
                <a16:creationId xmlns:a16="http://schemas.microsoft.com/office/drawing/2014/main" id="{F82BEF99-A0C6-3E58-5AB1-26E506179D75}"/>
              </a:ext>
            </a:extLst>
          </p:cNvPr>
          <p:cNvSpPr txBox="1">
            <a:spLocks/>
          </p:cNvSpPr>
          <p:nvPr/>
        </p:nvSpPr>
        <p:spPr>
          <a:xfrm>
            <a:off x="353255" y="651464"/>
            <a:ext cx="6377154" cy="676832"/>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AU" sz="2400" dirty="0">
                <a:solidFill>
                  <a:srgbClr val="FFFFFF"/>
                </a:solidFill>
                <a:latin typeface="Poppins SemiBold"/>
                <a:ea typeface="Poppins SemiBold"/>
                <a:cs typeface="Poppins SemiBold"/>
                <a:sym typeface="Poppins SemiBold"/>
              </a:rPr>
              <a:t>Examples: </a:t>
            </a:r>
            <a:r>
              <a:rPr lang="en-US" sz="2400" dirty="0">
                <a:solidFill>
                  <a:srgbClr val="FFFFFF"/>
                </a:solidFill>
                <a:latin typeface="Poppins SemiBold"/>
                <a:ea typeface="Poppins SemiBold"/>
                <a:cs typeface="Poppins SemiBold"/>
                <a:sym typeface="Poppins SemiBold"/>
              </a:rPr>
              <a:t>Muslims as a cultural threat</a:t>
            </a:r>
            <a:endParaRPr lang="en-AU" sz="2400" dirty="0">
              <a:solidFill>
                <a:srgbClr val="FFFFFF"/>
              </a:solidFill>
              <a:latin typeface="Poppins SemiBold"/>
              <a:ea typeface="Poppins SemiBold"/>
              <a:cs typeface="Poppins SemiBold"/>
              <a:sym typeface="Poppins SemiBold"/>
            </a:endParaRPr>
          </a:p>
          <a:p>
            <a:pPr>
              <a:buSzPts val="1100"/>
            </a:pPr>
            <a:endParaRPr lang="en-AU" sz="2914" dirty="0">
              <a:solidFill>
                <a:srgbClr val="FFFFFF"/>
              </a:solidFill>
              <a:highlight>
                <a:srgbClr val="B27085"/>
              </a:highlight>
              <a:latin typeface="Poppins SemiBold"/>
              <a:ea typeface="Poppins SemiBold"/>
              <a:cs typeface="Poppins SemiBold"/>
              <a:sym typeface="Poppins SemiBold"/>
            </a:endParaRPr>
          </a:p>
          <a:p>
            <a:endParaRPr lang="en-AU" sz="2914" dirty="0">
              <a:solidFill>
                <a:srgbClr val="FFFFFF"/>
              </a:solidFill>
              <a:highlight>
                <a:srgbClr val="B27085"/>
              </a:highlight>
              <a:latin typeface="Poppins SemiBold"/>
              <a:ea typeface="Poppins SemiBold"/>
              <a:cs typeface="Poppins SemiBold"/>
              <a:sym typeface="Poppins SemiBold"/>
            </a:endParaRPr>
          </a:p>
        </p:txBody>
      </p:sp>
      <p:pic>
        <p:nvPicPr>
          <p:cNvPr id="3" name="Picture 2" descr="A screenshot of a chat&#10;&#10;Description automatically generated">
            <a:extLst>
              <a:ext uri="{FF2B5EF4-FFF2-40B4-BE49-F238E27FC236}">
                <a16:creationId xmlns:a16="http://schemas.microsoft.com/office/drawing/2014/main" id="{F698A1ED-4147-3C30-0B00-9AF2D95343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943" y="1544593"/>
            <a:ext cx="2854325" cy="1667510"/>
          </a:xfrm>
          <a:prstGeom prst="rect">
            <a:avLst/>
          </a:prstGeom>
          <a:noFill/>
          <a:ln>
            <a:noFill/>
          </a:ln>
        </p:spPr>
      </p:pic>
      <p:pic>
        <p:nvPicPr>
          <p:cNvPr id="4" name="Picture 3" descr="A group of people praying&#10;&#10;Description automatically generated">
            <a:extLst>
              <a:ext uri="{FF2B5EF4-FFF2-40B4-BE49-F238E27FC236}">
                <a16:creationId xmlns:a16="http://schemas.microsoft.com/office/drawing/2014/main" id="{64918CC4-2B93-1F05-5A6D-6E7DEFFF26E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93770" y="-16978"/>
            <a:ext cx="3049692" cy="6111784"/>
          </a:xfrm>
          <a:prstGeom prst="rect">
            <a:avLst/>
          </a:prstGeom>
          <a:noFill/>
          <a:ln>
            <a:noFill/>
          </a:ln>
        </p:spPr>
      </p:pic>
      <p:sp>
        <p:nvSpPr>
          <p:cNvPr id="5" name="TextBox 4">
            <a:extLst>
              <a:ext uri="{FF2B5EF4-FFF2-40B4-BE49-F238E27FC236}">
                <a16:creationId xmlns:a16="http://schemas.microsoft.com/office/drawing/2014/main" id="{AF48EA3C-37DD-BBFE-10A3-8CFEC91D826E}"/>
              </a:ext>
            </a:extLst>
          </p:cNvPr>
          <p:cNvSpPr txBox="1"/>
          <p:nvPr/>
        </p:nvSpPr>
        <p:spPr>
          <a:xfrm>
            <a:off x="435968" y="4746927"/>
            <a:ext cx="6249564" cy="1384995"/>
          </a:xfrm>
          <a:prstGeom prst="rect">
            <a:avLst/>
          </a:prstGeom>
          <a:noFill/>
        </p:spPr>
        <p:txBody>
          <a:bodyPr wrap="square" rtlCol="0">
            <a:spAutoFit/>
          </a:bodyPr>
          <a:lstStyle/>
          <a:p>
            <a:r>
              <a:rPr lang="en-AU" sz="2800" dirty="0">
                <a:solidFill>
                  <a:schemeClr val="bg1"/>
                </a:solidFill>
              </a:rPr>
              <a:t>Presents Muslims as a threat to “our way of life”, “our values”, argues Muslims don’t / won’t / can’t fit in.</a:t>
            </a:r>
          </a:p>
        </p:txBody>
      </p:sp>
      <p:pic>
        <p:nvPicPr>
          <p:cNvPr id="7" name="Picture 6">
            <a:extLst>
              <a:ext uri="{FF2B5EF4-FFF2-40B4-BE49-F238E27FC236}">
                <a16:creationId xmlns:a16="http://schemas.microsoft.com/office/drawing/2014/main" id="{058E8F11-6FD7-5CEA-DE03-84B1A13CA3AD}"/>
              </a:ext>
            </a:extLst>
          </p:cNvPr>
          <p:cNvPicPr>
            <a:picLocks noChangeAspect="1"/>
          </p:cNvPicPr>
          <p:nvPr/>
        </p:nvPicPr>
        <p:blipFill>
          <a:blip r:embed="rId7"/>
          <a:stretch>
            <a:fillRect/>
          </a:stretch>
        </p:blipFill>
        <p:spPr>
          <a:xfrm>
            <a:off x="2217846" y="1293786"/>
            <a:ext cx="4875923" cy="3182521"/>
          </a:xfrm>
          <a:prstGeom prst="rect">
            <a:avLst/>
          </a:prstGeom>
        </p:spPr>
      </p:pic>
    </p:spTree>
    <p:extLst>
      <p:ext uri="{BB962C8B-B14F-4D97-AF65-F5344CB8AC3E}">
        <p14:creationId xmlns:p14="http://schemas.microsoft.com/office/powerpoint/2010/main" val="3765490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683B7C1D-C534-ABDE-E8FB-11653DC32A6C}"/>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EDADDD13-92C7-C87A-4038-CD0FFCE87799}"/>
              </a:ext>
            </a:extLst>
          </p:cNvPr>
          <p:cNvSpPr/>
          <p:nvPr/>
        </p:nvSpPr>
        <p:spPr>
          <a:xfrm>
            <a:off x="-2930922" y="-86064"/>
            <a:ext cx="1329412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200" name="Google Shape;200;p32">
            <a:extLst>
              <a:ext uri="{FF2B5EF4-FFF2-40B4-BE49-F238E27FC236}">
                <a16:creationId xmlns:a16="http://schemas.microsoft.com/office/drawing/2014/main" id="{16B82FA5-9EB6-804D-9CB2-2C86D7023AAD}"/>
              </a:ext>
            </a:extLst>
          </p:cNvPr>
          <p:cNvSpPr/>
          <p:nvPr/>
        </p:nvSpPr>
        <p:spPr>
          <a:xfrm>
            <a:off x="13700462" y="809068"/>
            <a:ext cx="2804514" cy="1038457"/>
          </a:xfrm>
          <a:prstGeom prst="snip1Rect">
            <a:avLst>
              <a:gd name="adj" fmla="val 16667"/>
            </a:avLst>
          </a:prstGeom>
          <a:solidFill>
            <a:srgbClr val="FFFFFF"/>
          </a:solidFill>
          <a:ln>
            <a:noFill/>
          </a:ln>
        </p:spPr>
        <p:txBody>
          <a:bodyPr spcFirstLastPara="1" wrap="square" lIns="74011" tIns="74011" rIns="74011" bIns="74011" anchor="ctr" anchorCtr="0">
            <a:noAutofit/>
          </a:bodyPr>
          <a:lstStyle/>
          <a:p>
            <a:endParaRPr sz="1214"/>
          </a:p>
        </p:txBody>
      </p:sp>
      <p:sp>
        <p:nvSpPr>
          <p:cNvPr id="20" name="AutoShape 18">
            <a:extLst>
              <a:ext uri="{FF2B5EF4-FFF2-40B4-BE49-F238E27FC236}">
                <a16:creationId xmlns:a16="http://schemas.microsoft.com/office/drawing/2014/main" id="{7B87AD21-C73B-CA9F-EF13-EF20FAB84D58}"/>
              </a:ext>
            </a:extLst>
          </p:cNvPr>
          <p:cNvSpPr>
            <a:spLocks noChangeAspect="1" noChangeArrowheads="1"/>
          </p:cNvSpPr>
          <p:nvPr/>
        </p:nvSpPr>
        <p:spPr bwMode="auto">
          <a:xfrm>
            <a:off x="5000017" y="326121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nvGrpSpPr>
          <p:cNvPr id="28" name="Group 27">
            <a:extLst>
              <a:ext uri="{FF2B5EF4-FFF2-40B4-BE49-F238E27FC236}">
                <a16:creationId xmlns:a16="http://schemas.microsoft.com/office/drawing/2014/main" id="{5849D68E-93C6-68A3-3C2D-B7071BF04950}"/>
              </a:ext>
            </a:extLst>
          </p:cNvPr>
          <p:cNvGrpSpPr/>
          <p:nvPr/>
        </p:nvGrpSpPr>
        <p:grpSpPr>
          <a:xfrm>
            <a:off x="353256" y="-16978"/>
            <a:ext cx="3019774" cy="668592"/>
            <a:chOff x="353256" y="-16978"/>
            <a:chExt cx="3019774" cy="668592"/>
          </a:xfrm>
        </p:grpSpPr>
        <p:pic>
          <p:nvPicPr>
            <p:cNvPr id="29" name="Google Shape;97;p27">
              <a:extLst>
                <a:ext uri="{FF2B5EF4-FFF2-40B4-BE49-F238E27FC236}">
                  <a16:creationId xmlns:a16="http://schemas.microsoft.com/office/drawing/2014/main" id="{DB55416A-8F4B-7EF3-1489-CB349CA9C385}"/>
                </a:ext>
              </a:extLst>
            </p:cNvPr>
            <p:cNvPicPr preferRelativeResize="0"/>
            <p:nvPr/>
          </p:nvPicPr>
          <p:blipFill>
            <a:blip r:embed="rId3">
              <a:alphaModFix/>
            </a:blip>
            <a:stretch>
              <a:fillRect/>
            </a:stretch>
          </p:blipFill>
          <p:spPr>
            <a:xfrm>
              <a:off x="1656332" y="48924"/>
              <a:ext cx="1716698" cy="602690"/>
            </a:xfrm>
            <a:prstGeom prst="rect">
              <a:avLst/>
            </a:prstGeom>
            <a:noFill/>
            <a:ln>
              <a:noFill/>
            </a:ln>
          </p:spPr>
        </p:pic>
        <p:pic>
          <p:nvPicPr>
            <p:cNvPr id="30" name="Picture 2">
              <a:extLst>
                <a:ext uri="{FF2B5EF4-FFF2-40B4-BE49-F238E27FC236}">
                  <a16:creationId xmlns:a16="http://schemas.microsoft.com/office/drawing/2014/main" id="{50A9D7AF-682F-8574-7032-910AD4877F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1" t="29886" r="9124" b="32046"/>
            <a:stretch/>
          </p:blipFill>
          <p:spPr bwMode="auto">
            <a:xfrm>
              <a:off x="353256" y="-16978"/>
              <a:ext cx="1303076" cy="61849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Google Shape;192;p32">
            <a:extLst>
              <a:ext uri="{FF2B5EF4-FFF2-40B4-BE49-F238E27FC236}">
                <a16:creationId xmlns:a16="http://schemas.microsoft.com/office/drawing/2014/main" id="{F82BEF99-A0C6-3E58-5AB1-26E506179D75}"/>
              </a:ext>
            </a:extLst>
          </p:cNvPr>
          <p:cNvSpPr txBox="1">
            <a:spLocks/>
          </p:cNvSpPr>
          <p:nvPr/>
        </p:nvSpPr>
        <p:spPr>
          <a:xfrm>
            <a:off x="353255" y="651464"/>
            <a:ext cx="7833815" cy="676832"/>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AU" sz="2400" dirty="0">
                <a:solidFill>
                  <a:srgbClr val="FFFFFF"/>
                </a:solidFill>
                <a:latin typeface="Poppins SemiBold"/>
                <a:ea typeface="Poppins SemiBold"/>
                <a:cs typeface="Poppins SemiBold"/>
                <a:sym typeface="Poppins SemiBold"/>
              </a:rPr>
              <a:t>Examples: Demonising / dehumanising Muslims</a:t>
            </a:r>
          </a:p>
          <a:p>
            <a:pPr>
              <a:buSzPts val="1100"/>
            </a:pPr>
            <a:endParaRPr lang="en-AU" sz="2914" dirty="0">
              <a:solidFill>
                <a:srgbClr val="FFFFFF"/>
              </a:solidFill>
              <a:highlight>
                <a:srgbClr val="B27085"/>
              </a:highlight>
              <a:latin typeface="Poppins SemiBold"/>
              <a:ea typeface="Poppins SemiBold"/>
              <a:cs typeface="Poppins SemiBold"/>
              <a:sym typeface="Poppins SemiBold"/>
            </a:endParaRPr>
          </a:p>
          <a:p>
            <a:endParaRPr lang="en-AU" sz="2914" dirty="0">
              <a:solidFill>
                <a:srgbClr val="FFFFFF"/>
              </a:solidFill>
              <a:highlight>
                <a:srgbClr val="B27085"/>
              </a:highlight>
              <a:latin typeface="Poppins SemiBold"/>
              <a:ea typeface="Poppins SemiBold"/>
              <a:cs typeface="Poppins SemiBold"/>
              <a:sym typeface="Poppins SemiBold"/>
            </a:endParaRPr>
          </a:p>
        </p:txBody>
      </p:sp>
      <p:pic>
        <p:nvPicPr>
          <p:cNvPr id="3" name="Picture 2" descr="A screenshot of a phone&#10;&#10;Description automatically generated">
            <a:extLst>
              <a:ext uri="{FF2B5EF4-FFF2-40B4-BE49-F238E27FC236}">
                <a16:creationId xmlns:a16="http://schemas.microsoft.com/office/drawing/2014/main" id="{F3987899-B96B-2EAA-498C-7EE9BA5960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366" y="1389142"/>
            <a:ext cx="5731510" cy="2543810"/>
          </a:xfrm>
          <a:prstGeom prst="rect">
            <a:avLst/>
          </a:prstGeom>
          <a:noFill/>
          <a:ln>
            <a:noFill/>
          </a:ln>
        </p:spPr>
      </p:pic>
      <p:pic>
        <p:nvPicPr>
          <p:cNvPr id="4" name="Picture 3" descr="A white text with black text&#10;&#10;Description automatically generated">
            <a:extLst>
              <a:ext uri="{FF2B5EF4-FFF2-40B4-BE49-F238E27FC236}">
                <a16:creationId xmlns:a16="http://schemas.microsoft.com/office/drawing/2014/main" id="{58C200D5-ABB5-E50B-6EA3-78909C9D3C6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36325" y="1689047"/>
            <a:ext cx="4301490" cy="1470660"/>
          </a:xfrm>
          <a:prstGeom prst="rect">
            <a:avLst/>
          </a:prstGeom>
          <a:noFill/>
          <a:ln>
            <a:noFill/>
          </a:ln>
        </p:spPr>
      </p:pic>
      <p:sp>
        <p:nvSpPr>
          <p:cNvPr id="5" name="TextBox 4">
            <a:extLst>
              <a:ext uri="{FF2B5EF4-FFF2-40B4-BE49-F238E27FC236}">
                <a16:creationId xmlns:a16="http://schemas.microsoft.com/office/drawing/2014/main" id="{4090562B-CEF1-3F82-D7AC-4E1F2A73B07B}"/>
              </a:ext>
            </a:extLst>
          </p:cNvPr>
          <p:cNvSpPr txBox="1"/>
          <p:nvPr/>
        </p:nvSpPr>
        <p:spPr>
          <a:xfrm>
            <a:off x="279430" y="4185395"/>
            <a:ext cx="8067128" cy="1631216"/>
          </a:xfrm>
          <a:prstGeom prst="rect">
            <a:avLst/>
          </a:prstGeom>
          <a:noFill/>
        </p:spPr>
        <p:txBody>
          <a:bodyPr wrap="square" rtlCol="0">
            <a:spAutoFit/>
          </a:bodyPr>
          <a:lstStyle/>
          <a:p>
            <a:r>
              <a:rPr lang="en-AU" sz="2800" dirty="0">
                <a:solidFill>
                  <a:schemeClr val="bg1"/>
                </a:solidFill>
              </a:rPr>
              <a:t>Presents Muslims as animals, subhuman, inherently evil, or other negative values</a:t>
            </a:r>
          </a:p>
          <a:p>
            <a:endParaRPr lang="en-AU" sz="2400" dirty="0">
              <a:solidFill>
                <a:schemeClr val="bg1"/>
              </a:solidFill>
            </a:endParaRPr>
          </a:p>
          <a:p>
            <a:r>
              <a:rPr lang="en-AU" sz="2000" dirty="0">
                <a:solidFill>
                  <a:schemeClr val="bg1"/>
                </a:solidFill>
              </a:rPr>
              <a:t>(Does </a:t>
            </a:r>
            <a:r>
              <a:rPr lang="en-AU" sz="2000" u="sng" dirty="0">
                <a:solidFill>
                  <a:schemeClr val="bg1"/>
                </a:solidFill>
              </a:rPr>
              <a:t>not</a:t>
            </a:r>
            <a:r>
              <a:rPr lang="en-AU" sz="2000" dirty="0">
                <a:solidFill>
                  <a:schemeClr val="bg1"/>
                </a:solidFill>
              </a:rPr>
              <a:t> include presenting Muslims as violent - a different category)</a:t>
            </a:r>
          </a:p>
        </p:txBody>
      </p:sp>
    </p:spTree>
    <p:extLst>
      <p:ext uri="{BB962C8B-B14F-4D97-AF65-F5344CB8AC3E}">
        <p14:creationId xmlns:p14="http://schemas.microsoft.com/office/powerpoint/2010/main" val="247960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683B7C1D-C534-ABDE-E8FB-11653DC32A6C}"/>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EDADDD13-92C7-C87A-4038-CD0FFCE87799}"/>
              </a:ext>
            </a:extLst>
          </p:cNvPr>
          <p:cNvSpPr/>
          <p:nvPr/>
        </p:nvSpPr>
        <p:spPr>
          <a:xfrm>
            <a:off x="-2930922" y="-86064"/>
            <a:ext cx="1329412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200" name="Google Shape;200;p32">
            <a:extLst>
              <a:ext uri="{FF2B5EF4-FFF2-40B4-BE49-F238E27FC236}">
                <a16:creationId xmlns:a16="http://schemas.microsoft.com/office/drawing/2014/main" id="{16B82FA5-9EB6-804D-9CB2-2C86D7023AAD}"/>
              </a:ext>
            </a:extLst>
          </p:cNvPr>
          <p:cNvSpPr/>
          <p:nvPr/>
        </p:nvSpPr>
        <p:spPr>
          <a:xfrm>
            <a:off x="13700462" y="809068"/>
            <a:ext cx="2804514" cy="1038457"/>
          </a:xfrm>
          <a:prstGeom prst="snip1Rect">
            <a:avLst>
              <a:gd name="adj" fmla="val 16667"/>
            </a:avLst>
          </a:prstGeom>
          <a:solidFill>
            <a:srgbClr val="FFFFFF"/>
          </a:solidFill>
          <a:ln>
            <a:noFill/>
          </a:ln>
        </p:spPr>
        <p:txBody>
          <a:bodyPr spcFirstLastPara="1" wrap="square" lIns="74011" tIns="74011" rIns="74011" bIns="74011" anchor="ctr" anchorCtr="0">
            <a:noAutofit/>
          </a:bodyPr>
          <a:lstStyle/>
          <a:p>
            <a:endParaRPr sz="1214"/>
          </a:p>
        </p:txBody>
      </p:sp>
      <p:sp>
        <p:nvSpPr>
          <p:cNvPr id="20" name="AutoShape 18">
            <a:extLst>
              <a:ext uri="{FF2B5EF4-FFF2-40B4-BE49-F238E27FC236}">
                <a16:creationId xmlns:a16="http://schemas.microsoft.com/office/drawing/2014/main" id="{7B87AD21-C73B-CA9F-EF13-EF20FAB84D58}"/>
              </a:ext>
            </a:extLst>
          </p:cNvPr>
          <p:cNvSpPr>
            <a:spLocks noChangeAspect="1" noChangeArrowheads="1"/>
          </p:cNvSpPr>
          <p:nvPr/>
        </p:nvSpPr>
        <p:spPr bwMode="auto">
          <a:xfrm>
            <a:off x="5000017" y="326121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nvGrpSpPr>
          <p:cNvPr id="28" name="Group 27">
            <a:extLst>
              <a:ext uri="{FF2B5EF4-FFF2-40B4-BE49-F238E27FC236}">
                <a16:creationId xmlns:a16="http://schemas.microsoft.com/office/drawing/2014/main" id="{5849D68E-93C6-68A3-3C2D-B7071BF04950}"/>
              </a:ext>
            </a:extLst>
          </p:cNvPr>
          <p:cNvGrpSpPr/>
          <p:nvPr/>
        </p:nvGrpSpPr>
        <p:grpSpPr>
          <a:xfrm>
            <a:off x="353256" y="-16978"/>
            <a:ext cx="3019774" cy="668592"/>
            <a:chOff x="353256" y="-16978"/>
            <a:chExt cx="3019774" cy="668592"/>
          </a:xfrm>
        </p:grpSpPr>
        <p:pic>
          <p:nvPicPr>
            <p:cNvPr id="29" name="Google Shape;97;p27">
              <a:extLst>
                <a:ext uri="{FF2B5EF4-FFF2-40B4-BE49-F238E27FC236}">
                  <a16:creationId xmlns:a16="http://schemas.microsoft.com/office/drawing/2014/main" id="{DB55416A-8F4B-7EF3-1489-CB349CA9C385}"/>
                </a:ext>
              </a:extLst>
            </p:cNvPr>
            <p:cNvPicPr preferRelativeResize="0"/>
            <p:nvPr/>
          </p:nvPicPr>
          <p:blipFill>
            <a:blip r:embed="rId3">
              <a:alphaModFix/>
            </a:blip>
            <a:stretch>
              <a:fillRect/>
            </a:stretch>
          </p:blipFill>
          <p:spPr>
            <a:xfrm>
              <a:off x="1656332" y="48924"/>
              <a:ext cx="1716698" cy="602690"/>
            </a:xfrm>
            <a:prstGeom prst="rect">
              <a:avLst/>
            </a:prstGeom>
            <a:noFill/>
            <a:ln>
              <a:noFill/>
            </a:ln>
          </p:spPr>
        </p:pic>
        <p:pic>
          <p:nvPicPr>
            <p:cNvPr id="30" name="Picture 2">
              <a:extLst>
                <a:ext uri="{FF2B5EF4-FFF2-40B4-BE49-F238E27FC236}">
                  <a16:creationId xmlns:a16="http://schemas.microsoft.com/office/drawing/2014/main" id="{50A9D7AF-682F-8574-7032-910AD4877F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1" t="29886" r="9124" b="32046"/>
            <a:stretch/>
          </p:blipFill>
          <p:spPr bwMode="auto">
            <a:xfrm>
              <a:off x="353256" y="-16978"/>
              <a:ext cx="1303076" cy="61849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Google Shape;192;p32">
            <a:extLst>
              <a:ext uri="{FF2B5EF4-FFF2-40B4-BE49-F238E27FC236}">
                <a16:creationId xmlns:a16="http://schemas.microsoft.com/office/drawing/2014/main" id="{F82BEF99-A0C6-3E58-5AB1-26E506179D75}"/>
              </a:ext>
            </a:extLst>
          </p:cNvPr>
          <p:cNvSpPr txBox="1">
            <a:spLocks/>
          </p:cNvSpPr>
          <p:nvPr/>
        </p:nvSpPr>
        <p:spPr>
          <a:xfrm>
            <a:off x="353256" y="651464"/>
            <a:ext cx="4208112" cy="676832"/>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US" sz="2400" dirty="0">
                <a:solidFill>
                  <a:srgbClr val="FFFFFF"/>
                </a:solidFill>
                <a:latin typeface="Poppins SemiBold"/>
                <a:ea typeface="Poppins SemiBold"/>
                <a:cs typeface="Poppins SemiBold"/>
                <a:sym typeface="Poppins SemiBold"/>
              </a:rPr>
              <a:t>Muslims as a security risk</a:t>
            </a:r>
            <a:endParaRPr lang="en-AU" sz="2400" dirty="0">
              <a:solidFill>
                <a:srgbClr val="FFFFFF"/>
              </a:solidFill>
              <a:latin typeface="Poppins SemiBold"/>
              <a:ea typeface="Poppins SemiBold"/>
              <a:cs typeface="Poppins SemiBold"/>
              <a:sym typeface="Poppins SemiBold"/>
            </a:endParaRPr>
          </a:p>
          <a:p>
            <a:pPr>
              <a:buSzPts val="1100"/>
            </a:pPr>
            <a:endParaRPr lang="en-AU" sz="2914" dirty="0">
              <a:solidFill>
                <a:srgbClr val="FFFFFF"/>
              </a:solidFill>
              <a:highlight>
                <a:srgbClr val="B27085"/>
              </a:highlight>
              <a:latin typeface="Poppins SemiBold"/>
              <a:ea typeface="Poppins SemiBold"/>
              <a:cs typeface="Poppins SemiBold"/>
              <a:sym typeface="Poppins SemiBold"/>
            </a:endParaRPr>
          </a:p>
          <a:p>
            <a:endParaRPr lang="en-AU" sz="2914" dirty="0">
              <a:solidFill>
                <a:srgbClr val="FFFFFF"/>
              </a:solidFill>
              <a:highlight>
                <a:srgbClr val="B27085"/>
              </a:highlight>
              <a:latin typeface="Poppins SemiBold"/>
              <a:ea typeface="Poppins SemiBold"/>
              <a:cs typeface="Poppins SemiBold"/>
              <a:sym typeface="Poppins SemiBold"/>
            </a:endParaRPr>
          </a:p>
        </p:txBody>
      </p:sp>
      <p:pic>
        <p:nvPicPr>
          <p:cNvPr id="6" name="Picture 5">
            <a:extLst>
              <a:ext uri="{FF2B5EF4-FFF2-40B4-BE49-F238E27FC236}">
                <a16:creationId xmlns:a16="http://schemas.microsoft.com/office/drawing/2014/main" id="{720704A9-704E-4D0B-2B6A-4FF96DE95ACE}"/>
              </a:ext>
            </a:extLst>
          </p:cNvPr>
          <p:cNvPicPr>
            <a:picLocks noChangeAspect="1"/>
          </p:cNvPicPr>
          <p:nvPr/>
        </p:nvPicPr>
        <p:blipFill>
          <a:blip r:embed="rId5"/>
          <a:stretch>
            <a:fillRect/>
          </a:stretch>
        </p:blipFill>
        <p:spPr>
          <a:xfrm>
            <a:off x="5756400" y="48923"/>
            <a:ext cx="4492152" cy="6070889"/>
          </a:xfrm>
          <a:prstGeom prst="rect">
            <a:avLst/>
          </a:prstGeom>
        </p:spPr>
      </p:pic>
      <p:pic>
        <p:nvPicPr>
          <p:cNvPr id="8" name="Picture 7">
            <a:extLst>
              <a:ext uri="{FF2B5EF4-FFF2-40B4-BE49-F238E27FC236}">
                <a16:creationId xmlns:a16="http://schemas.microsoft.com/office/drawing/2014/main" id="{A74228BA-B374-6219-3D96-03A0D2141D9E}"/>
              </a:ext>
            </a:extLst>
          </p:cNvPr>
          <p:cNvPicPr>
            <a:picLocks noChangeAspect="1"/>
          </p:cNvPicPr>
          <p:nvPr/>
        </p:nvPicPr>
        <p:blipFill>
          <a:blip r:embed="rId6"/>
          <a:stretch>
            <a:fillRect/>
          </a:stretch>
        </p:blipFill>
        <p:spPr>
          <a:xfrm>
            <a:off x="353256" y="1389143"/>
            <a:ext cx="2885045" cy="3608160"/>
          </a:xfrm>
          <a:prstGeom prst="rect">
            <a:avLst/>
          </a:prstGeom>
        </p:spPr>
      </p:pic>
      <p:sp>
        <p:nvSpPr>
          <p:cNvPr id="9" name="TextBox 8">
            <a:extLst>
              <a:ext uri="{FF2B5EF4-FFF2-40B4-BE49-F238E27FC236}">
                <a16:creationId xmlns:a16="http://schemas.microsoft.com/office/drawing/2014/main" id="{BD514E2C-75D1-948F-0479-7F6593A0EF48}"/>
              </a:ext>
            </a:extLst>
          </p:cNvPr>
          <p:cNvSpPr txBox="1"/>
          <p:nvPr/>
        </p:nvSpPr>
        <p:spPr>
          <a:xfrm>
            <a:off x="194370" y="5122561"/>
            <a:ext cx="5355825" cy="948328"/>
          </a:xfrm>
          <a:prstGeom prst="rect">
            <a:avLst/>
          </a:prstGeom>
          <a:noFill/>
        </p:spPr>
        <p:txBody>
          <a:bodyPr wrap="square" rtlCol="0">
            <a:spAutoFit/>
          </a:bodyPr>
          <a:lstStyle/>
          <a:p>
            <a:r>
              <a:rPr lang="en-AU" sz="2800" dirty="0">
                <a:solidFill>
                  <a:schemeClr val="bg1"/>
                </a:solidFill>
              </a:rPr>
              <a:t>Presents all Muslims as violent, criminal, or terrorists </a:t>
            </a:r>
            <a:endParaRPr lang="en-AU" sz="2000" dirty="0">
              <a:solidFill>
                <a:schemeClr val="bg1"/>
              </a:solidFill>
            </a:endParaRPr>
          </a:p>
        </p:txBody>
      </p:sp>
    </p:spTree>
    <p:extLst>
      <p:ext uri="{BB962C8B-B14F-4D97-AF65-F5344CB8AC3E}">
        <p14:creationId xmlns:p14="http://schemas.microsoft.com/office/powerpoint/2010/main" val="3433869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683B7C1D-C534-ABDE-E8FB-11653DC32A6C}"/>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EDADDD13-92C7-C87A-4038-CD0FFCE87799}"/>
              </a:ext>
            </a:extLst>
          </p:cNvPr>
          <p:cNvSpPr/>
          <p:nvPr/>
        </p:nvSpPr>
        <p:spPr>
          <a:xfrm>
            <a:off x="-2930922" y="-86064"/>
            <a:ext cx="1329412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200" name="Google Shape;200;p32">
            <a:extLst>
              <a:ext uri="{FF2B5EF4-FFF2-40B4-BE49-F238E27FC236}">
                <a16:creationId xmlns:a16="http://schemas.microsoft.com/office/drawing/2014/main" id="{16B82FA5-9EB6-804D-9CB2-2C86D7023AAD}"/>
              </a:ext>
            </a:extLst>
          </p:cNvPr>
          <p:cNvSpPr/>
          <p:nvPr/>
        </p:nvSpPr>
        <p:spPr>
          <a:xfrm>
            <a:off x="13700462" y="809068"/>
            <a:ext cx="2804514" cy="1038457"/>
          </a:xfrm>
          <a:prstGeom prst="snip1Rect">
            <a:avLst>
              <a:gd name="adj" fmla="val 16667"/>
            </a:avLst>
          </a:prstGeom>
          <a:solidFill>
            <a:srgbClr val="FFFFFF"/>
          </a:solidFill>
          <a:ln>
            <a:noFill/>
          </a:ln>
        </p:spPr>
        <p:txBody>
          <a:bodyPr spcFirstLastPara="1" wrap="square" lIns="74011" tIns="74011" rIns="74011" bIns="74011" anchor="ctr" anchorCtr="0">
            <a:noAutofit/>
          </a:bodyPr>
          <a:lstStyle/>
          <a:p>
            <a:endParaRPr sz="1214"/>
          </a:p>
        </p:txBody>
      </p:sp>
      <p:sp>
        <p:nvSpPr>
          <p:cNvPr id="20" name="AutoShape 18">
            <a:extLst>
              <a:ext uri="{FF2B5EF4-FFF2-40B4-BE49-F238E27FC236}">
                <a16:creationId xmlns:a16="http://schemas.microsoft.com/office/drawing/2014/main" id="{7B87AD21-C73B-CA9F-EF13-EF20FAB84D58}"/>
              </a:ext>
            </a:extLst>
          </p:cNvPr>
          <p:cNvSpPr>
            <a:spLocks noChangeAspect="1" noChangeArrowheads="1"/>
          </p:cNvSpPr>
          <p:nvPr/>
        </p:nvSpPr>
        <p:spPr bwMode="auto">
          <a:xfrm>
            <a:off x="5000017" y="326121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nvGrpSpPr>
          <p:cNvPr id="28" name="Group 27">
            <a:extLst>
              <a:ext uri="{FF2B5EF4-FFF2-40B4-BE49-F238E27FC236}">
                <a16:creationId xmlns:a16="http://schemas.microsoft.com/office/drawing/2014/main" id="{5849D68E-93C6-68A3-3C2D-B7071BF04950}"/>
              </a:ext>
            </a:extLst>
          </p:cNvPr>
          <p:cNvGrpSpPr/>
          <p:nvPr/>
        </p:nvGrpSpPr>
        <p:grpSpPr>
          <a:xfrm>
            <a:off x="353256" y="-16978"/>
            <a:ext cx="3019774" cy="668592"/>
            <a:chOff x="353256" y="-16978"/>
            <a:chExt cx="3019774" cy="668592"/>
          </a:xfrm>
        </p:grpSpPr>
        <p:pic>
          <p:nvPicPr>
            <p:cNvPr id="29" name="Google Shape;97;p27">
              <a:extLst>
                <a:ext uri="{FF2B5EF4-FFF2-40B4-BE49-F238E27FC236}">
                  <a16:creationId xmlns:a16="http://schemas.microsoft.com/office/drawing/2014/main" id="{DB55416A-8F4B-7EF3-1489-CB349CA9C385}"/>
                </a:ext>
              </a:extLst>
            </p:cNvPr>
            <p:cNvPicPr preferRelativeResize="0"/>
            <p:nvPr/>
          </p:nvPicPr>
          <p:blipFill>
            <a:blip r:embed="rId3">
              <a:alphaModFix/>
            </a:blip>
            <a:stretch>
              <a:fillRect/>
            </a:stretch>
          </p:blipFill>
          <p:spPr>
            <a:xfrm>
              <a:off x="1656332" y="48924"/>
              <a:ext cx="1716698" cy="602690"/>
            </a:xfrm>
            <a:prstGeom prst="rect">
              <a:avLst/>
            </a:prstGeom>
            <a:noFill/>
            <a:ln>
              <a:noFill/>
            </a:ln>
          </p:spPr>
        </p:pic>
        <p:pic>
          <p:nvPicPr>
            <p:cNvPr id="30" name="Picture 2">
              <a:extLst>
                <a:ext uri="{FF2B5EF4-FFF2-40B4-BE49-F238E27FC236}">
                  <a16:creationId xmlns:a16="http://schemas.microsoft.com/office/drawing/2014/main" id="{50A9D7AF-682F-8574-7032-910AD4877F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1" t="29886" r="9124" b="32046"/>
            <a:stretch/>
          </p:blipFill>
          <p:spPr bwMode="auto">
            <a:xfrm>
              <a:off x="353256" y="-16978"/>
              <a:ext cx="1303076" cy="61849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Google Shape;192;p32">
            <a:extLst>
              <a:ext uri="{FF2B5EF4-FFF2-40B4-BE49-F238E27FC236}">
                <a16:creationId xmlns:a16="http://schemas.microsoft.com/office/drawing/2014/main" id="{F82BEF99-A0C6-3E58-5AB1-26E506179D75}"/>
              </a:ext>
            </a:extLst>
          </p:cNvPr>
          <p:cNvSpPr txBox="1">
            <a:spLocks/>
          </p:cNvSpPr>
          <p:nvPr/>
        </p:nvSpPr>
        <p:spPr>
          <a:xfrm>
            <a:off x="353255" y="651464"/>
            <a:ext cx="6504745" cy="676832"/>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AU" sz="2400" dirty="0">
                <a:solidFill>
                  <a:srgbClr val="FFFFFF"/>
                </a:solidFill>
                <a:latin typeface="Poppins SemiBold"/>
                <a:ea typeface="Poppins SemiBold"/>
                <a:cs typeface="Poppins SemiBold"/>
                <a:sym typeface="Poppins SemiBold"/>
              </a:rPr>
              <a:t>Examples: Inciting anti-Muslim violence</a:t>
            </a:r>
          </a:p>
          <a:p>
            <a:pPr>
              <a:buSzPts val="1100"/>
            </a:pPr>
            <a:endParaRPr lang="en-AU" sz="2914" dirty="0">
              <a:solidFill>
                <a:srgbClr val="FFFFFF"/>
              </a:solidFill>
              <a:highlight>
                <a:srgbClr val="B27085"/>
              </a:highlight>
              <a:latin typeface="Poppins SemiBold"/>
              <a:ea typeface="Poppins SemiBold"/>
              <a:cs typeface="Poppins SemiBold"/>
              <a:sym typeface="Poppins SemiBold"/>
            </a:endParaRPr>
          </a:p>
          <a:p>
            <a:endParaRPr lang="en-AU" sz="2914" dirty="0">
              <a:solidFill>
                <a:srgbClr val="FFFFFF"/>
              </a:solidFill>
              <a:highlight>
                <a:srgbClr val="B27085"/>
              </a:highlight>
              <a:latin typeface="Poppins SemiBold"/>
              <a:ea typeface="Poppins SemiBold"/>
              <a:cs typeface="Poppins SemiBold"/>
              <a:sym typeface="Poppins SemiBold"/>
            </a:endParaRPr>
          </a:p>
        </p:txBody>
      </p:sp>
      <p:pic>
        <p:nvPicPr>
          <p:cNvPr id="4" name="Picture 3" descr="A screenshot of a computer&#10;&#10;Description automatically generated">
            <a:extLst>
              <a:ext uri="{FF2B5EF4-FFF2-40B4-BE49-F238E27FC236}">
                <a16:creationId xmlns:a16="http://schemas.microsoft.com/office/drawing/2014/main" id="{8DC9FF5E-02A1-E440-B66C-515DA52F26D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821" y="4606303"/>
            <a:ext cx="5731510" cy="1513205"/>
          </a:xfrm>
          <a:prstGeom prst="rect">
            <a:avLst/>
          </a:prstGeom>
          <a:noFill/>
          <a:ln>
            <a:noFill/>
          </a:ln>
        </p:spPr>
      </p:pic>
      <p:pic>
        <p:nvPicPr>
          <p:cNvPr id="5" name="Picture 4" descr="A person with a beard and a knife in a car&#10;&#10;Description automatically generated">
            <a:extLst>
              <a:ext uri="{FF2B5EF4-FFF2-40B4-BE49-F238E27FC236}">
                <a16:creationId xmlns:a16="http://schemas.microsoft.com/office/drawing/2014/main" id="{DF69FE89-0E57-81F5-0E37-CFD8F57596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0821" y="1373782"/>
            <a:ext cx="4983704" cy="3146150"/>
          </a:xfrm>
          <a:prstGeom prst="rect">
            <a:avLst/>
          </a:prstGeom>
          <a:noFill/>
          <a:ln>
            <a:noFill/>
          </a:ln>
        </p:spPr>
      </p:pic>
      <p:sp>
        <p:nvSpPr>
          <p:cNvPr id="6" name="TextBox 5">
            <a:extLst>
              <a:ext uri="{FF2B5EF4-FFF2-40B4-BE49-F238E27FC236}">
                <a16:creationId xmlns:a16="http://schemas.microsoft.com/office/drawing/2014/main" id="{C050072A-0E70-AD28-349D-26D1890E5228}"/>
              </a:ext>
            </a:extLst>
          </p:cNvPr>
          <p:cNvSpPr txBox="1"/>
          <p:nvPr/>
        </p:nvSpPr>
        <p:spPr>
          <a:xfrm>
            <a:off x="5431487" y="1328296"/>
            <a:ext cx="4260672" cy="3231654"/>
          </a:xfrm>
          <a:prstGeom prst="rect">
            <a:avLst/>
          </a:prstGeom>
          <a:noFill/>
        </p:spPr>
        <p:txBody>
          <a:bodyPr wrap="square" rtlCol="0">
            <a:spAutoFit/>
          </a:bodyPr>
          <a:lstStyle/>
          <a:p>
            <a:r>
              <a:rPr lang="en-AU" sz="2800" dirty="0">
                <a:solidFill>
                  <a:schemeClr val="bg1"/>
                </a:solidFill>
              </a:rPr>
              <a:t>Incites violence targeting Muslims. </a:t>
            </a:r>
          </a:p>
          <a:p>
            <a:endParaRPr lang="en-AU" sz="2800" dirty="0">
              <a:solidFill>
                <a:schemeClr val="bg1"/>
              </a:solidFill>
            </a:endParaRPr>
          </a:p>
          <a:p>
            <a:r>
              <a:rPr lang="en-AU" sz="2400" dirty="0">
                <a:solidFill>
                  <a:schemeClr val="bg1"/>
                </a:solidFill>
              </a:rPr>
              <a:t>Also includes calling  </a:t>
            </a:r>
          </a:p>
          <a:p>
            <a:r>
              <a:rPr lang="en-AU" sz="2400" dirty="0">
                <a:solidFill>
                  <a:schemeClr val="bg1"/>
                </a:solidFill>
              </a:rPr>
              <a:t>for total destruction of</a:t>
            </a:r>
          </a:p>
          <a:p>
            <a:r>
              <a:rPr lang="en-AU" sz="2400" dirty="0">
                <a:solidFill>
                  <a:schemeClr val="bg1"/>
                </a:solidFill>
              </a:rPr>
              <a:t>Muslim countries (which would mean genocide of</a:t>
            </a:r>
          </a:p>
          <a:p>
            <a:r>
              <a:rPr lang="en-AU" sz="2400" dirty="0">
                <a:solidFill>
                  <a:schemeClr val="bg1"/>
                </a:solidFill>
              </a:rPr>
              <a:t> the population).</a:t>
            </a:r>
            <a:endParaRPr lang="en-AU" sz="1800" dirty="0">
              <a:solidFill>
                <a:schemeClr val="bg1"/>
              </a:solidFill>
            </a:endParaRPr>
          </a:p>
        </p:txBody>
      </p:sp>
    </p:spTree>
    <p:extLst>
      <p:ext uri="{BB962C8B-B14F-4D97-AF65-F5344CB8AC3E}">
        <p14:creationId xmlns:p14="http://schemas.microsoft.com/office/powerpoint/2010/main" val="3594216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p:nvPr/>
        </p:nvSpPr>
        <p:spPr>
          <a:xfrm>
            <a:off x="-2930922" y="-86023"/>
            <a:ext cx="1329412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191" name="Google Shape;191;p32"/>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a:solidFill>
                  <a:schemeClr val="lt1"/>
                </a:solidFill>
                <a:latin typeface="Poppins"/>
                <a:ea typeface="Poppins"/>
                <a:cs typeface="Poppins"/>
                <a:sym typeface="Poppins"/>
              </a:rPr>
              <a:pPr/>
              <a:t>18</a:t>
            </a:fld>
            <a:endParaRPr>
              <a:solidFill>
                <a:schemeClr val="lt1"/>
              </a:solidFill>
              <a:latin typeface="Poppins"/>
              <a:ea typeface="Poppins"/>
              <a:cs typeface="Poppins"/>
              <a:sym typeface="Poppins"/>
            </a:endParaRPr>
          </a:p>
        </p:txBody>
      </p:sp>
      <p:sp>
        <p:nvSpPr>
          <p:cNvPr id="195" name="Google Shape;195;p32"/>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sz="1052">
                <a:latin typeface="Poppins"/>
                <a:ea typeface="Poppins"/>
                <a:cs typeface="Poppins"/>
                <a:sym typeface="Poppins"/>
              </a:rPr>
              <a:pPr/>
              <a:t>18</a:t>
            </a:fld>
            <a:endParaRPr sz="1052">
              <a:latin typeface="Poppins"/>
              <a:ea typeface="Poppins"/>
              <a:cs typeface="Poppins"/>
              <a:sym typeface="Poppins"/>
            </a:endParaRPr>
          </a:p>
        </p:txBody>
      </p:sp>
      <p:sp>
        <p:nvSpPr>
          <p:cNvPr id="12" name="Google Shape;192;p32">
            <a:extLst>
              <a:ext uri="{FF2B5EF4-FFF2-40B4-BE49-F238E27FC236}">
                <a16:creationId xmlns:a16="http://schemas.microsoft.com/office/drawing/2014/main" id="{436404C7-1325-F78F-59E1-0D93D7776BE8}"/>
              </a:ext>
            </a:extLst>
          </p:cNvPr>
          <p:cNvSpPr txBox="1">
            <a:spLocks/>
          </p:cNvSpPr>
          <p:nvPr/>
        </p:nvSpPr>
        <p:spPr>
          <a:xfrm>
            <a:off x="4686997" y="-1"/>
            <a:ext cx="3927164" cy="481586"/>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US" sz="2000" dirty="0">
                <a:solidFill>
                  <a:srgbClr val="FFFFFF"/>
                </a:solidFill>
                <a:latin typeface="Poppins SemiBold"/>
                <a:ea typeface="Poppins Medium"/>
                <a:cs typeface="Poppins SemiBold"/>
                <a:sym typeface="Poppins SemiBold"/>
              </a:rPr>
              <a:t>Antisemitism data in detail</a:t>
            </a:r>
            <a:endParaRPr lang="en-US" sz="2000" dirty="0">
              <a:solidFill>
                <a:srgbClr val="FFFFFF"/>
              </a:solidFill>
              <a:latin typeface="Poppins SemiBold"/>
              <a:ea typeface="Poppins SemiBold"/>
              <a:cs typeface="Poppins SemiBold"/>
              <a:sym typeface="Poppins SemiBold"/>
            </a:endParaRPr>
          </a:p>
        </p:txBody>
      </p:sp>
      <p:pic>
        <p:nvPicPr>
          <p:cNvPr id="3" name="Picture 2">
            <a:extLst>
              <a:ext uri="{FF2B5EF4-FFF2-40B4-BE49-F238E27FC236}">
                <a16:creationId xmlns:a16="http://schemas.microsoft.com/office/drawing/2014/main" id="{E30E1158-CE62-B408-3EC2-5DDA551E6874}"/>
              </a:ext>
            </a:extLst>
          </p:cNvPr>
          <p:cNvPicPr>
            <a:picLocks noChangeAspect="1"/>
          </p:cNvPicPr>
          <p:nvPr/>
        </p:nvPicPr>
        <p:blipFill>
          <a:blip r:embed="rId3"/>
          <a:stretch>
            <a:fillRect/>
          </a:stretch>
        </p:blipFill>
        <p:spPr>
          <a:xfrm>
            <a:off x="114292" y="-1"/>
            <a:ext cx="4180327" cy="6119813"/>
          </a:xfrm>
          <a:prstGeom prst="rect">
            <a:avLst/>
          </a:prstGeom>
        </p:spPr>
      </p:pic>
      <p:pic>
        <p:nvPicPr>
          <p:cNvPr id="4" name="Picture 3" descr="A graph with blue bars and numbers&#10;&#10;Description automatically generated">
            <a:extLst>
              <a:ext uri="{FF2B5EF4-FFF2-40B4-BE49-F238E27FC236}">
                <a16:creationId xmlns:a16="http://schemas.microsoft.com/office/drawing/2014/main" id="{F376D914-EA90-EF35-6421-204F98EBD0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3154" y="567607"/>
            <a:ext cx="4638117" cy="2866321"/>
          </a:xfrm>
          <a:prstGeom prst="rect">
            <a:avLst/>
          </a:prstGeom>
          <a:noFill/>
          <a:ln>
            <a:noFill/>
          </a:ln>
        </p:spPr>
      </p:pic>
      <p:pic>
        <p:nvPicPr>
          <p:cNvPr id="5" name="Picture 4" descr="A graph of different colored lines&#10;&#10;Description automatically generated">
            <a:extLst>
              <a:ext uri="{FF2B5EF4-FFF2-40B4-BE49-F238E27FC236}">
                <a16:creationId xmlns:a16="http://schemas.microsoft.com/office/drawing/2014/main" id="{FD2ED940-46FA-11FB-9229-8CE6B95F213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3154" y="3519950"/>
            <a:ext cx="5731510" cy="2583815"/>
          </a:xfrm>
          <a:prstGeom prst="rect">
            <a:avLst/>
          </a:prstGeom>
          <a:noFill/>
          <a:ln>
            <a:noFill/>
          </a:ln>
        </p:spPr>
      </p:pic>
    </p:spTree>
    <p:extLst>
      <p:ext uri="{BB962C8B-B14F-4D97-AF65-F5344CB8AC3E}">
        <p14:creationId xmlns:p14="http://schemas.microsoft.com/office/powerpoint/2010/main" val="947550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Google Shape;190;p32">
            <a:extLst>
              <a:ext uri="{FF2B5EF4-FFF2-40B4-BE49-F238E27FC236}">
                <a16:creationId xmlns:a16="http://schemas.microsoft.com/office/drawing/2014/main" id="{3DCA4EEE-879D-4314-CBFE-9E2F6F10DE19}"/>
              </a:ext>
            </a:extLst>
          </p:cNvPr>
          <p:cNvSpPr/>
          <p:nvPr/>
        </p:nvSpPr>
        <p:spPr>
          <a:xfrm>
            <a:off x="-2930922" y="-86064"/>
            <a:ext cx="1329412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a:p>
        </p:txBody>
      </p:sp>
      <p:pic>
        <p:nvPicPr>
          <p:cNvPr id="111" name="Google Shape;111;p28"/>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112" name="Google Shape;112;p28"/>
          <p:cNvSpPr txBox="1">
            <a:spLocks noGrp="1"/>
          </p:cNvSpPr>
          <p:nvPr>
            <p:ph type="sldNum" idx="12"/>
          </p:nvPr>
        </p:nvSpPr>
        <p:spPr>
          <a:xfrm>
            <a:off x="9697690" y="5786019"/>
            <a:ext cx="621957" cy="481586"/>
          </a:xfrm>
          <a:prstGeom prst="rect">
            <a:avLst/>
          </a:prstGeom>
        </p:spPr>
        <p:txBody>
          <a:bodyPr spcFirstLastPara="1" wrap="square" lIns="97042" tIns="97042" rIns="97042" bIns="97042" anchor="t" anchorCtr="0">
            <a:noAutofit/>
          </a:bodyPr>
          <a:lstStyle/>
          <a:p>
            <a:fld id="{00000000-1234-1234-1234-123412341234}" type="slidenum">
              <a:rPr lang="en" sz="1052">
                <a:solidFill>
                  <a:srgbClr val="B7B7B7"/>
                </a:solidFill>
                <a:latin typeface="Poppins"/>
                <a:ea typeface="Poppins"/>
                <a:cs typeface="Poppins"/>
                <a:sym typeface="Poppins"/>
              </a:rPr>
              <a:pPr/>
              <a:t>19</a:t>
            </a:fld>
            <a:endParaRPr sz="1052">
              <a:solidFill>
                <a:srgbClr val="B7B7B7"/>
              </a:solidFill>
              <a:latin typeface="Poppins"/>
              <a:ea typeface="Poppins"/>
              <a:cs typeface="Poppins"/>
              <a:sym typeface="Poppins"/>
            </a:endParaRPr>
          </a:p>
        </p:txBody>
      </p:sp>
      <p:pic>
        <p:nvPicPr>
          <p:cNvPr id="7" name="Picture 6">
            <a:extLst>
              <a:ext uri="{FF2B5EF4-FFF2-40B4-BE49-F238E27FC236}">
                <a16:creationId xmlns:a16="http://schemas.microsoft.com/office/drawing/2014/main" id="{B8678625-BA65-CCBF-B60E-360B59A8DDAD}"/>
              </a:ext>
            </a:extLst>
          </p:cNvPr>
          <p:cNvPicPr>
            <a:picLocks noChangeAspect="1"/>
          </p:cNvPicPr>
          <p:nvPr/>
        </p:nvPicPr>
        <p:blipFill>
          <a:blip r:embed="rId4"/>
          <a:stretch>
            <a:fillRect/>
          </a:stretch>
        </p:blipFill>
        <p:spPr>
          <a:xfrm>
            <a:off x="488266" y="1532961"/>
            <a:ext cx="5585944" cy="3429297"/>
          </a:xfrm>
          <a:prstGeom prst="rect">
            <a:avLst/>
          </a:prstGeom>
        </p:spPr>
      </p:pic>
      <p:pic>
        <p:nvPicPr>
          <p:cNvPr id="8" name="Picture 7">
            <a:extLst>
              <a:ext uri="{FF2B5EF4-FFF2-40B4-BE49-F238E27FC236}">
                <a16:creationId xmlns:a16="http://schemas.microsoft.com/office/drawing/2014/main" id="{F2099F48-5CBD-4305-1DBD-CEAC7490C229}"/>
              </a:ext>
            </a:extLst>
          </p:cNvPr>
          <p:cNvPicPr>
            <a:picLocks noChangeAspect="1"/>
          </p:cNvPicPr>
          <p:nvPr/>
        </p:nvPicPr>
        <p:blipFill>
          <a:blip r:embed="rId5"/>
          <a:srcRect t="3638" r="32811"/>
          <a:stretch/>
        </p:blipFill>
        <p:spPr>
          <a:xfrm>
            <a:off x="6977128" y="137181"/>
            <a:ext cx="2808725" cy="5897175"/>
          </a:xfrm>
          <a:prstGeom prst="rect">
            <a:avLst/>
          </a:prstGeom>
        </p:spPr>
      </p:pic>
      <p:sp>
        <p:nvSpPr>
          <p:cNvPr id="10" name="TextBox 9">
            <a:extLst>
              <a:ext uri="{FF2B5EF4-FFF2-40B4-BE49-F238E27FC236}">
                <a16:creationId xmlns:a16="http://schemas.microsoft.com/office/drawing/2014/main" id="{DAFA6036-3D42-5BDD-A4D1-6B39FDDA7C17}"/>
              </a:ext>
            </a:extLst>
          </p:cNvPr>
          <p:cNvSpPr txBox="1"/>
          <p:nvPr/>
        </p:nvSpPr>
        <p:spPr>
          <a:xfrm>
            <a:off x="353256" y="5025229"/>
            <a:ext cx="6492817" cy="1015663"/>
          </a:xfrm>
          <a:prstGeom prst="rect">
            <a:avLst/>
          </a:prstGeom>
          <a:noFill/>
        </p:spPr>
        <p:txBody>
          <a:bodyPr wrap="square" rtlCol="0">
            <a:spAutoFit/>
          </a:bodyPr>
          <a:lstStyle/>
          <a:p>
            <a:pPr>
              <a:buClrTx/>
            </a:pPr>
            <a:r>
              <a:rPr lang="en-AU" sz="2000" b="1" u="sng" dirty="0">
                <a:solidFill>
                  <a:schemeClr val="bg1"/>
                </a:solidFill>
              </a:rPr>
              <a:t>Example of a difference</a:t>
            </a:r>
          </a:p>
          <a:p>
            <a:pPr>
              <a:buClrTx/>
            </a:pPr>
            <a:r>
              <a:rPr lang="en-AU" sz="2000" dirty="0">
                <a:solidFill>
                  <a:schemeClr val="bg1"/>
                </a:solidFill>
              </a:rPr>
              <a:t>4.5 Comparing Israeli policy to Nazism: </a:t>
            </a:r>
            <a:br>
              <a:rPr lang="en-AU" sz="2000" dirty="0">
                <a:solidFill>
                  <a:schemeClr val="bg1"/>
                </a:solidFill>
              </a:rPr>
            </a:br>
            <a:r>
              <a:rPr lang="en-AU" sz="2000" dirty="0">
                <a:solidFill>
                  <a:schemeClr val="bg1"/>
                </a:solidFill>
              </a:rPr>
              <a:t>LinkedIn – very high, TikTok - absent.</a:t>
            </a:r>
          </a:p>
        </p:txBody>
      </p:sp>
      <p:sp>
        <p:nvSpPr>
          <p:cNvPr id="5" name="Google Shape;192;p32">
            <a:extLst>
              <a:ext uri="{FF2B5EF4-FFF2-40B4-BE49-F238E27FC236}">
                <a16:creationId xmlns:a16="http://schemas.microsoft.com/office/drawing/2014/main" id="{2E3FF06F-972C-2138-0970-6861DF3521AC}"/>
              </a:ext>
            </a:extLst>
          </p:cNvPr>
          <p:cNvSpPr txBox="1">
            <a:spLocks/>
          </p:cNvSpPr>
          <p:nvPr/>
        </p:nvSpPr>
        <p:spPr>
          <a:xfrm>
            <a:off x="353255" y="651464"/>
            <a:ext cx="5720955" cy="676832"/>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AU" sz="2400" dirty="0">
                <a:solidFill>
                  <a:srgbClr val="FFFFFF"/>
                </a:solidFill>
                <a:latin typeface="Poppins SemiBold"/>
                <a:ea typeface="Poppins SemiBold"/>
                <a:cs typeface="Poppins SemiBold"/>
                <a:sym typeface="Poppins SemiBold"/>
              </a:rPr>
              <a:t>Platform comparison</a:t>
            </a:r>
          </a:p>
          <a:p>
            <a:pPr>
              <a:buSzPts val="1100"/>
            </a:pPr>
            <a:endParaRPr lang="en-AU" sz="2914" dirty="0">
              <a:solidFill>
                <a:srgbClr val="FFFFFF"/>
              </a:solidFill>
              <a:highlight>
                <a:srgbClr val="B27085"/>
              </a:highlight>
              <a:latin typeface="Poppins SemiBold"/>
              <a:ea typeface="Poppins SemiBold"/>
              <a:cs typeface="Poppins SemiBold"/>
              <a:sym typeface="Poppins SemiBold"/>
            </a:endParaRPr>
          </a:p>
          <a:p>
            <a:endParaRPr lang="en-AU" sz="2914" dirty="0">
              <a:solidFill>
                <a:srgbClr val="FFFFFF"/>
              </a:solidFill>
              <a:highlight>
                <a:srgbClr val="B27085"/>
              </a:highlight>
              <a:latin typeface="Poppins SemiBold"/>
              <a:ea typeface="Poppins SemiBold"/>
              <a:cs typeface="Poppins SemiBold"/>
              <a:sym typeface="Poppins SemiBold"/>
            </a:endParaRPr>
          </a:p>
        </p:txBody>
      </p:sp>
    </p:spTree>
    <p:extLst>
      <p:ext uri="{BB962C8B-B14F-4D97-AF65-F5344CB8AC3E}">
        <p14:creationId xmlns:p14="http://schemas.microsoft.com/office/powerpoint/2010/main" val="740716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782BBADF-2EC4-B067-5758-91C817C6FE6F}"/>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9FA22347-19A2-8EDC-792E-F33B04FAAB63}"/>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sp>
        <p:nvSpPr>
          <p:cNvPr id="191" name="Google Shape;191;p32">
            <a:extLst>
              <a:ext uri="{FF2B5EF4-FFF2-40B4-BE49-F238E27FC236}">
                <a16:creationId xmlns:a16="http://schemas.microsoft.com/office/drawing/2014/main" id="{F913BAFF-768C-EED6-DFBC-C92810D7026B}"/>
              </a:ext>
            </a:extLst>
          </p:cNvPr>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AU" noProof="0" smtClean="0">
                <a:solidFill>
                  <a:schemeClr val="lt1"/>
                </a:solidFill>
                <a:latin typeface="Poppins"/>
                <a:ea typeface="Poppins"/>
                <a:cs typeface="Poppins"/>
                <a:sym typeface="Poppins"/>
              </a:rPr>
              <a:pPr/>
              <a:t>2</a:t>
            </a:fld>
            <a:endParaRPr lang="en-AU" noProof="0" dirty="0">
              <a:solidFill>
                <a:schemeClr val="lt1"/>
              </a:solidFill>
              <a:latin typeface="Poppins"/>
              <a:ea typeface="Poppins"/>
              <a:cs typeface="Poppins"/>
              <a:sym typeface="Poppins"/>
            </a:endParaRPr>
          </a:p>
        </p:txBody>
      </p:sp>
      <p:pic>
        <p:nvPicPr>
          <p:cNvPr id="193" name="Google Shape;193;p32">
            <a:extLst>
              <a:ext uri="{FF2B5EF4-FFF2-40B4-BE49-F238E27FC236}">
                <a16:creationId xmlns:a16="http://schemas.microsoft.com/office/drawing/2014/main" id="{BA595173-D5BD-A6C0-9ECF-8888843BA4D1}"/>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195" name="Google Shape;195;p32">
            <a:extLst>
              <a:ext uri="{FF2B5EF4-FFF2-40B4-BE49-F238E27FC236}">
                <a16:creationId xmlns:a16="http://schemas.microsoft.com/office/drawing/2014/main" id="{AF5E2CEE-86A6-4261-0F7E-516B29033AB8}"/>
              </a:ext>
            </a:extLst>
          </p:cNvPr>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AU" sz="1052" noProof="0" smtClean="0">
                <a:latin typeface="Poppins"/>
                <a:ea typeface="Poppins"/>
                <a:cs typeface="Poppins"/>
                <a:sym typeface="Poppins"/>
              </a:rPr>
              <a:pPr/>
              <a:t>2</a:t>
            </a:fld>
            <a:endParaRPr lang="en-AU" sz="1052" noProof="0" dirty="0">
              <a:latin typeface="Poppins"/>
              <a:ea typeface="Poppins"/>
              <a:cs typeface="Poppins"/>
              <a:sym typeface="Poppins"/>
            </a:endParaRPr>
          </a:p>
        </p:txBody>
      </p:sp>
      <p:sp>
        <p:nvSpPr>
          <p:cNvPr id="3" name="Google Shape;192;p32">
            <a:extLst>
              <a:ext uri="{FF2B5EF4-FFF2-40B4-BE49-F238E27FC236}">
                <a16:creationId xmlns:a16="http://schemas.microsoft.com/office/drawing/2014/main" id="{C2930B52-96B5-F3DB-144D-273501ACA660}"/>
              </a:ext>
            </a:extLst>
          </p:cNvPr>
          <p:cNvSpPr txBox="1">
            <a:spLocks/>
          </p:cNvSpPr>
          <p:nvPr/>
        </p:nvSpPr>
        <p:spPr>
          <a:xfrm>
            <a:off x="2530847" y="135820"/>
            <a:ext cx="729722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AU" sz="2400" noProof="0" dirty="0">
                <a:solidFill>
                  <a:srgbClr val="FFFFFF"/>
                </a:solidFill>
                <a:latin typeface="Poppins SemiBold"/>
                <a:ea typeface="Poppins SemiBold"/>
                <a:cs typeface="Poppins SemiBold"/>
                <a:sym typeface="Poppins SemiBold"/>
              </a:rPr>
              <a:t>Key points</a:t>
            </a:r>
          </a:p>
        </p:txBody>
      </p:sp>
      <p:sp>
        <p:nvSpPr>
          <p:cNvPr id="6" name="Google Shape;203;p32">
            <a:extLst>
              <a:ext uri="{FF2B5EF4-FFF2-40B4-BE49-F238E27FC236}">
                <a16:creationId xmlns:a16="http://schemas.microsoft.com/office/drawing/2014/main" id="{BA9DC304-66FB-513C-860D-D7BB31E9983B}"/>
              </a:ext>
            </a:extLst>
          </p:cNvPr>
          <p:cNvSpPr txBox="1">
            <a:spLocks noGrp="1"/>
          </p:cNvSpPr>
          <p:nvPr>
            <p:ph type="body" idx="1"/>
          </p:nvPr>
        </p:nvSpPr>
        <p:spPr>
          <a:xfrm>
            <a:off x="456503" y="837436"/>
            <a:ext cx="9966392" cy="4019923"/>
          </a:xfrm>
          <a:prstGeom prst="rect">
            <a:avLst/>
          </a:prstGeom>
        </p:spPr>
        <p:txBody>
          <a:bodyPr spcFirstLastPara="1" wrap="square" lIns="106351" tIns="106351" rIns="106351" bIns="106351" anchor="t" anchorCtr="0">
            <a:spAutoFit/>
          </a:bodyPr>
          <a:lstStyle/>
          <a:p>
            <a:pPr marL="285750" indent="-285750">
              <a:spcAft>
                <a:spcPts val="1376"/>
              </a:spcAft>
              <a:buClr>
                <a:schemeClr val="bg1">
                  <a:lumMod val="95000"/>
                </a:schemeClr>
              </a:buClr>
              <a:buSzPct val="100000"/>
            </a:pPr>
            <a:r>
              <a:rPr lang="en-AU" sz="1800" dirty="0">
                <a:solidFill>
                  <a:srgbClr val="FFFF00"/>
                </a:solidFill>
                <a:latin typeface="Poppins Medium" panose="00000600000000000000" pitchFamily="2" charset="0"/>
                <a:cs typeface="Poppins Medium" panose="00000600000000000000" pitchFamily="2" charset="0"/>
              </a:rPr>
              <a:t>Work on antisemitism is far more mature than on Islamophobia (including online)</a:t>
            </a:r>
          </a:p>
          <a:p>
            <a:pPr marL="285750" indent="-285750">
              <a:spcAft>
                <a:spcPts val="1376"/>
              </a:spcAft>
              <a:buClr>
                <a:schemeClr val="bg1">
                  <a:lumMod val="95000"/>
                </a:schemeClr>
              </a:buClr>
              <a:buSzPct val="100000"/>
            </a:pPr>
            <a:r>
              <a:rPr lang="en-AU" sz="1800" dirty="0">
                <a:solidFill>
                  <a:srgbClr val="FFFF00"/>
                </a:solidFill>
                <a:latin typeface="Poppins Medium" panose="00000600000000000000" pitchFamily="2" charset="0"/>
                <a:cs typeface="Poppins Medium" panose="00000600000000000000" pitchFamily="2" charset="0"/>
              </a:rPr>
              <a:t>The gap between work on these types of hate an others is even more stark</a:t>
            </a:r>
          </a:p>
          <a:p>
            <a:pPr marL="285750" indent="-285750">
              <a:spcAft>
                <a:spcPts val="1376"/>
              </a:spcAft>
              <a:buClr>
                <a:schemeClr val="bg1">
                  <a:lumMod val="95000"/>
                </a:schemeClr>
              </a:buClr>
              <a:buSzPct val="100000"/>
            </a:pPr>
            <a:r>
              <a:rPr lang="en-AU" sz="1800" dirty="0">
                <a:solidFill>
                  <a:schemeClr val="lt1"/>
                </a:solidFill>
                <a:latin typeface="Poppins Medium" panose="00000600000000000000" pitchFamily="2" charset="0"/>
                <a:cs typeface="Poppins Medium" panose="00000600000000000000" pitchFamily="2" charset="0"/>
              </a:rPr>
              <a:t>There are 4 types of monitoring / reporting for online hate</a:t>
            </a:r>
          </a:p>
          <a:p>
            <a:pPr marL="285750" indent="-285750">
              <a:spcAft>
                <a:spcPts val="1376"/>
              </a:spcAft>
              <a:buClr>
                <a:schemeClr val="bg1">
                  <a:lumMod val="95000"/>
                </a:schemeClr>
              </a:buClr>
              <a:buSzPct val="100000"/>
            </a:pPr>
            <a:r>
              <a:rPr lang="en-AU" sz="1800" dirty="0">
                <a:solidFill>
                  <a:schemeClr val="lt1"/>
                </a:solidFill>
                <a:latin typeface="Poppins Medium" panose="00000600000000000000" pitchFamily="2" charset="0"/>
                <a:cs typeface="Poppins Medium" panose="00000600000000000000" pitchFamily="2" charset="0"/>
              </a:rPr>
              <a:t>The rise is antisemitism and Islamophobia after October 7</a:t>
            </a:r>
          </a:p>
          <a:p>
            <a:pPr marL="285750" indent="-285750">
              <a:spcAft>
                <a:spcPts val="1376"/>
              </a:spcAft>
              <a:buClr>
                <a:schemeClr val="bg1">
                  <a:lumMod val="95000"/>
                </a:schemeClr>
              </a:buClr>
              <a:buSzPct val="100000"/>
            </a:pPr>
            <a:r>
              <a:rPr lang="en-AU" sz="1800" dirty="0">
                <a:solidFill>
                  <a:schemeClr val="lt1"/>
                </a:solidFill>
                <a:latin typeface="Poppins Medium" panose="00000600000000000000" pitchFamily="2" charset="0"/>
                <a:cs typeface="Poppins Medium" panose="00000600000000000000" pitchFamily="2" charset="0"/>
              </a:rPr>
              <a:t>Atrocity related antisemitism after the Bondi massacre</a:t>
            </a:r>
          </a:p>
          <a:p>
            <a:pPr marL="285750" indent="-285750">
              <a:spcAft>
                <a:spcPts val="1376"/>
              </a:spcAft>
              <a:buClr>
                <a:schemeClr val="bg1">
                  <a:lumMod val="95000"/>
                </a:schemeClr>
              </a:buClr>
              <a:buSzPct val="100000"/>
            </a:pPr>
            <a:r>
              <a:rPr lang="en-AU" sz="1800" dirty="0">
                <a:solidFill>
                  <a:schemeClr val="lt1"/>
                </a:solidFill>
                <a:latin typeface="Poppins Medium" panose="00000600000000000000" pitchFamily="2" charset="0"/>
                <a:cs typeface="Poppins Medium" panose="00000600000000000000" pitchFamily="2" charset="0"/>
              </a:rPr>
              <a:t>Measurement after the Bondi massacre</a:t>
            </a:r>
          </a:p>
          <a:p>
            <a:pPr marL="285750" indent="-285750">
              <a:spcAft>
                <a:spcPts val="1376"/>
              </a:spcAft>
              <a:buClr>
                <a:schemeClr val="bg1">
                  <a:lumMod val="95000"/>
                </a:schemeClr>
              </a:buClr>
              <a:buSzPct val="100000"/>
            </a:pPr>
            <a:r>
              <a:rPr lang="en-AU" sz="1800" dirty="0">
                <a:solidFill>
                  <a:schemeClr val="lt1"/>
                </a:solidFill>
                <a:latin typeface="Poppins Medium" panose="00000600000000000000" pitchFamily="2" charset="0"/>
                <a:cs typeface="Poppins Medium" panose="00000600000000000000" pitchFamily="2" charset="0"/>
              </a:rPr>
              <a:t>Platform transparency reports are far from transparent, but even so it shows moderation is going backwards on Facebook and Instagram</a:t>
            </a:r>
          </a:p>
        </p:txBody>
      </p:sp>
    </p:spTree>
    <p:extLst>
      <p:ext uri="{BB962C8B-B14F-4D97-AF65-F5344CB8AC3E}">
        <p14:creationId xmlns:p14="http://schemas.microsoft.com/office/powerpoint/2010/main" val="3342189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683B7C1D-C534-ABDE-E8FB-11653DC32A6C}"/>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EDADDD13-92C7-C87A-4038-CD0FFCE87799}"/>
              </a:ext>
            </a:extLst>
          </p:cNvPr>
          <p:cNvSpPr/>
          <p:nvPr/>
        </p:nvSpPr>
        <p:spPr>
          <a:xfrm>
            <a:off x="-2930922" y="-86064"/>
            <a:ext cx="1329412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200" name="Google Shape;200;p32">
            <a:extLst>
              <a:ext uri="{FF2B5EF4-FFF2-40B4-BE49-F238E27FC236}">
                <a16:creationId xmlns:a16="http://schemas.microsoft.com/office/drawing/2014/main" id="{16B82FA5-9EB6-804D-9CB2-2C86D7023AAD}"/>
              </a:ext>
            </a:extLst>
          </p:cNvPr>
          <p:cNvSpPr/>
          <p:nvPr/>
        </p:nvSpPr>
        <p:spPr>
          <a:xfrm>
            <a:off x="13700462" y="809068"/>
            <a:ext cx="2804514" cy="1038457"/>
          </a:xfrm>
          <a:prstGeom prst="snip1Rect">
            <a:avLst>
              <a:gd name="adj" fmla="val 16667"/>
            </a:avLst>
          </a:prstGeom>
          <a:solidFill>
            <a:srgbClr val="FFFFFF"/>
          </a:solidFill>
          <a:ln>
            <a:noFill/>
          </a:ln>
        </p:spPr>
        <p:txBody>
          <a:bodyPr spcFirstLastPara="1" wrap="square" lIns="74011" tIns="74011" rIns="74011" bIns="74011" anchor="ctr" anchorCtr="0">
            <a:noAutofit/>
          </a:bodyPr>
          <a:lstStyle/>
          <a:p>
            <a:endParaRPr sz="1214"/>
          </a:p>
        </p:txBody>
      </p:sp>
      <p:sp>
        <p:nvSpPr>
          <p:cNvPr id="20" name="AutoShape 18">
            <a:extLst>
              <a:ext uri="{FF2B5EF4-FFF2-40B4-BE49-F238E27FC236}">
                <a16:creationId xmlns:a16="http://schemas.microsoft.com/office/drawing/2014/main" id="{7B87AD21-C73B-CA9F-EF13-EF20FAB84D58}"/>
              </a:ext>
            </a:extLst>
          </p:cNvPr>
          <p:cNvSpPr>
            <a:spLocks noChangeAspect="1" noChangeArrowheads="1"/>
          </p:cNvSpPr>
          <p:nvPr/>
        </p:nvSpPr>
        <p:spPr bwMode="auto">
          <a:xfrm>
            <a:off x="5000017" y="326121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nvGrpSpPr>
          <p:cNvPr id="28" name="Group 27">
            <a:extLst>
              <a:ext uri="{FF2B5EF4-FFF2-40B4-BE49-F238E27FC236}">
                <a16:creationId xmlns:a16="http://schemas.microsoft.com/office/drawing/2014/main" id="{5849D68E-93C6-68A3-3C2D-B7071BF04950}"/>
              </a:ext>
            </a:extLst>
          </p:cNvPr>
          <p:cNvGrpSpPr/>
          <p:nvPr/>
        </p:nvGrpSpPr>
        <p:grpSpPr>
          <a:xfrm>
            <a:off x="353256" y="-16978"/>
            <a:ext cx="3019774" cy="668592"/>
            <a:chOff x="353256" y="-16978"/>
            <a:chExt cx="3019774" cy="668592"/>
          </a:xfrm>
        </p:grpSpPr>
        <p:pic>
          <p:nvPicPr>
            <p:cNvPr id="29" name="Google Shape;97;p27">
              <a:extLst>
                <a:ext uri="{FF2B5EF4-FFF2-40B4-BE49-F238E27FC236}">
                  <a16:creationId xmlns:a16="http://schemas.microsoft.com/office/drawing/2014/main" id="{DB55416A-8F4B-7EF3-1489-CB349CA9C385}"/>
                </a:ext>
              </a:extLst>
            </p:cNvPr>
            <p:cNvPicPr preferRelativeResize="0"/>
            <p:nvPr/>
          </p:nvPicPr>
          <p:blipFill>
            <a:blip r:embed="rId3">
              <a:alphaModFix/>
            </a:blip>
            <a:stretch>
              <a:fillRect/>
            </a:stretch>
          </p:blipFill>
          <p:spPr>
            <a:xfrm>
              <a:off x="1656332" y="48924"/>
              <a:ext cx="1716698" cy="602690"/>
            </a:xfrm>
            <a:prstGeom prst="rect">
              <a:avLst/>
            </a:prstGeom>
            <a:noFill/>
            <a:ln>
              <a:noFill/>
            </a:ln>
          </p:spPr>
        </p:pic>
        <p:pic>
          <p:nvPicPr>
            <p:cNvPr id="30" name="Picture 2">
              <a:extLst>
                <a:ext uri="{FF2B5EF4-FFF2-40B4-BE49-F238E27FC236}">
                  <a16:creationId xmlns:a16="http://schemas.microsoft.com/office/drawing/2014/main" id="{50A9D7AF-682F-8574-7032-910AD4877F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1" t="29886" r="9124" b="32046"/>
            <a:stretch/>
          </p:blipFill>
          <p:spPr bwMode="auto">
            <a:xfrm>
              <a:off x="353256" y="-16978"/>
              <a:ext cx="1303076" cy="61849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Google Shape;192;p32">
            <a:extLst>
              <a:ext uri="{FF2B5EF4-FFF2-40B4-BE49-F238E27FC236}">
                <a16:creationId xmlns:a16="http://schemas.microsoft.com/office/drawing/2014/main" id="{F82BEF99-A0C6-3E58-5AB1-26E506179D75}"/>
              </a:ext>
            </a:extLst>
          </p:cNvPr>
          <p:cNvSpPr txBox="1">
            <a:spLocks/>
          </p:cNvSpPr>
          <p:nvPr/>
        </p:nvSpPr>
        <p:spPr>
          <a:xfrm>
            <a:off x="353256" y="651464"/>
            <a:ext cx="4646762" cy="676832"/>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AU" sz="2000" dirty="0">
                <a:solidFill>
                  <a:srgbClr val="FFFFFF"/>
                </a:solidFill>
                <a:latin typeface="Poppins SemiBold"/>
                <a:ea typeface="Poppins SemiBold"/>
                <a:cs typeface="Poppins SemiBold"/>
                <a:sym typeface="Poppins SemiBold"/>
              </a:rPr>
              <a:t>Examples: Incitement to violence</a:t>
            </a:r>
          </a:p>
          <a:p>
            <a:pPr>
              <a:buSzPts val="1100"/>
            </a:pPr>
            <a:endParaRPr lang="en-AU" sz="2914" dirty="0">
              <a:solidFill>
                <a:srgbClr val="FFFFFF"/>
              </a:solidFill>
              <a:highlight>
                <a:srgbClr val="B27085"/>
              </a:highlight>
              <a:latin typeface="Poppins SemiBold"/>
              <a:ea typeface="Poppins SemiBold"/>
              <a:cs typeface="Poppins SemiBold"/>
              <a:sym typeface="Poppins SemiBold"/>
            </a:endParaRPr>
          </a:p>
          <a:p>
            <a:endParaRPr lang="en-AU" sz="2914" dirty="0">
              <a:solidFill>
                <a:srgbClr val="FFFFFF"/>
              </a:solidFill>
              <a:highlight>
                <a:srgbClr val="B27085"/>
              </a:highlight>
              <a:latin typeface="Poppins SemiBold"/>
              <a:ea typeface="Poppins SemiBold"/>
              <a:cs typeface="Poppins SemiBold"/>
              <a:sym typeface="Poppins SemiBold"/>
            </a:endParaRPr>
          </a:p>
        </p:txBody>
      </p:sp>
      <p:pic>
        <p:nvPicPr>
          <p:cNvPr id="3" name="Picture 2">
            <a:extLst>
              <a:ext uri="{FF2B5EF4-FFF2-40B4-BE49-F238E27FC236}">
                <a16:creationId xmlns:a16="http://schemas.microsoft.com/office/drawing/2014/main" id="{6235CA7C-96E9-1FA9-A879-B30DF4B4C74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9962" y="1470292"/>
            <a:ext cx="5011683" cy="2665773"/>
          </a:xfrm>
          <a:prstGeom prst="rect">
            <a:avLst/>
          </a:prstGeom>
          <a:noFill/>
          <a:ln>
            <a:noFill/>
          </a:ln>
        </p:spPr>
      </p:pic>
      <p:pic>
        <p:nvPicPr>
          <p:cNvPr id="4" name="Picture 3" descr="A screenshot of a video&#10;&#10;Description automatically generated">
            <a:extLst>
              <a:ext uri="{FF2B5EF4-FFF2-40B4-BE49-F238E27FC236}">
                <a16:creationId xmlns:a16="http://schemas.microsoft.com/office/drawing/2014/main" id="{3AA30B9C-59EE-8E41-41E9-E032FEAEAC8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1540" y="48924"/>
            <a:ext cx="4741660" cy="6026632"/>
          </a:xfrm>
          <a:prstGeom prst="rect">
            <a:avLst/>
          </a:prstGeom>
          <a:noFill/>
          <a:ln>
            <a:noFill/>
          </a:ln>
        </p:spPr>
      </p:pic>
      <p:sp>
        <p:nvSpPr>
          <p:cNvPr id="5" name="TextBox 4">
            <a:extLst>
              <a:ext uri="{FF2B5EF4-FFF2-40B4-BE49-F238E27FC236}">
                <a16:creationId xmlns:a16="http://schemas.microsoft.com/office/drawing/2014/main" id="{4EBF3743-9941-6B39-7981-15EC2D6C4312}"/>
              </a:ext>
            </a:extLst>
          </p:cNvPr>
          <p:cNvSpPr txBox="1"/>
          <p:nvPr/>
        </p:nvSpPr>
        <p:spPr>
          <a:xfrm>
            <a:off x="274960" y="4278061"/>
            <a:ext cx="5281685" cy="1446550"/>
          </a:xfrm>
          <a:prstGeom prst="rect">
            <a:avLst/>
          </a:prstGeom>
          <a:noFill/>
        </p:spPr>
        <p:txBody>
          <a:bodyPr wrap="square" rtlCol="0">
            <a:spAutoFit/>
          </a:bodyPr>
          <a:lstStyle/>
          <a:p>
            <a:r>
              <a:rPr lang="en-AU" sz="2800" dirty="0">
                <a:solidFill>
                  <a:schemeClr val="bg1"/>
                </a:solidFill>
              </a:rPr>
              <a:t>Incites violence targeting Jews.</a:t>
            </a:r>
          </a:p>
          <a:p>
            <a:r>
              <a:rPr lang="en-AU" sz="2000" dirty="0">
                <a:solidFill>
                  <a:schemeClr val="bg1"/>
                </a:solidFill>
              </a:rPr>
              <a:t>Includes comments like “Hitler should have finished the job”. Includes calls to commit genocide on Israel e.g. to Nuke it. </a:t>
            </a:r>
          </a:p>
        </p:txBody>
      </p:sp>
    </p:spTree>
    <p:extLst>
      <p:ext uri="{BB962C8B-B14F-4D97-AF65-F5344CB8AC3E}">
        <p14:creationId xmlns:p14="http://schemas.microsoft.com/office/powerpoint/2010/main" val="965424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683B7C1D-C534-ABDE-E8FB-11653DC32A6C}"/>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EDADDD13-92C7-C87A-4038-CD0FFCE87799}"/>
              </a:ext>
            </a:extLst>
          </p:cNvPr>
          <p:cNvSpPr/>
          <p:nvPr/>
        </p:nvSpPr>
        <p:spPr>
          <a:xfrm>
            <a:off x="-2930922" y="-86064"/>
            <a:ext cx="1329412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200" name="Google Shape;200;p32">
            <a:extLst>
              <a:ext uri="{FF2B5EF4-FFF2-40B4-BE49-F238E27FC236}">
                <a16:creationId xmlns:a16="http://schemas.microsoft.com/office/drawing/2014/main" id="{16B82FA5-9EB6-804D-9CB2-2C86D7023AAD}"/>
              </a:ext>
            </a:extLst>
          </p:cNvPr>
          <p:cNvSpPr/>
          <p:nvPr/>
        </p:nvSpPr>
        <p:spPr>
          <a:xfrm>
            <a:off x="13700462" y="809068"/>
            <a:ext cx="2804514" cy="1038457"/>
          </a:xfrm>
          <a:prstGeom prst="snip1Rect">
            <a:avLst>
              <a:gd name="adj" fmla="val 16667"/>
            </a:avLst>
          </a:prstGeom>
          <a:solidFill>
            <a:srgbClr val="FFFFFF"/>
          </a:solidFill>
          <a:ln>
            <a:noFill/>
          </a:ln>
        </p:spPr>
        <p:txBody>
          <a:bodyPr spcFirstLastPara="1" wrap="square" lIns="74011" tIns="74011" rIns="74011" bIns="74011" anchor="ctr" anchorCtr="0">
            <a:noAutofit/>
          </a:bodyPr>
          <a:lstStyle/>
          <a:p>
            <a:endParaRPr sz="1214"/>
          </a:p>
        </p:txBody>
      </p:sp>
      <p:sp>
        <p:nvSpPr>
          <p:cNvPr id="20" name="AutoShape 18">
            <a:extLst>
              <a:ext uri="{FF2B5EF4-FFF2-40B4-BE49-F238E27FC236}">
                <a16:creationId xmlns:a16="http://schemas.microsoft.com/office/drawing/2014/main" id="{7B87AD21-C73B-CA9F-EF13-EF20FAB84D58}"/>
              </a:ext>
            </a:extLst>
          </p:cNvPr>
          <p:cNvSpPr>
            <a:spLocks noChangeAspect="1" noChangeArrowheads="1"/>
          </p:cNvSpPr>
          <p:nvPr/>
        </p:nvSpPr>
        <p:spPr bwMode="auto">
          <a:xfrm>
            <a:off x="5000017" y="326121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nvGrpSpPr>
          <p:cNvPr id="28" name="Group 27">
            <a:extLst>
              <a:ext uri="{FF2B5EF4-FFF2-40B4-BE49-F238E27FC236}">
                <a16:creationId xmlns:a16="http://schemas.microsoft.com/office/drawing/2014/main" id="{5849D68E-93C6-68A3-3C2D-B7071BF04950}"/>
              </a:ext>
            </a:extLst>
          </p:cNvPr>
          <p:cNvGrpSpPr/>
          <p:nvPr/>
        </p:nvGrpSpPr>
        <p:grpSpPr>
          <a:xfrm>
            <a:off x="353256" y="-16978"/>
            <a:ext cx="3019774" cy="668592"/>
            <a:chOff x="353256" y="-16978"/>
            <a:chExt cx="3019774" cy="668592"/>
          </a:xfrm>
        </p:grpSpPr>
        <p:pic>
          <p:nvPicPr>
            <p:cNvPr id="29" name="Google Shape;97;p27">
              <a:extLst>
                <a:ext uri="{FF2B5EF4-FFF2-40B4-BE49-F238E27FC236}">
                  <a16:creationId xmlns:a16="http://schemas.microsoft.com/office/drawing/2014/main" id="{DB55416A-8F4B-7EF3-1489-CB349CA9C385}"/>
                </a:ext>
              </a:extLst>
            </p:cNvPr>
            <p:cNvPicPr preferRelativeResize="0"/>
            <p:nvPr/>
          </p:nvPicPr>
          <p:blipFill>
            <a:blip r:embed="rId3">
              <a:alphaModFix/>
            </a:blip>
            <a:stretch>
              <a:fillRect/>
            </a:stretch>
          </p:blipFill>
          <p:spPr>
            <a:xfrm>
              <a:off x="1656332" y="48924"/>
              <a:ext cx="1716698" cy="602690"/>
            </a:xfrm>
            <a:prstGeom prst="rect">
              <a:avLst/>
            </a:prstGeom>
            <a:noFill/>
            <a:ln>
              <a:noFill/>
            </a:ln>
          </p:spPr>
        </p:pic>
        <p:pic>
          <p:nvPicPr>
            <p:cNvPr id="30" name="Picture 2">
              <a:extLst>
                <a:ext uri="{FF2B5EF4-FFF2-40B4-BE49-F238E27FC236}">
                  <a16:creationId xmlns:a16="http://schemas.microsoft.com/office/drawing/2014/main" id="{50A9D7AF-682F-8574-7032-910AD4877F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1" t="29886" r="9124" b="32046"/>
            <a:stretch/>
          </p:blipFill>
          <p:spPr bwMode="auto">
            <a:xfrm>
              <a:off x="353256" y="-16978"/>
              <a:ext cx="1303076" cy="61849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Google Shape;192;p32">
            <a:extLst>
              <a:ext uri="{FF2B5EF4-FFF2-40B4-BE49-F238E27FC236}">
                <a16:creationId xmlns:a16="http://schemas.microsoft.com/office/drawing/2014/main" id="{F82BEF99-A0C6-3E58-5AB1-26E506179D75}"/>
              </a:ext>
            </a:extLst>
          </p:cNvPr>
          <p:cNvSpPr txBox="1">
            <a:spLocks/>
          </p:cNvSpPr>
          <p:nvPr/>
        </p:nvSpPr>
        <p:spPr>
          <a:xfrm>
            <a:off x="353255" y="651464"/>
            <a:ext cx="9290475" cy="676832"/>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AU" sz="2400" dirty="0">
                <a:solidFill>
                  <a:srgbClr val="FFFFFF"/>
                </a:solidFill>
                <a:latin typeface="Poppins SemiBold"/>
                <a:ea typeface="Poppins SemiBold"/>
                <a:cs typeface="Poppins SemiBold"/>
                <a:sym typeface="Poppins SemiBold"/>
              </a:rPr>
              <a:t>Examples: </a:t>
            </a:r>
            <a:r>
              <a:rPr lang="en-US" sz="2400" dirty="0">
                <a:solidFill>
                  <a:srgbClr val="FFFFFF"/>
                </a:solidFill>
                <a:latin typeface="Poppins SemiBold"/>
                <a:ea typeface="Poppins SemiBold"/>
                <a:cs typeface="Poppins SemiBold"/>
                <a:sym typeface="Poppins SemiBold"/>
              </a:rPr>
              <a:t>Dehumanising Jews</a:t>
            </a:r>
            <a:endParaRPr lang="en-AU" sz="2400" dirty="0">
              <a:solidFill>
                <a:srgbClr val="FFFFFF"/>
              </a:solidFill>
              <a:latin typeface="Poppins SemiBold"/>
              <a:ea typeface="Poppins SemiBold"/>
              <a:cs typeface="Poppins SemiBold"/>
              <a:sym typeface="Poppins SemiBold"/>
            </a:endParaRPr>
          </a:p>
          <a:p>
            <a:pPr>
              <a:buSzPts val="1100"/>
            </a:pPr>
            <a:endParaRPr lang="en-AU" sz="2914" dirty="0">
              <a:solidFill>
                <a:srgbClr val="FFFFFF"/>
              </a:solidFill>
              <a:highlight>
                <a:srgbClr val="B27085"/>
              </a:highlight>
              <a:latin typeface="Poppins SemiBold"/>
              <a:ea typeface="Poppins SemiBold"/>
              <a:cs typeface="Poppins SemiBold"/>
              <a:sym typeface="Poppins SemiBold"/>
            </a:endParaRPr>
          </a:p>
          <a:p>
            <a:endParaRPr lang="en-AU" sz="2914" dirty="0">
              <a:solidFill>
                <a:srgbClr val="FFFFFF"/>
              </a:solidFill>
              <a:highlight>
                <a:srgbClr val="B27085"/>
              </a:highlight>
              <a:latin typeface="Poppins SemiBold"/>
              <a:ea typeface="Poppins SemiBold"/>
              <a:cs typeface="Poppins SemiBold"/>
              <a:sym typeface="Poppins SemiBold"/>
            </a:endParaRPr>
          </a:p>
        </p:txBody>
      </p:sp>
      <p:pic>
        <p:nvPicPr>
          <p:cNvPr id="3" name="Picture 2" descr="A sign on a pole&#10;&#10;Description automatically generated">
            <a:extLst>
              <a:ext uri="{FF2B5EF4-FFF2-40B4-BE49-F238E27FC236}">
                <a16:creationId xmlns:a16="http://schemas.microsoft.com/office/drawing/2014/main" id="{A555E9BB-D11E-C4D6-1B25-6C76759C135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275" y="1659619"/>
            <a:ext cx="5731510" cy="3808730"/>
          </a:xfrm>
          <a:prstGeom prst="rect">
            <a:avLst/>
          </a:prstGeom>
          <a:noFill/>
          <a:ln>
            <a:noFill/>
          </a:ln>
        </p:spPr>
      </p:pic>
    </p:spTree>
    <p:extLst>
      <p:ext uri="{BB962C8B-B14F-4D97-AF65-F5344CB8AC3E}">
        <p14:creationId xmlns:p14="http://schemas.microsoft.com/office/powerpoint/2010/main" val="628786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683B7C1D-C534-ABDE-E8FB-11653DC32A6C}"/>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EDADDD13-92C7-C87A-4038-CD0FFCE87799}"/>
              </a:ext>
            </a:extLst>
          </p:cNvPr>
          <p:cNvSpPr/>
          <p:nvPr/>
        </p:nvSpPr>
        <p:spPr>
          <a:xfrm>
            <a:off x="-2930922" y="-86064"/>
            <a:ext cx="1329412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200" name="Google Shape;200;p32">
            <a:extLst>
              <a:ext uri="{FF2B5EF4-FFF2-40B4-BE49-F238E27FC236}">
                <a16:creationId xmlns:a16="http://schemas.microsoft.com/office/drawing/2014/main" id="{16B82FA5-9EB6-804D-9CB2-2C86D7023AAD}"/>
              </a:ext>
            </a:extLst>
          </p:cNvPr>
          <p:cNvSpPr/>
          <p:nvPr/>
        </p:nvSpPr>
        <p:spPr>
          <a:xfrm>
            <a:off x="13700462" y="809068"/>
            <a:ext cx="2804514" cy="1038457"/>
          </a:xfrm>
          <a:prstGeom prst="snip1Rect">
            <a:avLst>
              <a:gd name="adj" fmla="val 16667"/>
            </a:avLst>
          </a:prstGeom>
          <a:solidFill>
            <a:srgbClr val="FFFFFF"/>
          </a:solidFill>
          <a:ln>
            <a:noFill/>
          </a:ln>
        </p:spPr>
        <p:txBody>
          <a:bodyPr spcFirstLastPara="1" wrap="square" lIns="74011" tIns="74011" rIns="74011" bIns="74011" anchor="ctr" anchorCtr="0">
            <a:noAutofit/>
          </a:bodyPr>
          <a:lstStyle/>
          <a:p>
            <a:endParaRPr sz="1214"/>
          </a:p>
        </p:txBody>
      </p:sp>
      <p:sp>
        <p:nvSpPr>
          <p:cNvPr id="20" name="AutoShape 18">
            <a:extLst>
              <a:ext uri="{FF2B5EF4-FFF2-40B4-BE49-F238E27FC236}">
                <a16:creationId xmlns:a16="http://schemas.microsoft.com/office/drawing/2014/main" id="{7B87AD21-C73B-CA9F-EF13-EF20FAB84D58}"/>
              </a:ext>
            </a:extLst>
          </p:cNvPr>
          <p:cNvSpPr>
            <a:spLocks noChangeAspect="1" noChangeArrowheads="1"/>
          </p:cNvSpPr>
          <p:nvPr/>
        </p:nvSpPr>
        <p:spPr bwMode="auto">
          <a:xfrm>
            <a:off x="5000017" y="326121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nvGrpSpPr>
          <p:cNvPr id="28" name="Group 27">
            <a:extLst>
              <a:ext uri="{FF2B5EF4-FFF2-40B4-BE49-F238E27FC236}">
                <a16:creationId xmlns:a16="http://schemas.microsoft.com/office/drawing/2014/main" id="{5849D68E-93C6-68A3-3C2D-B7071BF04950}"/>
              </a:ext>
            </a:extLst>
          </p:cNvPr>
          <p:cNvGrpSpPr/>
          <p:nvPr/>
        </p:nvGrpSpPr>
        <p:grpSpPr>
          <a:xfrm>
            <a:off x="353256" y="-16978"/>
            <a:ext cx="3019774" cy="668592"/>
            <a:chOff x="353256" y="-16978"/>
            <a:chExt cx="3019774" cy="668592"/>
          </a:xfrm>
        </p:grpSpPr>
        <p:pic>
          <p:nvPicPr>
            <p:cNvPr id="29" name="Google Shape;97;p27">
              <a:extLst>
                <a:ext uri="{FF2B5EF4-FFF2-40B4-BE49-F238E27FC236}">
                  <a16:creationId xmlns:a16="http://schemas.microsoft.com/office/drawing/2014/main" id="{DB55416A-8F4B-7EF3-1489-CB349CA9C385}"/>
                </a:ext>
              </a:extLst>
            </p:cNvPr>
            <p:cNvPicPr preferRelativeResize="0"/>
            <p:nvPr/>
          </p:nvPicPr>
          <p:blipFill>
            <a:blip r:embed="rId3">
              <a:alphaModFix/>
            </a:blip>
            <a:stretch>
              <a:fillRect/>
            </a:stretch>
          </p:blipFill>
          <p:spPr>
            <a:xfrm>
              <a:off x="1656332" y="48924"/>
              <a:ext cx="1716698" cy="602690"/>
            </a:xfrm>
            <a:prstGeom prst="rect">
              <a:avLst/>
            </a:prstGeom>
            <a:noFill/>
            <a:ln>
              <a:noFill/>
            </a:ln>
          </p:spPr>
        </p:pic>
        <p:pic>
          <p:nvPicPr>
            <p:cNvPr id="30" name="Picture 2">
              <a:extLst>
                <a:ext uri="{FF2B5EF4-FFF2-40B4-BE49-F238E27FC236}">
                  <a16:creationId xmlns:a16="http://schemas.microsoft.com/office/drawing/2014/main" id="{50A9D7AF-682F-8574-7032-910AD4877F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1" t="29886" r="9124" b="32046"/>
            <a:stretch/>
          </p:blipFill>
          <p:spPr bwMode="auto">
            <a:xfrm>
              <a:off x="353256" y="-16978"/>
              <a:ext cx="1303076" cy="61849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Google Shape;192;p32">
            <a:extLst>
              <a:ext uri="{FF2B5EF4-FFF2-40B4-BE49-F238E27FC236}">
                <a16:creationId xmlns:a16="http://schemas.microsoft.com/office/drawing/2014/main" id="{F82BEF99-A0C6-3E58-5AB1-26E506179D75}"/>
              </a:ext>
            </a:extLst>
          </p:cNvPr>
          <p:cNvSpPr txBox="1">
            <a:spLocks/>
          </p:cNvSpPr>
          <p:nvPr/>
        </p:nvSpPr>
        <p:spPr>
          <a:xfrm>
            <a:off x="353255" y="651463"/>
            <a:ext cx="4646762" cy="943421"/>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AU" sz="2400" dirty="0">
                <a:solidFill>
                  <a:srgbClr val="FFFFFF"/>
                </a:solidFill>
                <a:latin typeface="Poppins SemiBold"/>
                <a:ea typeface="Poppins SemiBold"/>
                <a:cs typeface="Poppins SemiBold"/>
                <a:sym typeface="Poppins SemiBold"/>
              </a:rPr>
              <a:t>Examples: </a:t>
            </a:r>
            <a:r>
              <a:rPr lang="en-US" sz="2400" dirty="0">
                <a:solidFill>
                  <a:srgbClr val="FFFFFF"/>
                </a:solidFill>
                <a:latin typeface="Poppins SemiBold"/>
                <a:ea typeface="Poppins SemiBold"/>
                <a:cs typeface="Poppins SemiBold"/>
                <a:sym typeface="Poppins SemiBold"/>
              </a:rPr>
              <a:t>Jews control the government</a:t>
            </a:r>
            <a:endParaRPr lang="en-AU" sz="2400" dirty="0">
              <a:solidFill>
                <a:srgbClr val="FFFFFF"/>
              </a:solidFill>
              <a:latin typeface="Poppins SemiBold"/>
              <a:ea typeface="Poppins SemiBold"/>
              <a:cs typeface="Poppins SemiBold"/>
              <a:sym typeface="Poppins SemiBold"/>
            </a:endParaRPr>
          </a:p>
          <a:p>
            <a:pPr>
              <a:buSzPts val="1100"/>
            </a:pPr>
            <a:endParaRPr lang="en-AU" sz="2914" dirty="0">
              <a:solidFill>
                <a:srgbClr val="FFFFFF"/>
              </a:solidFill>
              <a:highlight>
                <a:srgbClr val="B27085"/>
              </a:highlight>
              <a:latin typeface="Poppins SemiBold"/>
              <a:ea typeface="Poppins SemiBold"/>
              <a:cs typeface="Poppins SemiBold"/>
              <a:sym typeface="Poppins SemiBold"/>
            </a:endParaRPr>
          </a:p>
          <a:p>
            <a:endParaRPr lang="en-AU" sz="2914" dirty="0">
              <a:solidFill>
                <a:srgbClr val="FFFFFF"/>
              </a:solidFill>
              <a:highlight>
                <a:srgbClr val="B27085"/>
              </a:highlight>
              <a:latin typeface="Poppins SemiBold"/>
              <a:ea typeface="Poppins SemiBold"/>
              <a:cs typeface="Poppins SemiBold"/>
              <a:sym typeface="Poppins SemiBold"/>
            </a:endParaRPr>
          </a:p>
        </p:txBody>
      </p:sp>
      <p:pic>
        <p:nvPicPr>
          <p:cNvPr id="5" name="Picture 4" descr="A close-up of a newspaper&#10;&#10;Description automatically generated">
            <a:extLst>
              <a:ext uri="{FF2B5EF4-FFF2-40B4-BE49-F238E27FC236}">
                <a16:creationId xmlns:a16="http://schemas.microsoft.com/office/drawing/2014/main" id="{B9D7BF55-AC0B-67A1-8BD1-833079C151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4817" y="0"/>
            <a:ext cx="4959985" cy="6232525"/>
          </a:xfrm>
          <a:prstGeom prst="rect">
            <a:avLst/>
          </a:prstGeom>
          <a:noFill/>
          <a:ln>
            <a:noFill/>
          </a:ln>
        </p:spPr>
      </p:pic>
    </p:spTree>
    <p:extLst>
      <p:ext uri="{BB962C8B-B14F-4D97-AF65-F5344CB8AC3E}">
        <p14:creationId xmlns:p14="http://schemas.microsoft.com/office/powerpoint/2010/main" val="4035661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683B7C1D-C534-ABDE-E8FB-11653DC32A6C}"/>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EDADDD13-92C7-C87A-4038-CD0FFCE87799}"/>
              </a:ext>
            </a:extLst>
          </p:cNvPr>
          <p:cNvSpPr/>
          <p:nvPr/>
        </p:nvSpPr>
        <p:spPr>
          <a:xfrm>
            <a:off x="-2930922" y="-86064"/>
            <a:ext cx="1329412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200" name="Google Shape;200;p32">
            <a:extLst>
              <a:ext uri="{FF2B5EF4-FFF2-40B4-BE49-F238E27FC236}">
                <a16:creationId xmlns:a16="http://schemas.microsoft.com/office/drawing/2014/main" id="{16B82FA5-9EB6-804D-9CB2-2C86D7023AAD}"/>
              </a:ext>
            </a:extLst>
          </p:cNvPr>
          <p:cNvSpPr/>
          <p:nvPr/>
        </p:nvSpPr>
        <p:spPr>
          <a:xfrm>
            <a:off x="13700462" y="809068"/>
            <a:ext cx="2804514" cy="1038457"/>
          </a:xfrm>
          <a:prstGeom prst="snip1Rect">
            <a:avLst>
              <a:gd name="adj" fmla="val 16667"/>
            </a:avLst>
          </a:prstGeom>
          <a:solidFill>
            <a:srgbClr val="FFFFFF"/>
          </a:solidFill>
          <a:ln>
            <a:noFill/>
          </a:ln>
        </p:spPr>
        <p:txBody>
          <a:bodyPr spcFirstLastPara="1" wrap="square" lIns="74011" tIns="74011" rIns="74011" bIns="74011" anchor="ctr" anchorCtr="0">
            <a:noAutofit/>
          </a:bodyPr>
          <a:lstStyle/>
          <a:p>
            <a:endParaRPr sz="1214"/>
          </a:p>
        </p:txBody>
      </p:sp>
      <p:sp>
        <p:nvSpPr>
          <p:cNvPr id="20" name="AutoShape 18">
            <a:extLst>
              <a:ext uri="{FF2B5EF4-FFF2-40B4-BE49-F238E27FC236}">
                <a16:creationId xmlns:a16="http://schemas.microsoft.com/office/drawing/2014/main" id="{7B87AD21-C73B-CA9F-EF13-EF20FAB84D58}"/>
              </a:ext>
            </a:extLst>
          </p:cNvPr>
          <p:cNvSpPr>
            <a:spLocks noChangeAspect="1" noChangeArrowheads="1"/>
          </p:cNvSpPr>
          <p:nvPr/>
        </p:nvSpPr>
        <p:spPr bwMode="auto">
          <a:xfrm>
            <a:off x="5000017" y="326121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nvGrpSpPr>
          <p:cNvPr id="28" name="Group 27">
            <a:extLst>
              <a:ext uri="{FF2B5EF4-FFF2-40B4-BE49-F238E27FC236}">
                <a16:creationId xmlns:a16="http://schemas.microsoft.com/office/drawing/2014/main" id="{5849D68E-93C6-68A3-3C2D-B7071BF04950}"/>
              </a:ext>
            </a:extLst>
          </p:cNvPr>
          <p:cNvGrpSpPr/>
          <p:nvPr/>
        </p:nvGrpSpPr>
        <p:grpSpPr>
          <a:xfrm>
            <a:off x="353256" y="-16978"/>
            <a:ext cx="3019774" cy="668592"/>
            <a:chOff x="353256" y="-16978"/>
            <a:chExt cx="3019774" cy="668592"/>
          </a:xfrm>
        </p:grpSpPr>
        <p:pic>
          <p:nvPicPr>
            <p:cNvPr id="29" name="Google Shape;97;p27">
              <a:extLst>
                <a:ext uri="{FF2B5EF4-FFF2-40B4-BE49-F238E27FC236}">
                  <a16:creationId xmlns:a16="http://schemas.microsoft.com/office/drawing/2014/main" id="{DB55416A-8F4B-7EF3-1489-CB349CA9C385}"/>
                </a:ext>
              </a:extLst>
            </p:cNvPr>
            <p:cNvPicPr preferRelativeResize="0"/>
            <p:nvPr/>
          </p:nvPicPr>
          <p:blipFill>
            <a:blip r:embed="rId3">
              <a:alphaModFix/>
            </a:blip>
            <a:stretch>
              <a:fillRect/>
            </a:stretch>
          </p:blipFill>
          <p:spPr>
            <a:xfrm>
              <a:off x="1656332" y="48924"/>
              <a:ext cx="1716698" cy="602690"/>
            </a:xfrm>
            <a:prstGeom prst="rect">
              <a:avLst/>
            </a:prstGeom>
            <a:noFill/>
            <a:ln>
              <a:noFill/>
            </a:ln>
          </p:spPr>
        </p:pic>
        <p:pic>
          <p:nvPicPr>
            <p:cNvPr id="30" name="Picture 2">
              <a:extLst>
                <a:ext uri="{FF2B5EF4-FFF2-40B4-BE49-F238E27FC236}">
                  <a16:creationId xmlns:a16="http://schemas.microsoft.com/office/drawing/2014/main" id="{50A9D7AF-682F-8574-7032-910AD4877F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1" t="29886" r="9124" b="32046"/>
            <a:stretch/>
          </p:blipFill>
          <p:spPr bwMode="auto">
            <a:xfrm>
              <a:off x="353256" y="-16978"/>
              <a:ext cx="1303076" cy="61849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Google Shape;192;p32">
            <a:extLst>
              <a:ext uri="{FF2B5EF4-FFF2-40B4-BE49-F238E27FC236}">
                <a16:creationId xmlns:a16="http://schemas.microsoft.com/office/drawing/2014/main" id="{F82BEF99-A0C6-3E58-5AB1-26E506179D75}"/>
              </a:ext>
            </a:extLst>
          </p:cNvPr>
          <p:cNvSpPr txBox="1">
            <a:spLocks/>
          </p:cNvSpPr>
          <p:nvPr/>
        </p:nvSpPr>
        <p:spPr>
          <a:xfrm>
            <a:off x="353254" y="651464"/>
            <a:ext cx="6930047" cy="602690"/>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AU" sz="2400" dirty="0">
                <a:solidFill>
                  <a:srgbClr val="FFFFFF"/>
                </a:solidFill>
                <a:latin typeface="Poppins SemiBold"/>
                <a:ea typeface="Poppins SemiBold"/>
                <a:cs typeface="Poppins SemiBold"/>
                <a:sym typeface="Poppins SemiBold"/>
              </a:rPr>
              <a:t>Examples: Holocaust denial &amp; distortion</a:t>
            </a:r>
          </a:p>
          <a:p>
            <a:pPr>
              <a:buSzPts val="1100"/>
            </a:pPr>
            <a:endParaRPr lang="en-AU" sz="2914" dirty="0">
              <a:solidFill>
                <a:srgbClr val="FFFFFF"/>
              </a:solidFill>
              <a:highlight>
                <a:srgbClr val="B27085"/>
              </a:highlight>
              <a:latin typeface="Poppins SemiBold"/>
              <a:ea typeface="Poppins SemiBold"/>
              <a:cs typeface="Poppins SemiBold"/>
              <a:sym typeface="Poppins SemiBold"/>
            </a:endParaRPr>
          </a:p>
          <a:p>
            <a:endParaRPr lang="en-AU" sz="2914" dirty="0">
              <a:solidFill>
                <a:srgbClr val="FFFFFF"/>
              </a:solidFill>
              <a:highlight>
                <a:srgbClr val="B27085"/>
              </a:highlight>
              <a:latin typeface="Poppins SemiBold"/>
              <a:ea typeface="Poppins SemiBold"/>
              <a:cs typeface="Poppins SemiBold"/>
              <a:sym typeface="Poppins SemiBold"/>
            </a:endParaRPr>
          </a:p>
        </p:txBody>
      </p:sp>
      <p:pic>
        <p:nvPicPr>
          <p:cNvPr id="3" name="Picture 2" descr="A person in a striped shirt&#10;&#10;Description automatically generated">
            <a:extLst>
              <a:ext uri="{FF2B5EF4-FFF2-40B4-BE49-F238E27FC236}">
                <a16:creationId xmlns:a16="http://schemas.microsoft.com/office/drawing/2014/main" id="{0614EC0E-C7C9-32E6-EF85-7CA56F90443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255" y="1373226"/>
            <a:ext cx="9418066" cy="4715294"/>
          </a:xfrm>
          <a:prstGeom prst="rect">
            <a:avLst/>
          </a:prstGeom>
          <a:noFill/>
          <a:ln>
            <a:noFill/>
          </a:ln>
        </p:spPr>
      </p:pic>
    </p:spTree>
    <p:extLst>
      <p:ext uri="{BB962C8B-B14F-4D97-AF65-F5344CB8AC3E}">
        <p14:creationId xmlns:p14="http://schemas.microsoft.com/office/powerpoint/2010/main" val="2854886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
          <a:extLst>
            <a:ext uri="{FF2B5EF4-FFF2-40B4-BE49-F238E27FC236}">
              <a16:creationId xmlns:a16="http://schemas.microsoft.com/office/drawing/2014/main" id="{91F4038A-10C9-B46D-3A72-FF4BC50DBD31}"/>
            </a:ext>
          </a:extLst>
        </p:cNvPr>
        <p:cNvGrpSpPr/>
        <p:nvPr/>
      </p:nvGrpSpPr>
      <p:grpSpPr>
        <a:xfrm>
          <a:off x="0" y="0"/>
          <a:ext cx="0" cy="0"/>
          <a:chOff x="0" y="0"/>
          <a:chExt cx="0" cy="0"/>
        </a:xfrm>
      </p:grpSpPr>
      <p:sp>
        <p:nvSpPr>
          <p:cNvPr id="82" name="Google Shape;82;p26">
            <a:extLst>
              <a:ext uri="{FF2B5EF4-FFF2-40B4-BE49-F238E27FC236}">
                <a16:creationId xmlns:a16="http://schemas.microsoft.com/office/drawing/2014/main" id="{ABD17145-4D4D-AC93-BD17-F7186AAA26D8}"/>
              </a:ext>
            </a:extLst>
          </p:cNvPr>
          <p:cNvSpPr/>
          <p:nvPr/>
        </p:nvSpPr>
        <p:spPr>
          <a:xfrm>
            <a:off x="-662292" y="2187019"/>
            <a:ext cx="9899343" cy="25315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86" name="Google Shape;86;p26">
            <a:extLst>
              <a:ext uri="{FF2B5EF4-FFF2-40B4-BE49-F238E27FC236}">
                <a16:creationId xmlns:a16="http://schemas.microsoft.com/office/drawing/2014/main" id="{85BA3952-274E-5F7B-23C2-919492E53276}"/>
              </a:ext>
            </a:extLst>
          </p:cNvPr>
          <p:cNvSpPr/>
          <p:nvPr/>
        </p:nvSpPr>
        <p:spPr>
          <a:xfrm>
            <a:off x="-641487" y="2187019"/>
            <a:ext cx="9899343" cy="25315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87" name="Google Shape;87;p26">
            <a:extLst>
              <a:ext uri="{FF2B5EF4-FFF2-40B4-BE49-F238E27FC236}">
                <a16:creationId xmlns:a16="http://schemas.microsoft.com/office/drawing/2014/main" id="{7166E95D-BE3F-CB64-FA13-88AE14E49AF1}"/>
              </a:ext>
            </a:extLst>
          </p:cNvPr>
          <p:cNvSpPr/>
          <p:nvPr/>
        </p:nvSpPr>
        <p:spPr>
          <a:xfrm>
            <a:off x="-1073287" y="2187019"/>
            <a:ext cx="9899343" cy="25315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88" name="Google Shape;88;p26">
            <a:extLst>
              <a:ext uri="{FF2B5EF4-FFF2-40B4-BE49-F238E27FC236}">
                <a16:creationId xmlns:a16="http://schemas.microsoft.com/office/drawing/2014/main" id="{9E508C04-24B5-EB69-120C-65FAEAAC580E}"/>
              </a:ext>
            </a:extLst>
          </p:cNvPr>
          <p:cNvSpPr txBox="1"/>
          <p:nvPr/>
        </p:nvSpPr>
        <p:spPr>
          <a:xfrm>
            <a:off x="296388" y="2479714"/>
            <a:ext cx="7642714" cy="1560110"/>
          </a:xfrm>
          <a:prstGeom prst="rect">
            <a:avLst/>
          </a:prstGeom>
          <a:noFill/>
          <a:ln>
            <a:noFill/>
          </a:ln>
        </p:spPr>
        <p:txBody>
          <a:bodyPr spcFirstLastPara="1" wrap="square" lIns="74011" tIns="74011" rIns="74011" bIns="74011" anchor="t" anchorCtr="0">
            <a:spAutoFit/>
          </a:bodyPr>
          <a:lstStyle/>
          <a:p>
            <a:pPr>
              <a:spcAft>
                <a:spcPts val="1376"/>
              </a:spcAft>
              <a:buClr>
                <a:schemeClr val="bg1">
                  <a:lumMod val="95000"/>
                </a:schemeClr>
              </a:buClr>
              <a:buSzPct val="100000"/>
            </a:pPr>
            <a:r>
              <a:rPr lang="en-AU" sz="4000" dirty="0">
                <a:solidFill>
                  <a:schemeClr val="lt1"/>
                </a:solidFill>
                <a:latin typeface="Poppins Medium" panose="00000600000000000000" pitchFamily="2" charset="0"/>
                <a:cs typeface="Poppins Medium" panose="00000600000000000000" pitchFamily="2" charset="0"/>
              </a:rPr>
              <a:t>Atrocity related antisemitism after the Bondi massacre</a:t>
            </a:r>
          </a:p>
        </p:txBody>
      </p:sp>
    </p:spTree>
    <p:extLst>
      <p:ext uri="{BB962C8B-B14F-4D97-AF65-F5344CB8AC3E}">
        <p14:creationId xmlns:p14="http://schemas.microsoft.com/office/powerpoint/2010/main" val="3195503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DFBBF241-1626-5821-574F-D567E5AFB880}"/>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724302C6-F3A1-941E-8BEA-0AA1A8141113}"/>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pic>
        <p:nvPicPr>
          <p:cNvPr id="193" name="Google Shape;193;p32">
            <a:extLst>
              <a:ext uri="{FF2B5EF4-FFF2-40B4-BE49-F238E27FC236}">
                <a16:creationId xmlns:a16="http://schemas.microsoft.com/office/drawing/2014/main" id="{DDDE441C-C4FB-53B8-70AF-091074A5AC18}"/>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3" name="Google Shape;192;p32">
            <a:extLst>
              <a:ext uri="{FF2B5EF4-FFF2-40B4-BE49-F238E27FC236}">
                <a16:creationId xmlns:a16="http://schemas.microsoft.com/office/drawing/2014/main" id="{616B8315-FC43-6186-34CE-46F7C78C6A6B}"/>
              </a:ext>
            </a:extLst>
          </p:cNvPr>
          <p:cNvSpPr txBox="1">
            <a:spLocks/>
          </p:cNvSpPr>
          <p:nvPr/>
        </p:nvSpPr>
        <p:spPr>
          <a:xfrm>
            <a:off x="2225819" y="137181"/>
            <a:ext cx="799064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US" sz="2400" noProof="0" dirty="0">
                <a:solidFill>
                  <a:srgbClr val="FFFFFF"/>
                </a:solidFill>
                <a:latin typeface="Poppins SemiBold"/>
                <a:ea typeface="Poppins SemiBold"/>
                <a:cs typeface="Poppins SemiBold"/>
                <a:sym typeface="Poppins SemiBold"/>
              </a:rPr>
              <a:t>Atrocity Related Antisemitism</a:t>
            </a:r>
            <a:endParaRPr lang="en-AU" sz="2400" noProof="0" dirty="0">
              <a:solidFill>
                <a:srgbClr val="FFFFFF"/>
              </a:solidFill>
              <a:latin typeface="Poppins SemiBold"/>
              <a:ea typeface="Poppins SemiBold"/>
              <a:cs typeface="Poppins SemiBold"/>
              <a:sym typeface="Poppins SemiBold"/>
            </a:endParaRPr>
          </a:p>
        </p:txBody>
      </p:sp>
      <p:pic>
        <p:nvPicPr>
          <p:cNvPr id="7" name="Picture 6">
            <a:extLst>
              <a:ext uri="{FF2B5EF4-FFF2-40B4-BE49-F238E27FC236}">
                <a16:creationId xmlns:a16="http://schemas.microsoft.com/office/drawing/2014/main" id="{20D88293-918F-3A75-EEFB-C49E4CCD7C4F}"/>
              </a:ext>
            </a:extLst>
          </p:cNvPr>
          <p:cNvPicPr>
            <a:picLocks noChangeAspect="1"/>
          </p:cNvPicPr>
          <p:nvPr/>
        </p:nvPicPr>
        <p:blipFill>
          <a:blip r:embed="rId4"/>
          <a:stretch>
            <a:fillRect/>
          </a:stretch>
        </p:blipFill>
        <p:spPr>
          <a:xfrm>
            <a:off x="8022210" y="0"/>
            <a:ext cx="2350119" cy="3313282"/>
          </a:xfrm>
          <a:prstGeom prst="rect">
            <a:avLst/>
          </a:prstGeom>
        </p:spPr>
      </p:pic>
      <p:sp>
        <p:nvSpPr>
          <p:cNvPr id="4" name="TextBox 3">
            <a:extLst>
              <a:ext uri="{FF2B5EF4-FFF2-40B4-BE49-F238E27FC236}">
                <a16:creationId xmlns:a16="http://schemas.microsoft.com/office/drawing/2014/main" id="{7CBFE303-4023-AE54-8AC2-21B9371227A9}"/>
              </a:ext>
            </a:extLst>
          </p:cNvPr>
          <p:cNvSpPr txBox="1"/>
          <p:nvPr/>
        </p:nvSpPr>
        <p:spPr>
          <a:xfrm>
            <a:off x="8022210" y="3313282"/>
            <a:ext cx="2326278" cy="276999"/>
          </a:xfrm>
          <a:prstGeom prst="rect">
            <a:avLst/>
          </a:prstGeom>
          <a:noFill/>
        </p:spPr>
        <p:txBody>
          <a:bodyPr wrap="none" rtlCol="0">
            <a:spAutoFit/>
          </a:bodyPr>
          <a:lstStyle/>
          <a:p>
            <a:r>
              <a:rPr lang="en-AU" sz="1200" dirty="0">
                <a:solidFill>
                  <a:schemeClr val="bg1"/>
                </a:solidFill>
              </a:rPr>
              <a:t>https://ohpi.org.au/bondi-report/</a:t>
            </a:r>
          </a:p>
        </p:txBody>
      </p:sp>
      <p:sp>
        <p:nvSpPr>
          <p:cNvPr id="5" name="TextBox 4">
            <a:extLst>
              <a:ext uri="{FF2B5EF4-FFF2-40B4-BE49-F238E27FC236}">
                <a16:creationId xmlns:a16="http://schemas.microsoft.com/office/drawing/2014/main" id="{496A2A13-6E20-13E5-C02E-5E6DF95CC1EF}"/>
              </a:ext>
            </a:extLst>
          </p:cNvPr>
          <p:cNvSpPr txBox="1"/>
          <p:nvPr/>
        </p:nvSpPr>
        <p:spPr>
          <a:xfrm>
            <a:off x="422031" y="927658"/>
            <a:ext cx="9941169" cy="4124206"/>
          </a:xfrm>
          <a:prstGeom prst="rect">
            <a:avLst/>
          </a:prstGeom>
          <a:noFill/>
        </p:spPr>
        <p:txBody>
          <a:bodyPr wrap="square" rtlCol="0">
            <a:spAutoFit/>
          </a:bodyPr>
          <a:lstStyle/>
          <a:p>
            <a:r>
              <a:rPr lang="en-US" sz="2000" dirty="0">
                <a:solidFill>
                  <a:srgbClr val="FFFF00"/>
                </a:solidFill>
              </a:rPr>
              <a:t>382</a:t>
            </a:r>
            <a:r>
              <a:rPr lang="en-US" sz="2000" dirty="0">
                <a:solidFill>
                  <a:schemeClr val="bg1"/>
                </a:solidFill>
              </a:rPr>
              <a:t> items of a generally antisemitic nature</a:t>
            </a:r>
          </a:p>
          <a:p>
            <a:endParaRPr lang="en-US" dirty="0">
              <a:solidFill>
                <a:schemeClr val="bg1"/>
              </a:solidFill>
            </a:endParaRPr>
          </a:p>
          <a:p>
            <a:r>
              <a:rPr lang="en-US" sz="2000" dirty="0">
                <a:solidFill>
                  <a:srgbClr val="FFFF00"/>
                </a:solidFill>
              </a:rPr>
              <a:t>122</a:t>
            </a:r>
            <a:r>
              <a:rPr lang="en-US" sz="2000" dirty="0">
                <a:solidFill>
                  <a:schemeClr val="bg1"/>
                </a:solidFill>
              </a:rPr>
              <a:t> items of </a:t>
            </a:r>
            <a:r>
              <a:rPr lang="en-US" sz="2000" dirty="0">
                <a:solidFill>
                  <a:srgbClr val="FFFF00"/>
                </a:solidFill>
              </a:rPr>
              <a:t>atrocity distortion</a:t>
            </a:r>
            <a:r>
              <a:rPr lang="en-US" sz="2000" dirty="0">
                <a:solidFill>
                  <a:schemeClr val="bg1"/>
                </a:solidFill>
              </a:rPr>
              <a:t>, blaming someone other than </a:t>
            </a:r>
            <a:br>
              <a:rPr lang="en-US" sz="2000" dirty="0">
                <a:solidFill>
                  <a:schemeClr val="bg1"/>
                </a:solidFill>
              </a:rPr>
            </a:br>
            <a:r>
              <a:rPr lang="en-US" sz="2000" dirty="0">
                <a:solidFill>
                  <a:schemeClr val="bg1"/>
                </a:solidFill>
              </a:rPr>
              <a:t>the attackers […]</a:t>
            </a:r>
          </a:p>
          <a:p>
            <a:endParaRPr lang="en-US" dirty="0">
              <a:solidFill>
                <a:schemeClr val="bg1"/>
              </a:solidFill>
            </a:endParaRPr>
          </a:p>
          <a:p>
            <a:r>
              <a:rPr lang="en-US" sz="2000" dirty="0">
                <a:solidFill>
                  <a:srgbClr val="FFFF00"/>
                </a:solidFill>
              </a:rPr>
              <a:t>75</a:t>
            </a:r>
            <a:r>
              <a:rPr lang="en-US" sz="2000" dirty="0">
                <a:solidFill>
                  <a:schemeClr val="bg1"/>
                </a:solidFill>
              </a:rPr>
              <a:t> items of </a:t>
            </a:r>
            <a:r>
              <a:rPr lang="en-US" sz="2000" dirty="0">
                <a:solidFill>
                  <a:srgbClr val="FFFF00"/>
                </a:solidFill>
              </a:rPr>
              <a:t>atrocity justification</a:t>
            </a:r>
            <a:r>
              <a:rPr lang="en-US" sz="2000" dirty="0">
                <a:solidFill>
                  <a:schemeClr val="bg1"/>
                </a:solidFill>
              </a:rPr>
              <a:t>, </a:t>
            </a:r>
            <a:r>
              <a:rPr lang="en-US" sz="2000" dirty="0" err="1">
                <a:solidFill>
                  <a:schemeClr val="bg1"/>
                </a:solidFill>
              </a:rPr>
              <a:t>rationalising</a:t>
            </a:r>
            <a:r>
              <a:rPr lang="en-US" sz="2000" dirty="0">
                <a:solidFill>
                  <a:schemeClr val="bg1"/>
                </a:solidFill>
              </a:rPr>
              <a:t> the attack […]</a:t>
            </a:r>
          </a:p>
          <a:p>
            <a:endParaRPr lang="en-US" dirty="0">
              <a:solidFill>
                <a:schemeClr val="bg1"/>
              </a:solidFill>
            </a:endParaRPr>
          </a:p>
          <a:p>
            <a:r>
              <a:rPr lang="en-US" sz="2000" dirty="0">
                <a:solidFill>
                  <a:srgbClr val="FFFF00"/>
                </a:solidFill>
              </a:rPr>
              <a:t>66</a:t>
            </a:r>
            <a:r>
              <a:rPr lang="en-US" sz="2000" dirty="0">
                <a:solidFill>
                  <a:schemeClr val="bg1"/>
                </a:solidFill>
              </a:rPr>
              <a:t> cases of </a:t>
            </a:r>
            <a:r>
              <a:rPr lang="en-US" sz="2000" dirty="0">
                <a:solidFill>
                  <a:srgbClr val="FFFF00"/>
                </a:solidFill>
              </a:rPr>
              <a:t>atrocity </a:t>
            </a:r>
            <a:r>
              <a:rPr lang="en-US" sz="2000" dirty="0" err="1">
                <a:solidFill>
                  <a:srgbClr val="FFFF00"/>
                </a:solidFill>
              </a:rPr>
              <a:t>minimisation</a:t>
            </a:r>
            <a:r>
              <a:rPr lang="en-US" sz="2000" dirty="0">
                <a:solidFill>
                  <a:schemeClr val="bg1"/>
                </a:solidFill>
              </a:rPr>
              <a:t>, down-playing the attack […]</a:t>
            </a:r>
          </a:p>
          <a:p>
            <a:endParaRPr lang="en-US" dirty="0">
              <a:solidFill>
                <a:schemeClr val="bg1"/>
              </a:solidFill>
            </a:endParaRPr>
          </a:p>
          <a:p>
            <a:r>
              <a:rPr lang="en-US" sz="2000" dirty="0">
                <a:solidFill>
                  <a:srgbClr val="FFFF00"/>
                </a:solidFill>
              </a:rPr>
              <a:t>17</a:t>
            </a:r>
            <a:r>
              <a:rPr lang="en-US" sz="2000" dirty="0">
                <a:solidFill>
                  <a:schemeClr val="bg1"/>
                </a:solidFill>
              </a:rPr>
              <a:t> items of </a:t>
            </a:r>
            <a:r>
              <a:rPr lang="en-US" sz="2000" dirty="0">
                <a:solidFill>
                  <a:srgbClr val="FFFF00"/>
                </a:solidFill>
              </a:rPr>
              <a:t>atrocity glorification</a:t>
            </a:r>
            <a:r>
              <a:rPr lang="en-US" sz="2000" dirty="0">
                <a:solidFill>
                  <a:schemeClr val="bg1"/>
                </a:solidFill>
              </a:rPr>
              <a:t>, celebrating the attack</a:t>
            </a:r>
          </a:p>
          <a:p>
            <a:endParaRPr lang="en-US" dirty="0">
              <a:solidFill>
                <a:schemeClr val="bg1"/>
              </a:solidFill>
            </a:endParaRPr>
          </a:p>
          <a:p>
            <a:r>
              <a:rPr lang="en-US" sz="2000" dirty="0">
                <a:solidFill>
                  <a:srgbClr val="FFFF00"/>
                </a:solidFill>
              </a:rPr>
              <a:t>18</a:t>
            </a:r>
            <a:r>
              <a:rPr lang="en-US" sz="2000" dirty="0">
                <a:solidFill>
                  <a:schemeClr val="bg1"/>
                </a:solidFill>
              </a:rPr>
              <a:t> cases of </a:t>
            </a:r>
            <a:r>
              <a:rPr lang="en-US" sz="2000" dirty="0">
                <a:solidFill>
                  <a:srgbClr val="FFFF00"/>
                </a:solidFill>
              </a:rPr>
              <a:t>atrocity denial</a:t>
            </a:r>
            <a:r>
              <a:rPr lang="en-US" sz="2000" dirty="0">
                <a:solidFill>
                  <a:schemeClr val="bg1"/>
                </a:solidFill>
              </a:rPr>
              <a:t>, claiming it was staged and not a </a:t>
            </a:r>
            <a:br>
              <a:rPr lang="en-US" sz="2000" dirty="0">
                <a:solidFill>
                  <a:schemeClr val="bg1"/>
                </a:solidFill>
              </a:rPr>
            </a:br>
            <a:r>
              <a:rPr lang="en-US" sz="2000" dirty="0">
                <a:solidFill>
                  <a:schemeClr val="bg1"/>
                </a:solidFill>
              </a:rPr>
              <a:t>real attack</a:t>
            </a:r>
          </a:p>
          <a:p>
            <a:endParaRPr lang="en-US" sz="1600" dirty="0">
              <a:solidFill>
                <a:schemeClr val="bg1"/>
              </a:solidFill>
            </a:endParaRPr>
          </a:p>
          <a:p>
            <a:r>
              <a:rPr lang="en-US" sz="1600" dirty="0">
                <a:solidFill>
                  <a:schemeClr val="bg1"/>
                </a:solidFill>
              </a:rPr>
              <a:t>[…] Expands into subtopics</a:t>
            </a:r>
          </a:p>
        </p:txBody>
      </p:sp>
    </p:spTree>
    <p:extLst>
      <p:ext uri="{BB962C8B-B14F-4D97-AF65-F5344CB8AC3E}">
        <p14:creationId xmlns:p14="http://schemas.microsoft.com/office/powerpoint/2010/main" val="1640474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77C68864-B344-F9BA-963F-D65FAD26F2B6}"/>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F29FFE15-2192-4716-A389-EA445C0263EA}"/>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pic>
        <p:nvPicPr>
          <p:cNvPr id="193" name="Google Shape;193;p32">
            <a:extLst>
              <a:ext uri="{FF2B5EF4-FFF2-40B4-BE49-F238E27FC236}">
                <a16:creationId xmlns:a16="http://schemas.microsoft.com/office/drawing/2014/main" id="{3DB05C60-DA79-1020-1D7B-211ED7E42887}"/>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3" name="Google Shape;192;p32">
            <a:extLst>
              <a:ext uri="{FF2B5EF4-FFF2-40B4-BE49-F238E27FC236}">
                <a16:creationId xmlns:a16="http://schemas.microsoft.com/office/drawing/2014/main" id="{FF8AFFDB-E406-92DD-389A-EDFBCA8625C1}"/>
              </a:ext>
            </a:extLst>
          </p:cNvPr>
          <p:cNvSpPr txBox="1">
            <a:spLocks/>
          </p:cNvSpPr>
          <p:nvPr/>
        </p:nvSpPr>
        <p:spPr>
          <a:xfrm>
            <a:off x="2225819" y="137181"/>
            <a:ext cx="799064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lgn="ctr">
              <a:buSzPts val="1100"/>
            </a:pPr>
            <a:r>
              <a:rPr lang="en-US" sz="2400" noProof="0" dirty="0">
                <a:solidFill>
                  <a:srgbClr val="FFFFFF"/>
                </a:solidFill>
                <a:latin typeface="Poppins SemiBold"/>
                <a:ea typeface="Poppins SemiBold"/>
                <a:cs typeface="Poppins SemiBold"/>
                <a:sym typeface="Poppins SemiBold"/>
              </a:rPr>
              <a:t>Antisemitism – </a:t>
            </a:r>
            <a:r>
              <a:rPr lang="en-US" sz="2400" dirty="0">
                <a:solidFill>
                  <a:srgbClr val="FFFFFF"/>
                </a:solidFill>
                <a:latin typeface="Poppins SemiBold"/>
                <a:ea typeface="Poppins SemiBold"/>
                <a:cs typeface="Poppins SemiBold"/>
                <a:sym typeface="Poppins SemiBold"/>
              </a:rPr>
              <a:t>A</a:t>
            </a:r>
            <a:r>
              <a:rPr lang="en-US" sz="2400" noProof="0" dirty="0" err="1">
                <a:solidFill>
                  <a:srgbClr val="FFFFFF"/>
                </a:solidFill>
                <a:latin typeface="Poppins SemiBold"/>
                <a:ea typeface="Poppins SemiBold"/>
                <a:cs typeface="Poppins SemiBold"/>
                <a:sym typeface="Poppins SemiBold"/>
              </a:rPr>
              <a:t>trocity</a:t>
            </a:r>
            <a:r>
              <a:rPr lang="en-US" sz="2400" noProof="0" dirty="0">
                <a:solidFill>
                  <a:srgbClr val="FFFFFF"/>
                </a:solidFill>
                <a:latin typeface="Poppins SemiBold"/>
                <a:ea typeface="Poppins SemiBold"/>
                <a:cs typeface="Poppins SemiBold"/>
                <a:sym typeface="Poppins SemiBold"/>
              </a:rPr>
              <a:t> Distortion</a:t>
            </a:r>
            <a:endParaRPr lang="en-AU" sz="2400" noProof="0" dirty="0">
              <a:solidFill>
                <a:srgbClr val="FFFFFF"/>
              </a:solidFill>
              <a:latin typeface="Poppins SemiBold"/>
              <a:ea typeface="Poppins SemiBold"/>
              <a:cs typeface="Poppins SemiBold"/>
              <a:sym typeface="Poppins SemiBold"/>
            </a:endParaRPr>
          </a:p>
        </p:txBody>
      </p:sp>
      <p:pic>
        <p:nvPicPr>
          <p:cNvPr id="2" name="Picture 1">
            <a:extLst>
              <a:ext uri="{FF2B5EF4-FFF2-40B4-BE49-F238E27FC236}">
                <a16:creationId xmlns:a16="http://schemas.microsoft.com/office/drawing/2014/main" id="{EAB36CA8-FF70-2ED5-CC8F-80D89021F9D7}"/>
              </a:ext>
            </a:extLst>
          </p:cNvPr>
          <p:cNvPicPr>
            <a:picLocks noChangeAspect="1"/>
          </p:cNvPicPr>
          <p:nvPr/>
        </p:nvPicPr>
        <p:blipFill>
          <a:blip r:embed="rId4"/>
          <a:stretch>
            <a:fillRect/>
          </a:stretch>
        </p:blipFill>
        <p:spPr>
          <a:xfrm>
            <a:off x="7346999" y="739871"/>
            <a:ext cx="3016201" cy="5379942"/>
          </a:xfrm>
          <a:prstGeom prst="rect">
            <a:avLst/>
          </a:prstGeom>
        </p:spPr>
      </p:pic>
      <p:pic>
        <p:nvPicPr>
          <p:cNvPr id="8" name="Picture 7">
            <a:extLst>
              <a:ext uri="{FF2B5EF4-FFF2-40B4-BE49-F238E27FC236}">
                <a16:creationId xmlns:a16="http://schemas.microsoft.com/office/drawing/2014/main" id="{911C908B-A05B-7581-C4F3-D25174CB8FB0}"/>
              </a:ext>
            </a:extLst>
          </p:cNvPr>
          <p:cNvPicPr>
            <a:picLocks noChangeAspect="1"/>
          </p:cNvPicPr>
          <p:nvPr/>
        </p:nvPicPr>
        <p:blipFill>
          <a:blip r:embed="rId5"/>
          <a:stretch>
            <a:fillRect/>
          </a:stretch>
        </p:blipFill>
        <p:spPr>
          <a:xfrm>
            <a:off x="519608" y="3788691"/>
            <a:ext cx="6645216" cy="1272650"/>
          </a:xfrm>
          <a:prstGeom prst="rect">
            <a:avLst/>
          </a:prstGeom>
        </p:spPr>
      </p:pic>
      <p:pic>
        <p:nvPicPr>
          <p:cNvPr id="10" name="Picture 9">
            <a:extLst>
              <a:ext uri="{FF2B5EF4-FFF2-40B4-BE49-F238E27FC236}">
                <a16:creationId xmlns:a16="http://schemas.microsoft.com/office/drawing/2014/main" id="{F22F30DA-49B6-5497-0231-737CD5DBECF9}"/>
              </a:ext>
            </a:extLst>
          </p:cNvPr>
          <p:cNvPicPr>
            <a:picLocks noChangeAspect="1"/>
          </p:cNvPicPr>
          <p:nvPr/>
        </p:nvPicPr>
        <p:blipFill>
          <a:blip r:embed="rId6"/>
          <a:srcRect l="2747" t="6587" r="2303" b="25521"/>
          <a:stretch>
            <a:fillRect/>
          </a:stretch>
        </p:blipFill>
        <p:spPr>
          <a:xfrm>
            <a:off x="748207" y="1189425"/>
            <a:ext cx="5260489" cy="2054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D0ED66E2-E745-77DA-265F-CEB779077A81}"/>
              </a:ext>
            </a:extLst>
          </p:cNvPr>
          <p:cNvSpPr txBox="1"/>
          <p:nvPr/>
        </p:nvSpPr>
        <p:spPr>
          <a:xfrm>
            <a:off x="2005087" y="713327"/>
            <a:ext cx="3089307" cy="461665"/>
          </a:xfrm>
          <a:prstGeom prst="rect">
            <a:avLst/>
          </a:prstGeom>
          <a:noFill/>
        </p:spPr>
        <p:txBody>
          <a:bodyPr wrap="none" rtlCol="0">
            <a:spAutoFit/>
          </a:bodyPr>
          <a:lstStyle/>
          <a:p>
            <a:r>
              <a:rPr lang="en-AU" sz="2400" b="1" dirty="0">
                <a:solidFill>
                  <a:srgbClr val="FFFF00"/>
                </a:solidFill>
              </a:rPr>
              <a:t>Jews were behind it</a:t>
            </a:r>
            <a:endParaRPr lang="en-AU" b="1" dirty="0">
              <a:solidFill>
                <a:srgbClr val="FFFF00"/>
              </a:solidFill>
            </a:endParaRPr>
          </a:p>
        </p:txBody>
      </p:sp>
      <p:sp>
        <p:nvSpPr>
          <p:cNvPr id="5" name="TextBox 4">
            <a:extLst>
              <a:ext uri="{FF2B5EF4-FFF2-40B4-BE49-F238E27FC236}">
                <a16:creationId xmlns:a16="http://schemas.microsoft.com/office/drawing/2014/main" id="{7925D7F0-13AC-DAD7-FE1E-5EA5518DFCC0}"/>
              </a:ext>
            </a:extLst>
          </p:cNvPr>
          <p:cNvSpPr txBox="1"/>
          <p:nvPr/>
        </p:nvSpPr>
        <p:spPr>
          <a:xfrm>
            <a:off x="2439533" y="3312593"/>
            <a:ext cx="3514104" cy="461665"/>
          </a:xfrm>
          <a:prstGeom prst="rect">
            <a:avLst/>
          </a:prstGeom>
          <a:noFill/>
        </p:spPr>
        <p:txBody>
          <a:bodyPr wrap="none" rtlCol="0">
            <a:spAutoFit/>
          </a:bodyPr>
          <a:lstStyle/>
          <a:p>
            <a:r>
              <a:rPr lang="en-AU" sz="2400" b="1" dirty="0">
                <a:solidFill>
                  <a:srgbClr val="FFFF00"/>
                </a:solidFill>
              </a:rPr>
              <a:t>Zionists were behind it</a:t>
            </a:r>
            <a:endParaRPr lang="en-AU" b="1" dirty="0">
              <a:solidFill>
                <a:srgbClr val="FFFF00"/>
              </a:solidFill>
            </a:endParaRPr>
          </a:p>
        </p:txBody>
      </p:sp>
      <p:sp>
        <p:nvSpPr>
          <p:cNvPr id="6" name="TextBox 5">
            <a:extLst>
              <a:ext uri="{FF2B5EF4-FFF2-40B4-BE49-F238E27FC236}">
                <a16:creationId xmlns:a16="http://schemas.microsoft.com/office/drawing/2014/main" id="{275FFBBA-5CF0-7E09-40E4-EB3386F09C2B}"/>
              </a:ext>
            </a:extLst>
          </p:cNvPr>
          <p:cNvSpPr txBox="1"/>
          <p:nvPr/>
        </p:nvSpPr>
        <p:spPr>
          <a:xfrm>
            <a:off x="3758122" y="5437718"/>
            <a:ext cx="3406702" cy="461665"/>
          </a:xfrm>
          <a:prstGeom prst="rect">
            <a:avLst/>
          </a:prstGeom>
          <a:noFill/>
        </p:spPr>
        <p:txBody>
          <a:bodyPr wrap="none" rtlCol="0">
            <a:spAutoFit/>
          </a:bodyPr>
          <a:lstStyle/>
          <a:p>
            <a:r>
              <a:rPr lang="en-AU" sz="2400" b="1" dirty="0">
                <a:solidFill>
                  <a:srgbClr val="FFFF00"/>
                </a:solidFill>
              </a:rPr>
              <a:t>Israel was behind it </a:t>
            </a:r>
            <a:r>
              <a:rPr lang="en-AU" sz="2400" b="1" dirty="0">
                <a:solidFill>
                  <a:srgbClr val="FFFF00"/>
                </a:solidFill>
                <a:sym typeface="Wingdings" panose="05000000000000000000" pitchFamily="2" charset="2"/>
              </a:rPr>
              <a:t></a:t>
            </a:r>
            <a:endParaRPr lang="en-AU" b="1" dirty="0">
              <a:solidFill>
                <a:srgbClr val="FFFF00"/>
              </a:solidFill>
            </a:endParaRPr>
          </a:p>
        </p:txBody>
      </p:sp>
    </p:spTree>
    <p:extLst>
      <p:ext uri="{BB962C8B-B14F-4D97-AF65-F5344CB8AC3E}">
        <p14:creationId xmlns:p14="http://schemas.microsoft.com/office/powerpoint/2010/main" val="2859007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CD4BDD20-E9FC-9C65-8AA1-973A49A5D55F}"/>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F700B575-47B9-43B5-A15A-E93A092F3F39}"/>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pic>
        <p:nvPicPr>
          <p:cNvPr id="193" name="Google Shape;193;p32">
            <a:extLst>
              <a:ext uri="{FF2B5EF4-FFF2-40B4-BE49-F238E27FC236}">
                <a16:creationId xmlns:a16="http://schemas.microsoft.com/office/drawing/2014/main" id="{D057F2B1-1A8C-1397-3D2B-06F415CE5F2F}"/>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3" name="Google Shape;192;p32">
            <a:extLst>
              <a:ext uri="{FF2B5EF4-FFF2-40B4-BE49-F238E27FC236}">
                <a16:creationId xmlns:a16="http://schemas.microsoft.com/office/drawing/2014/main" id="{E62C89D4-030A-1939-D75E-EDE8C5DEC9C1}"/>
              </a:ext>
            </a:extLst>
          </p:cNvPr>
          <p:cNvSpPr txBox="1">
            <a:spLocks/>
          </p:cNvSpPr>
          <p:nvPr/>
        </p:nvSpPr>
        <p:spPr>
          <a:xfrm>
            <a:off x="2225819" y="137181"/>
            <a:ext cx="799064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lgn="ctr">
              <a:buSzPts val="1100"/>
            </a:pPr>
            <a:r>
              <a:rPr lang="en-US" sz="2400" noProof="0" dirty="0">
                <a:solidFill>
                  <a:srgbClr val="FFFFFF"/>
                </a:solidFill>
                <a:latin typeface="Poppins SemiBold"/>
                <a:ea typeface="Poppins SemiBold"/>
                <a:cs typeface="Poppins SemiBold"/>
                <a:sym typeface="Poppins SemiBold"/>
              </a:rPr>
              <a:t>Antisemitism – </a:t>
            </a:r>
            <a:r>
              <a:rPr lang="en-US" sz="2400" dirty="0">
                <a:solidFill>
                  <a:srgbClr val="FFFFFF"/>
                </a:solidFill>
                <a:latin typeface="Poppins SemiBold"/>
                <a:ea typeface="Poppins SemiBold"/>
                <a:cs typeface="Poppins SemiBold"/>
                <a:sym typeface="Poppins SemiBold"/>
              </a:rPr>
              <a:t>A</a:t>
            </a:r>
            <a:r>
              <a:rPr lang="en-US" sz="2400" noProof="0" dirty="0" err="1">
                <a:solidFill>
                  <a:srgbClr val="FFFFFF"/>
                </a:solidFill>
                <a:latin typeface="Poppins SemiBold"/>
                <a:ea typeface="Poppins SemiBold"/>
                <a:cs typeface="Poppins SemiBold"/>
                <a:sym typeface="Poppins SemiBold"/>
              </a:rPr>
              <a:t>trocity</a:t>
            </a:r>
            <a:r>
              <a:rPr lang="en-US" sz="2400" noProof="0" dirty="0">
                <a:solidFill>
                  <a:srgbClr val="FFFFFF"/>
                </a:solidFill>
                <a:latin typeface="Poppins SemiBold"/>
                <a:ea typeface="Poppins SemiBold"/>
                <a:cs typeface="Poppins SemiBold"/>
                <a:sym typeface="Poppins SemiBold"/>
              </a:rPr>
              <a:t> Justification</a:t>
            </a:r>
            <a:endParaRPr lang="en-AU" sz="2400" noProof="0" dirty="0">
              <a:solidFill>
                <a:srgbClr val="FFFFFF"/>
              </a:solidFill>
              <a:latin typeface="Poppins SemiBold"/>
              <a:ea typeface="Poppins SemiBold"/>
              <a:cs typeface="Poppins SemiBold"/>
              <a:sym typeface="Poppins SemiBold"/>
            </a:endParaRPr>
          </a:p>
        </p:txBody>
      </p:sp>
      <p:pic>
        <p:nvPicPr>
          <p:cNvPr id="6" name="Picture 5">
            <a:extLst>
              <a:ext uri="{FF2B5EF4-FFF2-40B4-BE49-F238E27FC236}">
                <a16:creationId xmlns:a16="http://schemas.microsoft.com/office/drawing/2014/main" id="{A3FDA927-1313-FFA2-1829-FAD00ACDFEC2}"/>
              </a:ext>
            </a:extLst>
          </p:cNvPr>
          <p:cNvPicPr>
            <a:picLocks noChangeAspect="1"/>
          </p:cNvPicPr>
          <p:nvPr/>
        </p:nvPicPr>
        <p:blipFill>
          <a:blip r:embed="rId4"/>
          <a:stretch>
            <a:fillRect/>
          </a:stretch>
        </p:blipFill>
        <p:spPr>
          <a:xfrm>
            <a:off x="1856259" y="4634046"/>
            <a:ext cx="3940011" cy="1406808"/>
          </a:xfrm>
          <a:prstGeom prst="rect">
            <a:avLst/>
          </a:prstGeom>
        </p:spPr>
      </p:pic>
      <p:pic>
        <p:nvPicPr>
          <p:cNvPr id="8" name="Picture 7">
            <a:extLst>
              <a:ext uri="{FF2B5EF4-FFF2-40B4-BE49-F238E27FC236}">
                <a16:creationId xmlns:a16="http://schemas.microsoft.com/office/drawing/2014/main" id="{9264EBA4-302B-C0BD-38F6-87F325F40746}"/>
              </a:ext>
            </a:extLst>
          </p:cNvPr>
          <p:cNvPicPr>
            <a:picLocks noChangeAspect="1"/>
          </p:cNvPicPr>
          <p:nvPr/>
        </p:nvPicPr>
        <p:blipFill>
          <a:blip r:embed="rId5"/>
          <a:stretch>
            <a:fillRect/>
          </a:stretch>
        </p:blipFill>
        <p:spPr>
          <a:xfrm>
            <a:off x="1970871" y="1142817"/>
            <a:ext cx="3761362" cy="1081825"/>
          </a:xfrm>
          <a:prstGeom prst="rect">
            <a:avLst/>
          </a:prstGeom>
        </p:spPr>
      </p:pic>
      <p:pic>
        <p:nvPicPr>
          <p:cNvPr id="10" name="Picture 9">
            <a:extLst>
              <a:ext uri="{FF2B5EF4-FFF2-40B4-BE49-F238E27FC236}">
                <a16:creationId xmlns:a16="http://schemas.microsoft.com/office/drawing/2014/main" id="{2F20F764-92EC-143A-F7C6-C6F56FE5FF7E}"/>
              </a:ext>
            </a:extLst>
          </p:cNvPr>
          <p:cNvPicPr>
            <a:picLocks noChangeAspect="1"/>
          </p:cNvPicPr>
          <p:nvPr/>
        </p:nvPicPr>
        <p:blipFill>
          <a:blip r:embed="rId6"/>
          <a:stretch>
            <a:fillRect/>
          </a:stretch>
        </p:blipFill>
        <p:spPr>
          <a:xfrm>
            <a:off x="6089309" y="1114655"/>
            <a:ext cx="3761362" cy="5008649"/>
          </a:xfrm>
          <a:prstGeom prst="rect">
            <a:avLst/>
          </a:prstGeom>
        </p:spPr>
      </p:pic>
      <p:sp>
        <p:nvSpPr>
          <p:cNvPr id="2" name="TextBox 1">
            <a:extLst>
              <a:ext uri="{FF2B5EF4-FFF2-40B4-BE49-F238E27FC236}">
                <a16:creationId xmlns:a16="http://schemas.microsoft.com/office/drawing/2014/main" id="{F55D5787-40F1-1405-B21F-CFBCA73F9B4C}"/>
              </a:ext>
            </a:extLst>
          </p:cNvPr>
          <p:cNvSpPr txBox="1"/>
          <p:nvPr/>
        </p:nvSpPr>
        <p:spPr>
          <a:xfrm>
            <a:off x="5921965" y="714240"/>
            <a:ext cx="4087979" cy="400110"/>
          </a:xfrm>
          <a:prstGeom prst="rect">
            <a:avLst/>
          </a:prstGeom>
          <a:noFill/>
        </p:spPr>
        <p:txBody>
          <a:bodyPr wrap="none" rtlCol="0">
            <a:spAutoFit/>
          </a:bodyPr>
          <a:lstStyle/>
          <a:p>
            <a:r>
              <a:rPr lang="en-AU" sz="2000" b="1" dirty="0">
                <a:solidFill>
                  <a:srgbClr val="FFFF00"/>
                </a:solidFill>
              </a:rPr>
              <a:t>It happened because of Zionists</a:t>
            </a:r>
            <a:endParaRPr lang="en-AU" sz="1200" b="1" dirty="0">
              <a:solidFill>
                <a:srgbClr val="FFFF00"/>
              </a:solidFill>
            </a:endParaRPr>
          </a:p>
        </p:txBody>
      </p:sp>
      <p:sp>
        <p:nvSpPr>
          <p:cNvPr id="5" name="TextBox 4">
            <a:extLst>
              <a:ext uri="{FF2B5EF4-FFF2-40B4-BE49-F238E27FC236}">
                <a16:creationId xmlns:a16="http://schemas.microsoft.com/office/drawing/2014/main" id="{5A711190-256A-9D38-219F-6AC363890498}"/>
              </a:ext>
            </a:extLst>
          </p:cNvPr>
          <p:cNvSpPr txBox="1"/>
          <p:nvPr/>
        </p:nvSpPr>
        <p:spPr>
          <a:xfrm>
            <a:off x="1795514" y="2377616"/>
            <a:ext cx="4126451" cy="646331"/>
          </a:xfrm>
          <a:prstGeom prst="rect">
            <a:avLst/>
          </a:prstGeom>
          <a:noFill/>
        </p:spPr>
        <p:txBody>
          <a:bodyPr wrap="none" rtlCol="0">
            <a:spAutoFit/>
          </a:bodyPr>
          <a:lstStyle/>
          <a:p>
            <a:r>
              <a:rPr lang="en-AU" sz="2000" b="1" dirty="0">
                <a:solidFill>
                  <a:srgbClr val="FFFF00"/>
                </a:solidFill>
              </a:rPr>
              <a:t>It happened because of the war </a:t>
            </a:r>
            <a:br>
              <a:rPr lang="en-AU" sz="2000" b="1" dirty="0">
                <a:solidFill>
                  <a:srgbClr val="FFFF00"/>
                </a:solidFill>
              </a:rPr>
            </a:br>
            <a:r>
              <a:rPr lang="en-AU" sz="1600" b="1" dirty="0">
                <a:solidFill>
                  <a:srgbClr val="FFFF00"/>
                </a:solidFill>
              </a:rPr>
              <a:t>(Jews in Australia are legitimate targets)</a:t>
            </a:r>
            <a:endParaRPr lang="en-AU" sz="1200" b="1" dirty="0">
              <a:solidFill>
                <a:srgbClr val="FFFF00"/>
              </a:solidFill>
            </a:endParaRPr>
          </a:p>
        </p:txBody>
      </p:sp>
      <p:sp>
        <p:nvSpPr>
          <p:cNvPr id="7" name="TextBox 6">
            <a:extLst>
              <a:ext uri="{FF2B5EF4-FFF2-40B4-BE49-F238E27FC236}">
                <a16:creationId xmlns:a16="http://schemas.microsoft.com/office/drawing/2014/main" id="{55E4DDC5-E9AA-A491-3FE5-E2EB7116DC66}"/>
              </a:ext>
            </a:extLst>
          </p:cNvPr>
          <p:cNvSpPr txBox="1"/>
          <p:nvPr/>
        </p:nvSpPr>
        <p:spPr>
          <a:xfrm>
            <a:off x="1958443" y="685776"/>
            <a:ext cx="3773790" cy="400110"/>
          </a:xfrm>
          <a:prstGeom prst="rect">
            <a:avLst/>
          </a:prstGeom>
          <a:noFill/>
        </p:spPr>
        <p:txBody>
          <a:bodyPr wrap="none" rtlCol="0">
            <a:spAutoFit/>
          </a:bodyPr>
          <a:lstStyle/>
          <a:p>
            <a:r>
              <a:rPr lang="en-AU" sz="2000" b="1" dirty="0">
                <a:solidFill>
                  <a:srgbClr val="FFFF00"/>
                </a:solidFill>
              </a:rPr>
              <a:t>It happened because of Israel</a:t>
            </a:r>
            <a:endParaRPr lang="en-AU" sz="1200" b="1" dirty="0">
              <a:solidFill>
                <a:srgbClr val="FFFF00"/>
              </a:solidFill>
            </a:endParaRPr>
          </a:p>
        </p:txBody>
      </p:sp>
      <p:pic>
        <p:nvPicPr>
          <p:cNvPr id="11" name="Picture 10">
            <a:extLst>
              <a:ext uri="{FF2B5EF4-FFF2-40B4-BE49-F238E27FC236}">
                <a16:creationId xmlns:a16="http://schemas.microsoft.com/office/drawing/2014/main" id="{DCC3DCDC-CEF7-2225-9337-68BC4FFA06E1}"/>
              </a:ext>
            </a:extLst>
          </p:cNvPr>
          <p:cNvPicPr>
            <a:picLocks noChangeAspect="1"/>
          </p:cNvPicPr>
          <p:nvPr/>
        </p:nvPicPr>
        <p:blipFill>
          <a:blip r:embed="rId7"/>
          <a:stretch>
            <a:fillRect/>
          </a:stretch>
        </p:blipFill>
        <p:spPr>
          <a:xfrm>
            <a:off x="2214246" y="3049161"/>
            <a:ext cx="3288986" cy="1584885"/>
          </a:xfrm>
          <a:prstGeom prst="rect">
            <a:avLst/>
          </a:prstGeom>
        </p:spPr>
      </p:pic>
    </p:spTree>
    <p:extLst>
      <p:ext uri="{BB962C8B-B14F-4D97-AF65-F5344CB8AC3E}">
        <p14:creationId xmlns:p14="http://schemas.microsoft.com/office/powerpoint/2010/main" val="3547796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521E7CC2-FABE-0D10-7824-81DD8AF8FACC}"/>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6C7E6BD1-1616-4D80-E1A3-BC6310656E07}"/>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pic>
        <p:nvPicPr>
          <p:cNvPr id="193" name="Google Shape;193;p32">
            <a:extLst>
              <a:ext uri="{FF2B5EF4-FFF2-40B4-BE49-F238E27FC236}">
                <a16:creationId xmlns:a16="http://schemas.microsoft.com/office/drawing/2014/main" id="{F34793BD-52B4-FE5A-70C4-78CCA542F628}"/>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3" name="Google Shape;192;p32">
            <a:extLst>
              <a:ext uri="{FF2B5EF4-FFF2-40B4-BE49-F238E27FC236}">
                <a16:creationId xmlns:a16="http://schemas.microsoft.com/office/drawing/2014/main" id="{D85FE636-5BB1-52F8-DE1C-AFFF2FA1D955}"/>
              </a:ext>
            </a:extLst>
          </p:cNvPr>
          <p:cNvSpPr txBox="1">
            <a:spLocks/>
          </p:cNvSpPr>
          <p:nvPr/>
        </p:nvSpPr>
        <p:spPr>
          <a:xfrm>
            <a:off x="2225819" y="137181"/>
            <a:ext cx="799064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lgn="ctr">
              <a:buSzPts val="1100"/>
            </a:pPr>
            <a:r>
              <a:rPr lang="en-US" sz="2400" noProof="0" dirty="0">
                <a:solidFill>
                  <a:srgbClr val="FFFFFF"/>
                </a:solidFill>
                <a:latin typeface="Poppins SemiBold"/>
                <a:ea typeface="Poppins SemiBold"/>
                <a:cs typeface="Poppins SemiBold"/>
                <a:sym typeface="Poppins SemiBold"/>
              </a:rPr>
              <a:t>Antisemitism – Atrocity </a:t>
            </a:r>
            <a:r>
              <a:rPr lang="en-US" sz="2400" noProof="0" dirty="0" err="1">
                <a:solidFill>
                  <a:srgbClr val="FFFFFF"/>
                </a:solidFill>
                <a:latin typeface="Poppins SemiBold"/>
                <a:ea typeface="Poppins SemiBold"/>
                <a:cs typeface="Poppins SemiBold"/>
                <a:sym typeface="Poppins SemiBold"/>
              </a:rPr>
              <a:t>Minimisation</a:t>
            </a:r>
            <a:endParaRPr lang="en-AU" sz="2400" noProof="0" dirty="0">
              <a:solidFill>
                <a:srgbClr val="FFFFFF"/>
              </a:solidFill>
              <a:latin typeface="Poppins SemiBold"/>
              <a:ea typeface="Poppins SemiBold"/>
              <a:cs typeface="Poppins SemiBold"/>
              <a:sym typeface="Poppins SemiBold"/>
            </a:endParaRPr>
          </a:p>
        </p:txBody>
      </p:sp>
      <p:pic>
        <p:nvPicPr>
          <p:cNvPr id="5" name="Picture 4">
            <a:extLst>
              <a:ext uri="{FF2B5EF4-FFF2-40B4-BE49-F238E27FC236}">
                <a16:creationId xmlns:a16="http://schemas.microsoft.com/office/drawing/2014/main" id="{1B3AA83A-E90D-00F4-EFB4-D7CCDE8F93FC}"/>
              </a:ext>
            </a:extLst>
          </p:cNvPr>
          <p:cNvPicPr>
            <a:picLocks noChangeAspect="1"/>
          </p:cNvPicPr>
          <p:nvPr/>
        </p:nvPicPr>
        <p:blipFill>
          <a:blip r:embed="rId4"/>
          <a:stretch>
            <a:fillRect/>
          </a:stretch>
        </p:blipFill>
        <p:spPr>
          <a:xfrm>
            <a:off x="1211605" y="1475238"/>
            <a:ext cx="3709481" cy="1242811"/>
          </a:xfrm>
          <a:prstGeom prst="rect">
            <a:avLst/>
          </a:prstGeom>
        </p:spPr>
      </p:pic>
      <p:pic>
        <p:nvPicPr>
          <p:cNvPr id="10" name="Picture 9">
            <a:extLst>
              <a:ext uri="{FF2B5EF4-FFF2-40B4-BE49-F238E27FC236}">
                <a16:creationId xmlns:a16="http://schemas.microsoft.com/office/drawing/2014/main" id="{7D6733B5-F31C-E56B-F13C-3EF59CAC1A21}"/>
              </a:ext>
            </a:extLst>
          </p:cNvPr>
          <p:cNvPicPr>
            <a:picLocks noChangeAspect="1"/>
          </p:cNvPicPr>
          <p:nvPr/>
        </p:nvPicPr>
        <p:blipFill>
          <a:blip r:embed="rId5"/>
          <a:stretch>
            <a:fillRect/>
          </a:stretch>
        </p:blipFill>
        <p:spPr>
          <a:xfrm>
            <a:off x="1154473" y="3453417"/>
            <a:ext cx="4150468" cy="1390918"/>
          </a:xfrm>
          <a:prstGeom prst="rect">
            <a:avLst/>
          </a:prstGeom>
        </p:spPr>
      </p:pic>
      <p:pic>
        <p:nvPicPr>
          <p:cNvPr id="12" name="Picture 11">
            <a:extLst>
              <a:ext uri="{FF2B5EF4-FFF2-40B4-BE49-F238E27FC236}">
                <a16:creationId xmlns:a16="http://schemas.microsoft.com/office/drawing/2014/main" id="{290FCF1E-287C-D85C-5262-2BC331A88153}"/>
              </a:ext>
            </a:extLst>
          </p:cNvPr>
          <p:cNvPicPr>
            <a:picLocks noChangeAspect="1"/>
          </p:cNvPicPr>
          <p:nvPr/>
        </p:nvPicPr>
        <p:blipFill>
          <a:blip r:embed="rId6"/>
          <a:stretch>
            <a:fillRect/>
          </a:stretch>
        </p:blipFill>
        <p:spPr>
          <a:xfrm>
            <a:off x="6131029" y="1038251"/>
            <a:ext cx="4085435" cy="5081075"/>
          </a:xfrm>
          <a:prstGeom prst="rect">
            <a:avLst/>
          </a:prstGeom>
        </p:spPr>
      </p:pic>
      <p:sp>
        <p:nvSpPr>
          <p:cNvPr id="2" name="TextBox 1">
            <a:extLst>
              <a:ext uri="{FF2B5EF4-FFF2-40B4-BE49-F238E27FC236}">
                <a16:creationId xmlns:a16="http://schemas.microsoft.com/office/drawing/2014/main" id="{EFE87EA4-B691-4DDB-F254-5A7C7F7E7193}"/>
              </a:ext>
            </a:extLst>
          </p:cNvPr>
          <p:cNvSpPr txBox="1"/>
          <p:nvPr/>
        </p:nvSpPr>
        <p:spPr>
          <a:xfrm>
            <a:off x="1800955" y="1049302"/>
            <a:ext cx="2210862" cy="400110"/>
          </a:xfrm>
          <a:prstGeom prst="rect">
            <a:avLst/>
          </a:prstGeom>
          <a:noFill/>
        </p:spPr>
        <p:txBody>
          <a:bodyPr wrap="none" rtlCol="0">
            <a:spAutoFit/>
          </a:bodyPr>
          <a:lstStyle/>
          <a:p>
            <a:r>
              <a:rPr lang="en-AU" sz="2000" b="1" dirty="0">
                <a:solidFill>
                  <a:srgbClr val="FFFF00"/>
                </a:solidFill>
              </a:rPr>
              <a:t>“all lives matter”</a:t>
            </a:r>
            <a:endParaRPr lang="en-AU" sz="1200" b="1" dirty="0">
              <a:solidFill>
                <a:srgbClr val="FFFF00"/>
              </a:solidFill>
            </a:endParaRPr>
          </a:p>
        </p:txBody>
      </p:sp>
      <p:sp>
        <p:nvSpPr>
          <p:cNvPr id="4" name="TextBox 3">
            <a:extLst>
              <a:ext uri="{FF2B5EF4-FFF2-40B4-BE49-F238E27FC236}">
                <a16:creationId xmlns:a16="http://schemas.microsoft.com/office/drawing/2014/main" id="{C0E6D218-8A3B-FBFC-5B7B-26B17441A438}"/>
              </a:ext>
            </a:extLst>
          </p:cNvPr>
          <p:cNvSpPr txBox="1"/>
          <p:nvPr/>
        </p:nvSpPr>
        <p:spPr>
          <a:xfrm>
            <a:off x="1113302" y="3057946"/>
            <a:ext cx="4395755" cy="400110"/>
          </a:xfrm>
          <a:prstGeom prst="rect">
            <a:avLst/>
          </a:prstGeom>
          <a:noFill/>
        </p:spPr>
        <p:txBody>
          <a:bodyPr wrap="none" rtlCol="0">
            <a:spAutoFit/>
          </a:bodyPr>
          <a:lstStyle/>
          <a:p>
            <a:r>
              <a:rPr lang="en-AU" sz="2000" b="1" dirty="0">
                <a:solidFill>
                  <a:srgbClr val="FFFF00"/>
                </a:solidFill>
              </a:rPr>
              <a:t>Minimizing the nature of the attack</a:t>
            </a:r>
            <a:endParaRPr lang="en-AU" sz="1200" b="1" dirty="0">
              <a:solidFill>
                <a:srgbClr val="FFFF00"/>
              </a:solidFill>
            </a:endParaRPr>
          </a:p>
        </p:txBody>
      </p:sp>
      <p:sp>
        <p:nvSpPr>
          <p:cNvPr id="6" name="TextBox 5">
            <a:extLst>
              <a:ext uri="{FF2B5EF4-FFF2-40B4-BE49-F238E27FC236}">
                <a16:creationId xmlns:a16="http://schemas.microsoft.com/office/drawing/2014/main" id="{1BB2D826-8711-061F-D2D1-C8DF513FD362}"/>
              </a:ext>
            </a:extLst>
          </p:cNvPr>
          <p:cNvSpPr txBox="1"/>
          <p:nvPr/>
        </p:nvSpPr>
        <p:spPr>
          <a:xfrm>
            <a:off x="6745163" y="649192"/>
            <a:ext cx="2605200" cy="400110"/>
          </a:xfrm>
          <a:prstGeom prst="rect">
            <a:avLst/>
          </a:prstGeom>
          <a:noFill/>
        </p:spPr>
        <p:txBody>
          <a:bodyPr wrap="none" rtlCol="0">
            <a:spAutoFit/>
          </a:bodyPr>
          <a:lstStyle/>
          <a:p>
            <a:r>
              <a:rPr lang="en-AU" sz="2000" b="1" dirty="0">
                <a:solidFill>
                  <a:srgbClr val="FFFF00"/>
                </a:solidFill>
              </a:rPr>
              <a:t>International events</a:t>
            </a:r>
            <a:endParaRPr lang="en-AU" sz="1200" b="1" dirty="0">
              <a:solidFill>
                <a:srgbClr val="FFFF00"/>
              </a:solidFill>
            </a:endParaRPr>
          </a:p>
        </p:txBody>
      </p:sp>
    </p:spTree>
    <p:extLst>
      <p:ext uri="{BB962C8B-B14F-4D97-AF65-F5344CB8AC3E}">
        <p14:creationId xmlns:p14="http://schemas.microsoft.com/office/powerpoint/2010/main" val="2374554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74C4A022-5C12-C357-1377-72F6AE311DB2}"/>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625CA9E5-3C5B-E1CF-92A7-3FA644FF54F2}"/>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pic>
        <p:nvPicPr>
          <p:cNvPr id="193" name="Google Shape;193;p32">
            <a:extLst>
              <a:ext uri="{FF2B5EF4-FFF2-40B4-BE49-F238E27FC236}">
                <a16:creationId xmlns:a16="http://schemas.microsoft.com/office/drawing/2014/main" id="{C033EB5C-BFB7-3E52-22E6-F7CA8D550A40}"/>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3" name="Google Shape;192;p32">
            <a:extLst>
              <a:ext uri="{FF2B5EF4-FFF2-40B4-BE49-F238E27FC236}">
                <a16:creationId xmlns:a16="http://schemas.microsoft.com/office/drawing/2014/main" id="{4F72D8E7-B58E-BE01-8C3A-41B5E0B8535D}"/>
              </a:ext>
            </a:extLst>
          </p:cNvPr>
          <p:cNvSpPr txBox="1">
            <a:spLocks/>
          </p:cNvSpPr>
          <p:nvPr/>
        </p:nvSpPr>
        <p:spPr>
          <a:xfrm>
            <a:off x="2225819" y="137181"/>
            <a:ext cx="799064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lgn="ctr">
              <a:buSzPts val="1100"/>
            </a:pPr>
            <a:r>
              <a:rPr lang="en-US" sz="2400" noProof="0" dirty="0">
                <a:solidFill>
                  <a:srgbClr val="FFFFFF"/>
                </a:solidFill>
                <a:latin typeface="Poppins SemiBold"/>
                <a:ea typeface="Poppins SemiBold"/>
                <a:cs typeface="Poppins SemiBold"/>
                <a:sym typeface="Poppins SemiBold"/>
              </a:rPr>
              <a:t>Antisemitism – Atrocity denial</a:t>
            </a:r>
            <a:endParaRPr lang="en-AU" sz="2400" noProof="0" dirty="0">
              <a:solidFill>
                <a:srgbClr val="FFFFFF"/>
              </a:solidFill>
              <a:latin typeface="Poppins SemiBold"/>
              <a:ea typeface="Poppins SemiBold"/>
              <a:cs typeface="Poppins SemiBold"/>
              <a:sym typeface="Poppins SemiBold"/>
            </a:endParaRPr>
          </a:p>
        </p:txBody>
      </p:sp>
      <p:sp>
        <p:nvSpPr>
          <p:cNvPr id="4" name="TextBox 3">
            <a:extLst>
              <a:ext uri="{FF2B5EF4-FFF2-40B4-BE49-F238E27FC236}">
                <a16:creationId xmlns:a16="http://schemas.microsoft.com/office/drawing/2014/main" id="{723045BB-EC2F-F047-0DCB-BCDDA0F516BE}"/>
              </a:ext>
            </a:extLst>
          </p:cNvPr>
          <p:cNvSpPr txBox="1"/>
          <p:nvPr/>
        </p:nvSpPr>
        <p:spPr>
          <a:xfrm>
            <a:off x="751700" y="644164"/>
            <a:ext cx="8146115" cy="646331"/>
          </a:xfrm>
          <a:prstGeom prst="rect">
            <a:avLst/>
          </a:prstGeom>
          <a:noFill/>
        </p:spPr>
        <p:txBody>
          <a:bodyPr wrap="square" rtlCol="0">
            <a:spAutoFit/>
          </a:bodyPr>
          <a:lstStyle/>
          <a:p>
            <a:r>
              <a:rPr lang="en-US" sz="1800" b="1" dirty="0">
                <a:solidFill>
                  <a:srgbClr val="FFFF00"/>
                </a:solidFill>
              </a:rPr>
              <a:t>18 items </a:t>
            </a:r>
            <a:r>
              <a:rPr lang="en-US" sz="1800" b="1" dirty="0">
                <a:solidFill>
                  <a:schemeClr val="bg1"/>
                </a:solidFill>
              </a:rPr>
              <a:t>of atrocity denial, claiming it was staged and not a real attack</a:t>
            </a:r>
          </a:p>
          <a:p>
            <a:endParaRPr lang="en-US" sz="1800" b="1" dirty="0">
              <a:solidFill>
                <a:schemeClr val="bg1"/>
              </a:solidFill>
            </a:endParaRPr>
          </a:p>
        </p:txBody>
      </p:sp>
      <p:pic>
        <p:nvPicPr>
          <p:cNvPr id="11" name="Picture 10">
            <a:extLst>
              <a:ext uri="{FF2B5EF4-FFF2-40B4-BE49-F238E27FC236}">
                <a16:creationId xmlns:a16="http://schemas.microsoft.com/office/drawing/2014/main" id="{51FEAFDE-529C-B442-CB71-94F8259AD979}"/>
              </a:ext>
            </a:extLst>
          </p:cNvPr>
          <p:cNvPicPr>
            <a:picLocks noChangeAspect="1"/>
          </p:cNvPicPr>
          <p:nvPr/>
        </p:nvPicPr>
        <p:blipFill>
          <a:blip r:embed="rId4"/>
          <a:stretch>
            <a:fillRect/>
          </a:stretch>
        </p:blipFill>
        <p:spPr>
          <a:xfrm>
            <a:off x="7800727" y="1098647"/>
            <a:ext cx="2592620" cy="50211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FEF368A2-8972-5CDE-C307-C264DB99CD6E}"/>
              </a:ext>
            </a:extLst>
          </p:cNvPr>
          <p:cNvPicPr>
            <a:picLocks noChangeAspect="1"/>
          </p:cNvPicPr>
          <p:nvPr/>
        </p:nvPicPr>
        <p:blipFill>
          <a:blip r:embed="rId5"/>
          <a:stretch>
            <a:fillRect/>
          </a:stretch>
        </p:blipFill>
        <p:spPr>
          <a:xfrm>
            <a:off x="4773687" y="1098647"/>
            <a:ext cx="2894907" cy="5039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E055709F-E763-B7C7-5695-7208770CC988}"/>
              </a:ext>
            </a:extLst>
          </p:cNvPr>
          <p:cNvPicPr>
            <a:picLocks noChangeAspect="1"/>
          </p:cNvPicPr>
          <p:nvPr/>
        </p:nvPicPr>
        <p:blipFill>
          <a:blip r:embed="rId6"/>
          <a:stretch>
            <a:fillRect/>
          </a:stretch>
        </p:blipFill>
        <p:spPr>
          <a:xfrm>
            <a:off x="473687" y="1744241"/>
            <a:ext cx="4092295" cy="1028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408B359A-C879-2B82-13C6-D029665E13DB}"/>
              </a:ext>
            </a:extLst>
          </p:cNvPr>
          <p:cNvPicPr>
            <a:picLocks noChangeAspect="1"/>
          </p:cNvPicPr>
          <p:nvPr/>
        </p:nvPicPr>
        <p:blipFill>
          <a:blip r:embed="rId7"/>
          <a:stretch>
            <a:fillRect/>
          </a:stretch>
        </p:blipFill>
        <p:spPr>
          <a:xfrm>
            <a:off x="547154" y="3226777"/>
            <a:ext cx="4018828" cy="2474501"/>
          </a:xfrm>
          <a:prstGeom prst="rect">
            <a:avLst/>
          </a:prstGeom>
        </p:spPr>
      </p:pic>
    </p:spTree>
    <p:extLst>
      <p:ext uri="{BB962C8B-B14F-4D97-AF65-F5344CB8AC3E}">
        <p14:creationId xmlns:p14="http://schemas.microsoft.com/office/powerpoint/2010/main" val="1333707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D721CEB9-3B73-6D00-08A8-E23BCF287100}"/>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2F6C4DE7-0259-5B1E-6C0C-03271CA7473C}"/>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sp>
        <p:nvSpPr>
          <p:cNvPr id="191" name="Google Shape;191;p32">
            <a:extLst>
              <a:ext uri="{FF2B5EF4-FFF2-40B4-BE49-F238E27FC236}">
                <a16:creationId xmlns:a16="http://schemas.microsoft.com/office/drawing/2014/main" id="{794E67A1-DA1C-39BE-FE1B-3A0D3F90171B}"/>
              </a:ext>
            </a:extLst>
          </p:cNvPr>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AU" noProof="0" smtClean="0">
                <a:solidFill>
                  <a:schemeClr val="lt1"/>
                </a:solidFill>
                <a:latin typeface="Poppins"/>
                <a:ea typeface="Poppins"/>
                <a:cs typeface="Poppins"/>
                <a:sym typeface="Poppins"/>
              </a:rPr>
              <a:pPr/>
              <a:t>3</a:t>
            </a:fld>
            <a:endParaRPr lang="en-AU" noProof="0" dirty="0">
              <a:solidFill>
                <a:schemeClr val="lt1"/>
              </a:solidFill>
              <a:latin typeface="Poppins"/>
              <a:ea typeface="Poppins"/>
              <a:cs typeface="Poppins"/>
              <a:sym typeface="Poppins"/>
            </a:endParaRPr>
          </a:p>
        </p:txBody>
      </p:sp>
      <p:pic>
        <p:nvPicPr>
          <p:cNvPr id="193" name="Google Shape;193;p32">
            <a:extLst>
              <a:ext uri="{FF2B5EF4-FFF2-40B4-BE49-F238E27FC236}">
                <a16:creationId xmlns:a16="http://schemas.microsoft.com/office/drawing/2014/main" id="{6CD03D16-4A28-8BC6-A630-D504382E15F9}"/>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195" name="Google Shape;195;p32">
            <a:extLst>
              <a:ext uri="{FF2B5EF4-FFF2-40B4-BE49-F238E27FC236}">
                <a16:creationId xmlns:a16="http://schemas.microsoft.com/office/drawing/2014/main" id="{2326EF86-5656-6F06-D608-8574A642F1AB}"/>
              </a:ext>
            </a:extLst>
          </p:cNvPr>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AU" sz="1052" noProof="0" smtClean="0">
                <a:latin typeface="Poppins"/>
                <a:ea typeface="Poppins"/>
                <a:cs typeface="Poppins"/>
                <a:sym typeface="Poppins"/>
              </a:rPr>
              <a:pPr/>
              <a:t>3</a:t>
            </a:fld>
            <a:endParaRPr lang="en-AU" sz="1052" noProof="0" dirty="0">
              <a:latin typeface="Poppins"/>
              <a:ea typeface="Poppins"/>
              <a:cs typeface="Poppins"/>
              <a:sym typeface="Poppins"/>
            </a:endParaRPr>
          </a:p>
        </p:txBody>
      </p:sp>
      <p:sp>
        <p:nvSpPr>
          <p:cNvPr id="3" name="Google Shape;192;p32">
            <a:extLst>
              <a:ext uri="{FF2B5EF4-FFF2-40B4-BE49-F238E27FC236}">
                <a16:creationId xmlns:a16="http://schemas.microsoft.com/office/drawing/2014/main" id="{BC0C3528-0FDC-C2B3-3A35-C833AC02C4A9}"/>
              </a:ext>
            </a:extLst>
          </p:cNvPr>
          <p:cNvSpPr txBox="1">
            <a:spLocks/>
          </p:cNvSpPr>
          <p:nvPr/>
        </p:nvSpPr>
        <p:spPr>
          <a:xfrm>
            <a:off x="2530847" y="135820"/>
            <a:ext cx="729722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AU" sz="2400" noProof="0" dirty="0">
                <a:solidFill>
                  <a:srgbClr val="FFFFFF"/>
                </a:solidFill>
                <a:latin typeface="Poppins SemiBold"/>
                <a:ea typeface="Poppins SemiBold"/>
                <a:cs typeface="Poppins SemiBold"/>
                <a:sym typeface="Poppins SemiBold"/>
              </a:rPr>
              <a:t>Types of measurement</a:t>
            </a:r>
          </a:p>
        </p:txBody>
      </p:sp>
      <p:sp>
        <p:nvSpPr>
          <p:cNvPr id="6" name="Google Shape;203;p32">
            <a:extLst>
              <a:ext uri="{FF2B5EF4-FFF2-40B4-BE49-F238E27FC236}">
                <a16:creationId xmlns:a16="http://schemas.microsoft.com/office/drawing/2014/main" id="{DB8340C6-9F1A-4B5D-AEE9-14FDCC879EED}"/>
              </a:ext>
            </a:extLst>
          </p:cNvPr>
          <p:cNvSpPr txBox="1">
            <a:spLocks noGrp="1"/>
          </p:cNvSpPr>
          <p:nvPr>
            <p:ph type="body" idx="1"/>
          </p:nvPr>
        </p:nvSpPr>
        <p:spPr>
          <a:xfrm>
            <a:off x="456503" y="837436"/>
            <a:ext cx="7414878" cy="4975570"/>
          </a:xfrm>
          <a:prstGeom prst="rect">
            <a:avLst/>
          </a:prstGeom>
        </p:spPr>
        <p:txBody>
          <a:bodyPr spcFirstLastPara="1" wrap="square" lIns="106351" tIns="106351" rIns="106351" bIns="106351" anchor="t" anchorCtr="0">
            <a:spAutoFit/>
          </a:bodyPr>
          <a:lstStyle/>
          <a:p>
            <a:pPr marL="285750" indent="-285750">
              <a:spcAft>
                <a:spcPts val="1376"/>
              </a:spcAft>
              <a:buClr>
                <a:schemeClr val="bg1">
                  <a:lumMod val="95000"/>
                </a:schemeClr>
              </a:buClr>
              <a:buSzPct val="100000"/>
            </a:pPr>
            <a:r>
              <a:rPr lang="en-AU" sz="1800" b="1" dirty="0">
                <a:solidFill>
                  <a:schemeClr val="lt1"/>
                </a:solidFill>
                <a:latin typeface="Poppins Medium" panose="00000600000000000000" pitchFamily="2" charset="0"/>
                <a:cs typeface="Poppins Medium" panose="00000600000000000000" pitchFamily="2" charset="0"/>
              </a:rPr>
              <a:t>Demonstrate the problem</a:t>
            </a:r>
            <a:r>
              <a:rPr lang="en-AU" sz="1800" dirty="0">
                <a:solidFill>
                  <a:schemeClr val="lt1"/>
                </a:solidFill>
                <a:latin typeface="Poppins Medium" panose="00000600000000000000" pitchFamily="2" charset="0"/>
                <a:cs typeface="Poppins Medium" panose="00000600000000000000" pitchFamily="2" charset="0"/>
              </a:rPr>
              <a:t> – Example(s) of a problem</a:t>
            </a:r>
          </a:p>
          <a:p>
            <a:pPr marL="285750" indent="-285750">
              <a:spcAft>
                <a:spcPts val="1376"/>
              </a:spcAft>
              <a:buClr>
                <a:schemeClr val="bg1">
                  <a:lumMod val="95000"/>
                </a:schemeClr>
              </a:buClr>
              <a:buSzPct val="100000"/>
            </a:pPr>
            <a:r>
              <a:rPr lang="en-AU" sz="1800" b="1" dirty="0">
                <a:solidFill>
                  <a:schemeClr val="lt1"/>
                </a:solidFill>
                <a:latin typeface="Poppins Medium" panose="00000600000000000000" pitchFamily="2" charset="0"/>
                <a:cs typeface="Poppins Medium" panose="00000600000000000000" pitchFamily="2" charset="0"/>
              </a:rPr>
              <a:t>Summary data (counting problems)</a:t>
            </a:r>
            <a:r>
              <a:rPr lang="en-AU" sz="1800" dirty="0">
                <a:solidFill>
                  <a:schemeClr val="lt1"/>
                </a:solidFill>
                <a:latin typeface="Poppins Medium" panose="00000600000000000000" pitchFamily="2" charset="0"/>
                <a:cs typeface="Poppins Medium" panose="00000600000000000000" pitchFamily="2" charset="0"/>
              </a:rPr>
              <a:t> – Shows the problem exists at scale, a systemic problem, not as just an abortion</a:t>
            </a:r>
          </a:p>
          <a:p>
            <a:pPr marL="285750" indent="-285750">
              <a:spcAft>
                <a:spcPts val="1376"/>
              </a:spcAft>
              <a:buClr>
                <a:schemeClr val="bg1">
                  <a:lumMod val="95000"/>
                </a:schemeClr>
              </a:buClr>
              <a:buSzPct val="100000"/>
            </a:pPr>
            <a:r>
              <a:rPr lang="en-AU" sz="1800" b="1" dirty="0">
                <a:solidFill>
                  <a:schemeClr val="lt1"/>
                </a:solidFill>
                <a:latin typeface="Poppins Medium" panose="00000600000000000000" pitchFamily="2" charset="0"/>
                <a:cs typeface="Poppins Medium" panose="00000600000000000000" pitchFamily="2" charset="0"/>
              </a:rPr>
              <a:t>Coding problems</a:t>
            </a:r>
            <a:r>
              <a:rPr lang="en-AU" sz="1800" dirty="0">
                <a:solidFill>
                  <a:schemeClr val="lt1"/>
                </a:solidFill>
                <a:latin typeface="Poppins Medium" panose="00000600000000000000" pitchFamily="2" charset="0"/>
                <a:cs typeface="Poppins Medium" panose="00000600000000000000" pitchFamily="2" charset="0"/>
              </a:rPr>
              <a:t> – Items classified into subclasses. Empirical with qualitative judgements on categorisation and quantitative measures of frequency.</a:t>
            </a:r>
          </a:p>
          <a:p>
            <a:pPr marL="285750" indent="-285750">
              <a:spcAft>
                <a:spcPts val="1376"/>
              </a:spcAft>
              <a:buClr>
                <a:schemeClr val="bg1">
                  <a:lumMod val="95000"/>
                </a:schemeClr>
              </a:buClr>
              <a:buSzPct val="100000"/>
            </a:pPr>
            <a:r>
              <a:rPr lang="en-AU" sz="1800" b="1" dirty="0">
                <a:solidFill>
                  <a:schemeClr val="lt1"/>
                </a:solidFill>
                <a:latin typeface="Poppins Medium" panose="00000600000000000000" pitchFamily="2" charset="0"/>
                <a:cs typeface="Poppins Medium" panose="00000600000000000000" pitchFamily="2" charset="0"/>
              </a:rPr>
              <a:t>Modelling Problems</a:t>
            </a:r>
            <a:r>
              <a:rPr lang="en-AU" sz="1800" dirty="0">
                <a:solidFill>
                  <a:schemeClr val="lt1"/>
                </a:solidFill>
                <a:latin typeface="Poppins Medium" panose="00000600000000000000" pitchFamily="2" charset="0"/>
                <a:cs typeface="Poppins Medium" panose="00000600000000000000" pitchFamily="2" charset="0"/>
              </a:rPr>
              <a:t> – Automated identification using a search query, AI model for classification, etc.</a:t>
            </a:r>
          </a:p>
          <a:p>
            <a:pPr marL="285750" indent="-285750">
              <a:spcAft>
                <a:spcPts val="1376"/>
              </a:spcAft>
              <a:buClr>
                <a:schemeClr val="bg1">
                  <a:lumMod val="95000"/>
                </a:schemeClr>
              </a:buClr>
              <a:buSzPct val="100000"/>
            </a:pPr>
            <a:endParaRPr lang="en-AU" sz="1800" dirty="0">
              <a:solidFill>
                <a:schemeClr val="lt1"/>
              </a:solidFill>
              <a:latin typeface="Poppins Medium" panose="00000600000000000000" pitchFamily="2" charset="0"/>
              <a:cs typeface="Poppins Medium" panose="00000600000000000000" pitchFamily="2" charset="0"/>
            </a:endParaRPr>
          </a:p>
          <a:p>
            <a:pPr marL="285750" indent="-285750">
              <a:spcAft>
                <a:spcPts val="1376"/>
              </a:spcAft>
              <a:buClr>
                <a:schemeClr val="bg1">
                  <a:lumMod val="95000"/>
                </a:schemeClr>
              </a:buClr>
              <a:buSzPct val="100000"/>
            </a:pPr>
            <a:endParaRPr lang="en-AU" sz="1800" dirty="0">
              <a:solidFill>
                <a:schemeClr val="lt1"/>
              </a:solidFill>
              <a:latin typeface="Poppins Medium" panose="00000600000000000000" pitchFamily="2" charset="0"/>
              <a:cs typeface="Poppins Medium" panose="00000600000000000000" pitchFamily="2" charset="0"/>
            </a:endParaRPr>
          </a:p>
          <a:p>
            <a:pPr marL="285750" indent="-285750">
              <a:spcAft>
                <a:spcPts val="1376"/>
              </a:spcAft>
              <a:buClr>
                <a:schemeClr val="bg1">
                  <a:lumMod val="95000"/>
                </a:schemeClr>
              </a:buClr>
              <a:buSzPct val="100000"/>
            </a:pPr>
            <a:endParaRPr lang="en-AU" sz="1800" dirty="0">
              <a:solidFill>
                <a:schemeClr val="lt1"/>
              </a:solidFill>
              <a:latin typeface="Poppins Medium" panose="00000600000000000000" pitchFamily="2" charset="0"/>
              <a:cs typeface="Poppins Medium" panose="00000600000000000000" pitchFamily="2" charset="0"/>
            </a:endParaRPr>
          </a:p>
        </p:txBody>
      </p:sp>
      <p:pic>
        <p:nvPicPr>
          <p:cNvPr id="4" name="Picture 3">
            <a:extLst>
              <a:ext uri="{FF2B5EF4-FFF2-40B4-BE49-F238E27FC236}">
                <a16:creationId xmlns:a16="http://schemas.microsoft.com/office/drawing/2014/main" id="{9AE74510-D712-1D87-A35F-454B2788B0AA}"/>
              </a:ext>
            </a:extLst>
          </p:cNvPr>
          <p:cNvPicPr>
            <a:picLocks noChangeAspect="1"/>
          </p:cNvPicPr>
          <p:nvPr/>
        </p:nvPicPr>
        <p:blipFill>
          <a:blip r:embed="rId4"/>
          <a:stretch>
            <a:fillRect/>
          </a:stretch>
        </p:blipFill>
        <p:spPr>
          <a:xfrm>
            <a:off x="7996806" y="-65760"/>
            <a:ext cx="2354382" cy="3421702"/>
          </a:xfrm>
          <a:prstGeom prst="rect">
            <a:avLst/>
          </a:prstGeom>
        </p:spPr>
      </p:pic>
      <p:sp>
        <p:nvSpPr>
          <p:cNvPr id="5" name="TextBox 4">
            <a:extLst>
              <a:ext uri="{FF2B5EF4-FFF2-40B4-BE49-F238E27FC236}">
                <a16:creationId xmlns:a16="http://schemas.microsoft.com/office/drawing/2014/main" id="{4FAB9291-D200-A0FF-FBFE-E850B3E30807}"/>
              </a:ext>
            </a:extLst>
          </p:cNvPr>
          <p:cNvSpPr txBox="1"/>
          <p:nvPr/>
        </p:nvSpPr>
        <p:spPr>
          <a:xfrm>
            <a:off x="7996806" y="3411992"/>
            <a:ext cx="1995605" cy="1392689"/>
          </a:xfrm>
          <a:prstGeom prst="rect">
            <a:avLst/>
          </a:prstGeom>
          <a:noFill/>
        </p:spPr>
        <p:txBody>
          <a:bodyPr wrap="square" rtlCol="0">
            <a:spAutoFit/>
          </a:bodyPr>
          <a:lstStyle/>
          <a:p>
            <a:r>
              <a:rPr lang="en-US" sz="1050" dirty="0">
                <a:solidFill>
                  <a:schemeClr val="bg1"/>
                </a:solidFill>
              </a:rPr>
              <a:t>Andre Oboler, “Trials and challenges measuring online hate”  page 77 to 110</a:t>
            </a:r>
          </a:p>
          <a:p>
            <a:endParaRPr lang="en-AU" sz="1050" dirty="0"/>
          </a:p>
          <a:p>
            <a:r>
              <a:rPr lang="en-AU" sz="1050" dirty="0">
                <a:solidFill>
                  <a:schemeClr val="bg1"/>
                </a:solidFill>
              </a:rPr>
              <a:t>Book is open access:</a:t>
            </a:r>
          </a:p>
          <a:p>
            <a:r>
              <a:rPr lang="en-AU" sz="800" dirty="0">
                <a:hlinkClick r:id="rId5"/>
              </a:rPr>
              <a:t>https://labcom.ubi.pt/en/methods-techniques-and-ai-solutions-in-the-age-of-hostilities-online-hate-speech-trilogy-vol-iii/</a:t>
            </a:r>
            <a:r>
              <a:rPr lang="en-AU" sz="800" dirty="0"/>
              <a:t>   </a:t>
            </a:r>
          </a:p>
        </p:txBody>
      </p:sp>
    </p:spTree>
    <p:extLst>
      <p:ext uri="{BB962C8B-B14F-4D97-AF65-F5344CB8AC3E}">
        <p14:creationId xmlns:p14="http://schemas.microsoft.com/office/powerpoint/2010/main" val="2555324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B28E8E4A-DC8B-3196-CE3D-7089617B0DC4}"/>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07C7289D-09B1-AF8A-0A4E-4D828BD61173}"/>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pic>
        <p:nvPicPr>
          <p:cNvPr id="193" name="Google Shape;193;p32">
            <a:extLst>
              <a:ext uri="{FF2B5EF4-FFF2-40B4-BE49-F238E27FC236}">
                <a16:creationId xmlns:a16="http://schemas.microsoft.com/office/drawing/2014/main" id="{AFBA5975-4836-A716-8CED-69DC5E8D3F21}"/>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3" name="Google Shape;192;p32">
            <a:extLst>
              <a:ext uri="{FF2B5EF4-FFF2-40B4-BE49-F238E27FC236}">
                <a16:creationId xmlns:a16="http://schemas.microsoft.com/office/drawing/2014/main" id="{9EC36411-EBE2-8044-BE3C-C30588D36AD6}"/>
              </a:ext>
            </a:extLst>
          </p:cNvPr>
          <p:cNvSpPr txBox="1">
            <a:spLocks/>
          </p:cNvSpPr>
          <p:nvPr/>
        </p:nvSpPr>
        <p:spPr>
          <a:xfrm>
            <a:off x="2225819" y="137181"/>
            <a:ext cx="799064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lgn="ctr">
              <a:buSzPts val="1100"/>
            </a:pPr>
            <a:r>
              <a:rPr lang="en-US" sz="2400" noProof="0" dirty="0">
                <a:solidFill>
                  <a:srgbClr val="FFFFFF"/>
                </a:solidFill>
                <a:latin typeface="Poppins SemiBold"/>
                <a:ea typeface="Poppins SemiBold"/>
                <a:cs typeface="Poppins SemiBold"/>
                <a:sym typeface="Poppins SemiBold"/>
              </a:rPr>
              <a:t>Antisemitism –Glorification</a:t>
            </a:r>
            <a:endParaRPr lang="en-AU" sz="2400" noProof="0" dirty="0">
              <a:solidFill>
                <a:srgbClr val="FFFFFF"/>
              </a:solidFill>
              <a:latin typeface="Poppins SemiBold"/>
              <a:ea typeface="Poppins SemiBold"/>
              <a:cs typeface="Poppins SemiBold"/>
              <a:sym typeface="Poppins SemiBold"/>
            </a:endParaRPr>
          </a:p>
        </p:txBody>
      </p:sp>
      <p:sp>
        <p:nvSpPr>
          <p:cNvPr id="4" name="TextBox 3">
            <a:extLst>
              <a:ext uri="{FF2B5EF4-FFF2-40B4-BE49-F238E27FC236}">
                <a16:creationId xmlns:a16="http://schemas.microsoft.com/office/drawing/2014/main" id="{A01F91D5-2036-C2E8-1AB0-245B5BB4C4DD}"/>
              </a:ext>
            </a:extLst>
          </p:cNvPr>
          <p:cNvSpPr txBox="1"/>
          <p:nvPr/>
        </p:nvSpPr>
        <p:spPr>
          <a:xfrm>
            <a:off x="698946" y="927658"/>
            <a:ext cx="6642631" cy="646331"/>
          </a:xfrm>
          <a:prstGeom prst="rect">
            <a:avLst/>
          </a:prstGeom>
          <a:noFill/>
        </p:spPr>
        <p:txBody>
          <a:bodyPr wrap="square" rtlCol="0">
            <a:spAutoFit/>
          </a:bodyPr>
          <a:lstStyle/>
          <a:p>
            <a:r>
              <a:rPr lang="en-US" sz="1800" b="1" dirty="0">
                <a:solidFill>
                  <a:srgbClr val="FFFF00"/>
                </a:solidFill>
              </a:rPr>
              <a:t>17 items</a:t>
            </a:r>
            <a:r>
              <a:rPr lang="en-US" sz="1800" b="1" dirty="0">
                <a:solidFill>
                  <a:schemeClr val="bg1"/>
                </a:solidFill>
              </a:rPr>
              <a:t> of atrocity glorification, celebrating the attack</a:t>
            </a:r>
          </a:p>
          <a:p>
            <a:endParaRPr lang="en-US" sz="1800" b="1" dirty="0">
              <a:solidFill>
                <a:schemeClr val="bg1"/>
              </a:solidFill>
            </a:endParaRPr>
          </a:p>
        </p:txBody>
      </p:sp>
      <p:pic>
        <p:nvPicPr>
          <p:cNvPr id="9" name="Picture 8">
            <a:extLst>
              <a:ext uri="{FF2B5EF4-FFF2-40B4-BE49-F238E27FC236}">
                <a16:creationId xmlns:a16="http://schemas.microsoft.com/office/drawing/2014/main" id="{FFFD61AD-B888-1568-B7D3-CFEE78336AF3}"/>
              </a:ext>
            </a:extLst>
          </p:cNvPr>
          <p:cNvPicPr>
            <a:picLocks noChangeAspect="1"/>
          </p:cNvPicPr>
          <p:nvPr/>
        </p:nvPicPr>
        <p:blipFill>
          <a:blip r:embed="rId4"/>
          <a:stretch>
            <a:fillRect/>
          </a:stretch>
        </p:blipFill>
        <p:spPr>
          <a:xfrm>
            <a:off x="6861243" y="1311870"/>
            <a:ext cx="3501957" cy="2717442"/>
          </a:xfrm>
          <a:prstGeom prst="rect">
            <a:avLst/>
          </a:prstGeom>
        </p:spPr>
      </p:pic>
      <p:pic>
        <p:nvPicPr>
          <p:cNvPr id="6" name="Picture 5">
            <a:extLst>
              <a:ext uri="{FF2B5EF4-FFF2-40B4-BE49-F238E27FC236}">
                <a16:creationId xmlns:a16="http://schemas.microsoft.com/office/drawing/2014/main" id="{A3B00880-10B8-DF09-2C5D-B24E4DF41202}"/>
              </a:ext>
            </a:extLst>
          </p:cNvPr>
          <p:cNvPicPr>
            <a:picLocks noChangeAspect="1"/>
          </p:cNvPicPr>
          <p:nvPr/>
        </p:nvPicPr>
        <p:blipFill>
          <a:blip r:embed="rId5"/>
          <a:stretch>
            <a:fillRect/>
          </a:stretch>
        </p:blipFill>
        <p:spPr>
          <a:xfrm>
            <a:off x="7208184" y="4391390"/>
            <a:ext cx="2808074" cy="1591242"/>
          </a:xfrm>
          <a:prstGeom prst="rect">
            <a:avLst/>
          </a:prstGeom>
        </p:spPr>
      </p:pic>
      <p:pic>
        <p:nvPicPr>
          <p:cNvPr id="8" name="Picture 7">
            <a:extLst>
              <a:ext uri="{FF2B5EF4-FFF2-40B4-BE49-F238E27FC236}">
                <a16:creationId xmlns:a16="http://schemas.microsoft.com/office/drawing/2014/main" id="{41DB5ACB-7327-E99B-E20B-860EEDAA583B}"/>
              </a:ext>
            </a:extLst>
          </p:cNvPr>
          <p:cNvPicPr>
            <a:picLocks noChangeAspect="1"/>
          </p:cNvPicPr>
          <p:nvPr/>
        </p:nvPicPr>
        <p:blipFill>
          <a:blip r:embed="rId6"/>
          <a:stretch>
            <a:fillRect/>
          </a:stretch>
        </p:blipFill>
        <p:spPr>
          <a:xfrm>
            <a:off x="461729" y="1573989"/>
            <a:ext cx="5590850" cy="1591242"/>
          </a:xfrm>
          <a:prstGeom prst="rect">
            <a:avLst/>
          </a:prstGeom>
        </p:spPr>
      </p:pic>
      <p:pic>
        <p:nvPicPr>
          <p:cNvPr id="12" name="Picture 11">
            <a:extLst>
              <a:ext uri="{FF2B5EF4-FFF2-40B4-BE49-F238E27FC236}">
                <a16:creationId xmlns:a16="http://schemas.microsoft.com/office/drawing/2014/main" id="{4210B7F7-C614-9E18-79B3-56B765934D95}"/>
              </a:ext>
            </a:extLst>
          </p:cNvPr>
          <p:cNvPicPr>
            <a:picLocks noChangeAspect="1"/>
          </p:cNvPicPr>
          <p:nvPr/>
        </p:nvPicPr>
        <p:blipFill>
          <a:blip r:embed="rId7"/>
          <a:stretch>
            <a:fillRect/>
          </a:stretch>
        </p:blipFill>
        <p:spPr>
          <a:xfrm>
            <a:off x="486527" y="3500337"/>
            <a:ext cx="6051600" cy="2392684"/>
          </a:xfrm>
          <a:prstGeom prst="rect">
            <a:avLst/>
          </a:prstGeom>
        </p:spPr>
      </p:pic>
    </p:spTree>
    <p:extLst>
      <p:ext uri="{BB962C8B-B14F-4D97-AF65-F5344CB8AC3E}">
        <p14:creationId xmlns:p14="http://schemas.microsoft.com/office/powerpoint/2010/main" val="1194557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A5800701-CFE0-B45F-A854-8FBC9A877DC9}"/>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C4C4FF6D-623F-1846-E791-7BD3C3F6CF2B}"/>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pic>
        <p:nvPicPr>
          <p:cNvPr id="193" name="Google Shape;193;p32">
            <a:extLst>
              <a:ext uri="{FF2B5EF4-FFF2-40B4-BE49-F238E27FC236}">
                <a16:creationId xmlns:a16="http://schemas.microsoft.com/office/drawing/2014/main" id="{95E87D71-CB7C-4953-21B4-7316B9A239F0}"/>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3" name="Google Shape;192;p32">
            <a:extLst>
              <a:ext uri="{FF2B5EF4-FFF2-40B4-BE49-F238E27FC236}">
                <a16:creationId xmlns:a16="http://schemas.microsoft.com/office/drawing/2014/main" id="{7BFBF0E6-5DBD-026F-9365-D1BC335E4D01}"/>
              </a:ext>
            </a:extLst>
          </p:cNvPr>
          <p:cNvSpPr txBox="1">
            <a:spLocks/>
          </p:cNvSpPr>
          <p:nvPr/>
        </p:nvSpPr>
        <p:spPr>
          <a:xfrm>
            <a:off x="2225819" y="137181"/>
            <a:ext cx="799064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lgn="ctr">
              <a:buSzPts val="1100"/>
            </a:pPr>
            <a:r>
              <a:rPr lang="en-US" sz="2400" noProof="0" dirty="0">
                <a:solidFill>
                  <a:srgbClr val="FFFFFF"/>
                </a:solidFill>
                <a:latin typeface="Poppins SemiBold"/>
                <a:ea typeface="Poppins SemiBold"/>
                <a:cs typeface="Poppins SemiBold"/>
                <a:sym typeface="Poppins SemiBold"/>
              </a:rPr>
              <a:t>This is from March 2024, glorifying Oct 7</a:t>
            </a:r>
            <a:endParaRPr lang="en-AU" sz="2400" noProof="0" dirty="0">
              <a:solidFill>
                <a:srgbClr val="FFFFFF"/>
              </a:solidFill>
              <a:latin typeface="Poppins SemiBold"/>
              <a:ea typeface="Poppins SemiBold"/>
              <a:cs typeface="Poppins SemiBold"/>
              <a:sym typeface="Poppins SemiBold"/>
            </a:endParaRPr>
          </a:p>
        </p:txBody>
      </p:sp>
      <p:pic>
        <p:nvPicPr>
          <p:cNvPr id="9" name="Picture 8">
            <a:extLst>
              <a:ext uri="{FF2B5EF4-FFF2-40B4-BE49-F238E27FC236}">
                <a16:creationId xmlns:a16="http://schemas.microsoft.com/office/drawing/2014/main" id="{470C3A95-ABC8-F91D-29B3-80BF7CC4E3F2}"/>
              </a:ext>
            </a:extLst>
          </p:cNvPr>
          <p:cNvPicPr>
            <a:picLocks noChangeAspect="1"/>
          </p:cNvPicPr>
          <p:nvPr/>
        </p:nvPicPr>
        <p:blipFill>
          <a:blip r:embed="rId4"/>
          <a:stretch>
            <a:fillRect/>
          </a:stretch>
        </p:blipFill>
        <p:spPr>
          <a:xfrm>
            <a:off x="481467" y="764204"/>
            <a:ext cx="3741744" cy="5334462"/>
          </a:xfrm>
          <a:prstGeom prst="rect">
            <a:avLst/>
          </a:prstGeom>
        </p:spPr>
      </p:pic>
      <p:sp>
        <p:nvSpPr>
          <p:cNvPr id="2" name="TextBox 1">
            <a:extLst>
              <a:ext uri="{FF2B5EF4-FFF2-40B4-BE49-F238E27FC236}">
                <a16:creationId xmlns:a16="http://schemas.microsoft.com/office/drawing/2014/main" id="{42581FBB-1B5D-6B6C-34B0-E3E02D3B2A9D}"/>
              </a:ext>
            </a:extLst>
          </p:cNvPr>
          <p:cNvSpPr txBox="1"/>
          <p:nvPr/>
        </p:nvSpPr>
        <p:spPr>
          <a:xfrm>
            <a:off x="4360752" y="1642216"/>
            <a:ext cx="5520981" cy="1815882"/>
          </a:xfrm>
          <a:prstGeom prst="rect">
            <a:avLst/>
          </a:prstGeom>
          <a:noFill/>
        </p:spPr>
        <p:txBody>
          <a:bodyPr wrap="square" rtlCol="0">
            <a:spAutoFit/>
          </a:bodyPr>
          <a:lstStyle/>
          <a:p>
            <a:pPr>
              <a:buClr>
                <a:schemeClr val="bg1"/>
              </a:buClr>
            </a:pPr>
            <a:r>
              <a:rPr lang="en-US" sz="2800" dirty="0">
                <a:solidFill>
                  <a:schemeClr val="bg1"/>
                </a:solidFill>
              </a:rPr>
              <a:t>It misrepresents international law in order to justify supporting (i.e. glorifying) the October 7 terrorist attack.</a:t>
            </a:r>
            <a:endParaRPr lang="en-AU" sz="2800" dirty="0">
              <a:solidFill>
                <a:schemeClr val="bg1"/>
              </a:solidFill>
            </a:endParaRPr>
          </a:p>
        </p:txBody>
      </p:sp>
    </p:spTree>
    <p:extLst>
      <p:ext uri="{BB962C8B-B14F-4D97-AF65-F5344CB8AC3E}">
        <p14:creationId xmlns:p14="http://schemas.microsoft.com/office/powerpoint/2010/main" val="677359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DEE7F64E-0D32-77DC-B35D-465945B7510C}"/>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45B0582C-C3C0-556D-E2EA-8F6AC6EEB27A}"/>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pic>
        <p:nvPicPr>
          <p:cNvPr id="193" name="Google Shape;193;p32">
            <a:extLst>
              <a:ext uri="{FF2B5EF4-FFF2-40B4-BE49-F238E27FC236}">
                <a16:creationId xmlns:a16="http://schemas.microsoft.com/office/drawing/2014/main" id="{2D9E1AFD-9690-7ECA-1D4F-001B1C0D8966}"/>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pic>
        <p:nvPicPr>
          <p:cNvPr id="5" name="Picture 4">
            <a:extLst>
              <a:ext uri="{FF2B5EF4-FFF2-40B4-BE49-F238E27FC236}">
                <a16:creationId xmlns:a16="http://schemas.microsoft.com/office/drawing/2014/main" id="{5B14B9AD-208B-8746-55B3-AEB010F3D5FC}"/>
              </a:ext>
            </a:extLst>
          </p:cNvPr>
          <p:cNvPicPr>
            <a:picLocks noChangeAspect="1"/>
          </p:cNvPicPr>
          <p:nvPr/>
        </p:nvPicPr>
        <p:blipFill>
          <a:blip r:embed="rId4"/>
          <a:stretch>
            <a:fillRect/>
          </a:stretch>
        </p:blipFill>
        <p:spPr>
          <a:xfrm>
            <a:off x="435402" y="1019496"/>
            <a:ext cx="9785960" cy="2412193"/>
          </a:xfrm>
          <a:prstGeom prst="rect">
            <a:avLst/>
          </a:prstGeom>
        </p:spPr>
      </p:pic>
      <p:sp>
        <p:nvSpPr>
          <p:cNvPr id="2" name="TextBox 1">
            <a:extLst>
              <a:ext uri="{FF2B5EF4-FFF2-40B4-BE49-F238E27FC236}">
                <a16:creationId xmlns:a16="http://schemas.microsoft.com/office/drawing/2014/main" id="{DCA30C7A-8CB6-CD5F-952A-248412DE1D36}"/>
              </a:ext>
            </a:extLst>
          </p:cNvPr>
          <p:cNvSpPr txBox="1"/>
          <p:nvPr/>
        </p:nvSpPr>
        <p:spPr>
          <a:xfrm>
            <a:off x="435402" y="3623182"/>
            <a:ext cx="9289511" cy="830997"/>
          </a:xfrm>
          <a:prstGeom prst="rect">
            <a:avLst/>
          </a:prstGeom>
          <a:noFill/>
        </p:spPr>
        <p:txBody>
          <a:bodyPr wrap="square" rtlCol="0">
            <a:spAutoFit/>
          </a:bodyPr>
          <a:lstStyle/>
          <a:p>
            <a:pPr>
              <a:buClr>
                <a:schemeClr val="bg1"/>
              </a:buClr>
            </a:pPr>
            <a:r>
              <a:rPr lang="en-US" sz="2400" dirty="0">
                <a:solidFill>
                  <a:schemeClr val="bg1"/>
                </a:solidFill>
              </a:rPr>
              <a:t>This is the same distortion, but even more overtly based on disinformation, and now justifying a terrorist attack in Australia.</a:t>
            </a:r>
          </a:p>
        </p:txBody>
      </p:sp>
      <p:sp>
        <p:nvSpPr>
          <p:cNvPr id="4" name="Google Shape;192;p32">
            <a:extLst>
              <a:ext uri="{FF2B5EF4-FFF2-40B4-BE49-F238E27FC236}">
                <a16:creationId xmlns:a16="http://schemas.microsoft.com/office/drawing/2014/main" id="{3EA2FE49-A47B-A34B-99D3-EE3DAF386D5D}"/>
              </a:ext>
            </a:extLst>
          </p:cNvPr>
          <p:cNvSpPr txBox="1">
            <a:spLocks/>
          </p:cNvSpPr>
          <p:nvPr/>
        </p:nvSpPr>
        <p:spPr>
          <a:xfrm>
            <a:off x="2225819" y="137181"/>
            <a:ext cx="799064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lgn="ctr">
              <a:buSzPts val="1100"/>
            </a:pPr>
            <a:r>
              <a:rPr lang="en-US" sz="2400" noProof="0" dirty="0">
                <a:solidFill>
                  <a:srgbClr val="FFFFFF"/>
                </a:solidFill>
                <a:latin typeface="Poppins SemiBold"/>
                <a:ea typeface="Poppins SemiBold"/>
                <a:cs typeface="Poppins SemiBold"/>
                <a:sym typeface="Poppins SemiBold"/>
              </a:rPr>
              <a:t>Antisemitism – Atrocity glorification</a:t>
            </a:r>
            <a:endParaRPr lang="en-AU" sz="2400" noProof="0" dirty="0">
              <a:solidFill>
                <a:srgbClr val="FFFFFF"/>
              </a:solidFill>
              <a:latin typeface="Poppins SemiBold"/>
              <a:ea typeface="Poppins SemiBold"/>
              <a:cs typeface="Poppins SemiBold"/>
              <a:sym typeface="Poppins SemiBold"/>
            </a:endParaRPr>
          </a:p>
        </p:txBody>
      </p:sp>
    </p:spTree>
    <p:extLst>
      <p:ext uri="{BB962C8B-B14F-4D97-AF65-F5344CB8AC3E}">
        <p14:creationId xmlns:p14="http://schemas.microsoft.com/office/powerpoint/2010/main" val="1939708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1">
          <a:extLst>
            <a:ext uri="{FF2B5EF4-FFF2-40B4-BE49-F238E27FC236}">
              <a16:creationId xmlns:a16="http://schemas.microsoft.com/office/drawing/2014/main" id="{29C821E2-A002-C150-BD49-B913EBCBCAF7}"/>
            </a:ext>
          </a:extLst>
        </p:cNvPr>
        <p:cNvGrpSpPr/>
        <p:nvPr/>
      </p:nvGrpSpPr>
      <p:grpSpPr>
        <a:xfrm>
          <a:off x="0" y="0"/>
          <a:ext cx="0" cy="0"/>
          <a:chOff x="0" y="0"/>
          <a:chExt cx="0" cy="0"/>
        </a:xfrm>
      </p:grpSpPr>
      <p:sp>
        <p:nvSpPr>
          <p:cNvPr id="82" name="Google Shape;82;p26">
            <a:extLst>
              <a:ext uri="{FF2B5EF4-FFF2-40B4-BE49-F238E27FC236}">
                <a16:creationId xmlns:a16="http://schemas.microsoft.com/office/drawing/2014/main" id="{D5381B31-28E6-851D-B60D-BE76DAFE27C5}"/>
              </a:ext>
            </a:extLst>
          </p:cNvPr>
          <p:cNvSpPr/>
          <p:nvPr/>
        </p:nvSpPr>
        <p:spPr>
          <a:xfrm>
            <a:off x="-662292" y="2187019"/>
            <a:ext cx="9899343" cy="25315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86" name="Google Shape;86;p26">
            <a:extLst>
              <a:ext uri="{FF2B5EF4-FFF2-40B4-BE49-F238E27FC236}">
                <a16:creationId xmlns:a16="http://schemas.microsoft.com/office/drawing/2014/main" id="{969C1D11-410C-8677-98F9-9E9C4F514CBF}"/>
              </a:ext>
            </a:extLst>
          </p:cNvPr>
          <p:cNvSpPr/>
          <p:nvPr/>
        </p:nvSpPr>
        <p:spPr>
          <a:xfrm>
            <a:off x="-641487" y="2187019"/>
            <a:ext cx="9899343" cy="25315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87" name="Google Shape;87;p26">
            <a:extLst>
              <a:ext uri="{FF2B5EF4-FFF2-40B4-BE49-F238E27FC236}">
                <a16:creationId xmlns:a16="http://schemas.microsoft.com/office/drawing/2014/main" id="{BC92CD65-9F4A-68A7-D732-B2C1128079B6}"/>
              </a:ext>
            </a:extLst>
          </p:cNvPr>
          <p:cNvSpPr/>
          <p:nvPr/>
        </p:nvSpPr>
        <p:spPr>
          <a:xfrm>
            <a:off x="-1073287" y="2187019"/>
            <a:ext cx="9899343" cy="25315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88" name="Google Shape;88;p26">
            <a:extLst>
              <a:ext uri="{FF2B5EF4-FFF2-40B4-BE49-F238E27FC236}">
                <a16:creationId xmlns:a16="http://schemas.microsoft.com/office/drawing/2014/main" id="{CF7B2D71-D540-7D29-C622-317D81AC500B}"/>
              </a:ext>
            </a:extLst>
          </p:cNvPr>
          <p:cNvSpPr txBox="1"/>
          <p:nvPr/>
        </p:nvSpPr>
        <p:spPr>
          <a:xfrm>
            <a:off x="296388" y="2479714"/>
            <a:ext cx="7796052" cy="1560110"/>
          </a:xfrm>
          <a:prstGeom prst="rect">
            <a:avLst/>
          </a:prstGeom>
          <a:noFill/>
          <a:ln>
            <a:noFill/>
          </a:ln>
        </p:spPr>
        <p:txBody>
          <a:bodyPr spcFirstLastPara="1" wrap="square" lIns="74011" tIns="74011" rIns="74011" bIns="74011" anchor="t" anchorCtr="0">
            <a:spAutoFit/>
          </a:bodyPr>
          <a:lstStyle/>
          <a:p>
            <a:pPr>
              <a:spcAft>
                <a:spcPts val="1376"/>
              </a:spcAft>
              <a:buClr>
                <a:schemeClr val="bg1">
                  <a:lumMod val="95000"/>
                </a:schemeClr>
              </a:buClr>
              <a:buSzPct val="100000"/>
            </a:pPr>
            <a:r>
              <a:rPr lang="en-AU" sz="4000" dirty="0">
                <a:solidFill>
                  <a:schemeClr val="lt1"/>
                </a:solidFill>
                <a:latin typeface="Poppins Medium" panose="00000600000000000000" pitchFamily="2" charset="0"/>
                <a:cs typeface="Poppins Medium" panose="00000600000000000000" pitchFamily="2" charset="0"/>
              </a:rPr>
              <a:t>Antisemitism &amp; Islamophobia after the Bondi massacre</a:t>
            </a:r>
          </a:p>
        </p:txBody>
      </p:sp>
    </p:spTree>
    <p:extLst>
      <p:ext uri="{BB962C8B-B14F-4D97-AF65-F5344CB8AC3E}">
        <p14:creationId xmlns:p14="http://schemas.microsoft.com/office/powerpoint/2010/main" val="4095697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116BA1C1-21E6-03A5-1A5A-1A9799C0A66F}"/>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6E39B8D7-F784-A5D5-90D5-E722BF7D66C2}"/>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pic>
        <p:nvPicPr>
          <p:cNvPr id="193" name="Google Shape;193;p32">
            <a:extLst>
              <a:ext uri="{FF2B5EF4-FFF2-40B4-BE49-F238E27FC236}">
                <a16:creationId xmlns:a16="http://schemas.microsoft.com/office/drawing/2014/main" id="{0C5F9FB3-E76A-227C-1453-2F9FAE87805E}"/>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3" name="Google Shape;192;p32">
            <a:extLst>
              <a:ext uri="{FF2B5EF4-FFF2-40B4-BE49-F238E27FC236}">
                <a16:creationId xmlns:a16="http://schemas.microsoft.com/office/drawing/2014/main" id="{A5A22E9E-47EF-3B1C-9B5E-C4FA4C6956D7}"/>
              </a:ext>
            </a:extLst>
          </p:cNvPr>
          <p:cNvSpPr txBox="1">
            <a:spLocks/>
          </p:cNvSpPr>
          <p:nvPr/>
        </p:nvSpPr>
        <p:spPr>
          <a:xfrm>
            <a:off x="2225819" y="137181"/>
            <a:ext cx="799064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lgn="ctr">
              <a:buSzPts val="1100"/>
            </a:pPr>
            <a:r>
              <a:rPr lang="en-US" sz="2400" noProof="0" dirty="0">
                <a:solidFill>
                  <a:srgbClr val="FFFFFF"/>
                </a:solidFill>
                <a:latin typeface="Poppins SemiBold"/>
                <a:ea typeface="Poppins SemiBold"/>
                <a:cs typeface="Poppins SemiBold"/>
                <a:sym typeface="Poppins SemiBold"/>
              </a:rPr>
              <a:t>Overall breakdown</a:t>
            </a:r>
            <a:endParaRPr lang="en-AU" sz="2400" noProof="0" dirty="0">
              <a:solidFill>
                <a:srgbClr val="FFFFFF"/>
              </a:solidFill>
              <a:latin typeface="Poppins SemiBold"/>
              <a:ea typeface="Poppins SemiBold"/>
              <a:cs typeface="Poppins SemiBold"/>
              <a:sym typeface="Poppins SemiBold"/>
            </a:endParaRPr>
          </a:p>
        </p:txBody>
      </p:sp>
      <p:sp>
        <p:nvSpPr>
          <p:cNvPr id="4" name="TextBox 3">
            <a:extLst>
              <a:ext uri="{FF2B5EF4-FFF2-40B4-BE49-F238E27FC236}">
                <a16:creationId xmlns:a16="http://schemas.microsoft.com/office/drawing/2014/main" id="{7A09AF5C-885D-EC37-024B-560E1DADA28E}"/>
              </a:ext>
            </a:extLst>
          </p:cNvPr>
          <p:cNvSpPr txBox="1"/>
          <p:nvPr/>
        </p:nvSpPr>
        <p:spPr>
          <a:xfrm>
            <a:off x="698946" y="927658"/>
            <a:ext cx="9517518" cy="1323439"/>
          </a:xfrm>
          <a:prstGeom prst="rect">
            <a:avLst/>
          </a:prstGeom>
          <a:noFill/>
        </p:spPr>
        <p:txBody>
          <a:bodyPr wrap="square" rtlCol="0">
            <a:spAutoFit/>
          </a:bodyPr>
          <a:lstStyle/>
          <a:p>
            <a:pPr lvl="1">
              <a:buClr>
                <a:schemeClr val="bg1"/>
              </a:buClr>
            </a:pPr>
            <a:r>
              <a:rPr lang="en-US" sz="2000" dirty="0">
                <a:solidFill>
                  <a:schemeClr val="bg1"/>
                </a:solidFill>
              </a:rPr>
              <a:t>79% of the data (515 items) involved antisemitism. This included both </a:t>
            </a:r>
            <a:r>
              <a:rPr lang="en-US" sz="2000" dirty="0">
                <a:solidFill>
                  <a:srgbClr val="FFFF00"/>
                </a:solidFill>
              </a:rPr>
              <a:t>general antisemitism </a:t>
            </a:r>
            <a:r>
              <a:rPr lang="en-US" sz="2000" dirty="0">
                <a:solidFill>
                  <a:schemeClr val="bg1"/>
                </a:solidFill>
              </a:rPr>
              <a:t>and </a:t>
            </a:r>
            <a:r>
              <a:rPr lang="en-US" sz="2000" dirty="0">
                <a:solidFill>
                  <a:srgbClr val="FFFF00"/>
                </a:solidFill>
              </a:rPr>
              <a:t>atrocity related content</a:t>
            </a:r>
            <a:r>
              <a:rPr lang="en-US" sz="2000" dirty="0">
                <a:solidFill>
                  <a:schemeClr val="bg1"/>
                </a:solidFill>
              </a:rPr>
              <a:t>.</a:t>
            </a:r>
          </a:p>
          <a:p>
            <a:pPr lvl="1">
              <a:buClr>
                <a:schemeClr val="bg1"/>
              </a:buClr>
            </a:pPr>
            <a:endParaRPr lang="en-AU" sz="2000" dirty="0">
              <a:solidFill>
                <a:schemeClr val="bg1"/>
              </a:solidFill>
            </a:endParaRPr>
          </a:p>
          <a:p>
            <a:pPr>
              <a:buClr>
                <a:schemeClr val="bg1"/>
              </a:buClr>
            </a:pPr>
            <a:r>
              <a:rPr lang="en-AU" sz="2000" dirty="0">
                <a:solidFill>
                  <a:schemeClr val="bg1"/>
                </a:solidFill>
              </a:rPr>
              <a:t>Other types of content included Islamophobia (11%) and Xenophobia (6%).</a:t>
            </a:r>
            <a:endParaRPr lang="en-US" sz="2000" dirty="0">
              <a:solidFill>
                <a:schemeClr val="bg1"/>
              </a:solidFill>
            </a:endParaRPr>
          </a:p>
        </p:txBody>
      </p:sp>
      <p:pic>
        <p:nvPicPr>
          <p:cNvPr id="1026" name="Picture 2">
            <a:extLst>
              <a:ext uri="{FF2B5EF4-FFF2-40B4-BE49-F238E27FC236}">
                <a16:creationId xmlns:a16="http://schemas.microsoft.com/office/drawing/2014/main" id="{48DDCAFE-5B30-5A0F-2B21-7820BAC32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097" y="2394702"/>
            <a:ext cx="6383216" cy="3584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5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50E1DA7B-B53F-EA08-FAE7-6A541268EC26}"/>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B975B91D-F42F-6ED4-C909-0F84046F7067}"/>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pic>
        <p:nvPicPr>
          <p:cNvPr id="193" name="Google Shape;193;p32">
            <a:extLst>
              <a:ext uri="{FF2B5EF4-FFF2-40B4-BE49-F238E27FC236}">
                <a16:creationId xmlns:a16="http://schemas.microsoft.com/office/drawing/2014/main" id="{C8F2C12A-5BB5-6DA9-A572-C6EE71061A0B}"/>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3" name="Google Shape;192;p32">
            <a:extLst>
              <a:ext uri="{FF2B5EF4-FFF2-40B4-BE49-F238E27FC236}">
                <a16:creationId xmlns:a16="http://schemas.microsoft.com/office/drawing/2014/main" id="{8C285F70-19E0-46A1-EE5A-733A1BBE1480}"/>
              </a:ext>
            </a:extLst>
          </p:cNvPr>
          <p:cNvSpPr txBox="1">
            <a:spLocks/>
          </p:cNvSpPr>
          <p:nvPr/>
        </p:nvSpPr>
        <p:spPr>
          <a:xfrm>
            <a:off x="2225819" y="137181"/>
            <a:ext cx="799064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lgn="ctr">
              <a:buSzPts val="1100"/>
            </a:pPr>
            <a:r>
              <a:rPr lang="en-US" sz="2400" noProof="0" dirty="0">
                <a:solidFill>
                  <a:srgbClr val="FFFFFF"/>
                </a:solidFill>
                <a:latin typeface="Poppins SemiBold"/>
                <a:ea typeface="Poppins SemiBold"/>
                <a:cs typeface="Poppins SemiBold"/>
                <a:sym typeface="Poppins SemiBold"/>
              </a:rPr>
              <a:t>New data – January 2026</a:t>
            </a:r>
            <a:endParaRPr lang="en-AU" sz="2400" noProof="0" dirty="0">
              <a:solidFill>
                <a:srgbClr val="FFFFFF"/>
              </a:solidFill>
              <a:latin typeface="Poppins SemiBold"/>
              <a:ea typeface="Poppins SemiBold"/>
              <a:cs typeface="Poppins SemiBold"/>
              <a:sym typeface="Poppins SemiBold"/>
            </a:endParaRPr>
          </a:p>
        </p:txBody>
      </p:sp>
      <p:sp>
        <p:nvSpPr>
          <p:cNvPr id="2" name="TextBox 1">
            <a:extLst>
              <a:ext uri="{FF2B5EF4-FFF2-40B4-BE49-F238E27FC236}">
                <a16:creationId xmlns:a16="http://schemas.microsoft.com/office/drawing/2014/main" id="{F9858197-9FEF-850C-C0BE-24EC43A95842}"/>
              </a:ext>
            </a:extLst>
          </p:cNvPr>
          <p:cNvSpPr txBox="1"/>
          <p:nvPr/>
        </p:nvSpPr>
        <p:spPr>
          <a:xfrm>
            <a:off x="698946" y="927658"/>
            <a:ext cx="9517518" cy="1015663"/>
          </a:xfrm>
          <a:prstGeom prst="rect">
            <a:avLst/>
          </a:prstGeom>
          <a:noFill/>
        </p:spPr>
        <p:txBody>
          <a:bodyPr wrap="square" rtlCol="0">
            <a:spAutoFit/>
          </a:bodyPr>
          <a:lstStyle/>
          <a:p>
            <a:pPr>
              <a:buClr>
                <a:schemeClr val="bg1"/>
              </a:buClr>
            </a:pPr>
            <a:r>
              <a:rPr lang="en-US" sz="2000" dirty="0">
                <a:solidFill>
                  <a:schemeClr val="bg1"/>
                </a:solidFill>
              </a:rPr>
              <a:t>Facebook posts by some Jewish and Muslim people and organisations attracted </a:t>
            </a:r>
            <a:br>
              <a:rPr lang="en-US" sz="2000" dirty="0">
                <a:solidFill>
                  <a:schemeClr val="bg1"/>
                </a:solidFill>
              </a:rPr>
            </a:br>
            <a:r>
              <a:rPr lang="en-US" sz="2000" dirty="0">
                <a:solidFill>
                  <a:schemeClr val="bg1"/>
                </a:solidFill>
              </a:rPr>
              <a:t>antisemitism / Islamophobia hate at levels similar to the level of antisemitism on Facebook when antisemitic posts are made.</a:t>
            </a:r>
            <a:endParaRPr lang="en-AU" sz="2000" dirty="0">
              <a:solidFill>
                <a:schemeClr val="bg1"/>
              </a:solidFill>
            </a:endParaRPr>
          </a:p>
        </p:txBody>
      </p:sp>
      <p:pic>
        <p:nvPicPr>
          <p:cNvPr id="6" name="Picture 5">
            <a:extLst>
              <a:ext uri="{FF2B5EF4-FFF2-40B4-BE49-F238E27FC236}">
                <a16:creationId xmlns:a16="http://schemas.microsoft.com/office/drawing/2014/main" id="{C3CFB76F-A1C2-49B6-4C17-61C6C1533558}"/>
              </a:ext>
            </a:extLst>
          </p:cNvPr>
          <p:cNvPicPr>
            <a:picLocks noChangeAspect="1"/>
          </p:cNvPicPr>
          <p:nvPr/>
        </p:nvPicPr>
        <p:blipFill>
          <a:blip r:embed="rId4"/>
          <a:stretch>
            <a:fillRect/>
          </a:stretch>
        </p:blipFill>
        <p:spPr>
          <a:xfrm>
            <a:off x="4369544" y="2086984"/>
            <a:ext cx="5846920" cy="38956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4B36A284-5080-E2FE-523F-C5FF5D604C4F}"/>
              </a:ext>
            </a:extLst>
          </p:cNvPr>
          <p:cNvSpPr txBox="1"/>
          <p:nvPr/>
        </p:nvSpPr>
        <p:spPr>
          <a:xfrm>
            <a:off x="698946" y="2262709"/>
            <a:ext cx="3518052" cy="3170099"/>
          </a:xfrm>
          <a:prstGeom prst="rect">
            <a:avLst/>
          </a:prstGeom>
          <a:noFill/>
        </p:spPr>
        <p:txBody>
          <a:bodyPr wrap="square" rtlCol="0">
            <a:spAutoFit/>
          </a:bodyPr>
          <a:lstStyle/>
          <a:p>
            <a:pPr>
              <a:buClr>
                <a:schemeClr val="bg1"/>
              </a:buClr>
            </a:pPr>
            <a:r>
              <a:rPr lang="en-US" sz="2000" dirty="0">
                <a:solidFill>
                  <a:schemeClr val="bg1"/>
                </a:solidFill>
              </a:rPr>
              <a:t>On posts by media, the government, MPs, etc. we saw the same level of antisemitism as we used to see on dedicated antisemitic posts in 2022.</a:t>
            </a:r>
          </a:p>
          <a:p>
            <a:pPr>
              <a:buClr>
                <a:schemeClr val="bg1"/>
              </a:buClr>
            </a:pPr>
            <a:endParaRPr lang="en-US" sz="2000" dirty="0">
              <a:solidFill>
                <a:schemeClr val="bg1"/>
              </a:solidFill>
            </a:endParaRPr>
          </a:p>
          <a:p>
            <a:pPr>
              <a:buClr>
                <a:schemeClr val="bg1"/>
              </a:buClr>
            </a:pPr>
            <a:r>
              <a:rPr lang="en-US" sz="2000" dirty="0">
                <a:solidFill>
                  <a:schemeClr val="bg1"/>
                </a:solidFill>
              </a:rPr>
              <a:t>We also saw significant Islamophobia, but at 75% of the level of the antisemitism.</a:t>
            </a:r>
            <a:endParaRPr lang="en-AU" sz="2000" dirty="0">
              <a:solidFill>
                <a:schemeClr val="bg1"/>
              </a:solidFill>
            </a:endParaRPr>
          </a:p>
        </p:txBody>
      </p:sp>
    </p:spTree>
    <p:extLst>
      <p:ext uri="{BB962C8B-B14F-4D97-AF65-F5344CB8AC3E}">
        <p14:creationId xmlns:p14="http://schemas.microsoft.com/office/powerpoint/2010/main" val="2997009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625A6-D64A-4946-4818-225788BA3FC1}"/>
              </a:ext>
            </a:extLst>
          </p:cNvPr>
          <p:cNvSpPr>
            <a:spLocks noGrp="1"/>
          </p:cNvSpPr>
          <p:nvPr>
            <p:ph type="title"/>
          </p:nvPr>
        </p:nvSpPr>
        <p:spPr/>
        <p:txBody>
          <a:bodyPr>
            <a:normAutofit fontScale="90000"/>
          </a:bodyPr>
          <a:lstStyle/>
          <a:p>
            <a:endParaRPr lang="en-AU"/>
          </a:p>
        </p:txBody>
      </p:sp>
      <p:sp>
        <p:nvSpPr>
          <p:cNvPr id="3" name="Text Placeholder 2">
            <a:extLst>
              <a:ext uri="{FF2B5EF4-FFF2-40B4-BE49-F238E27FC236}">
                <a16:creationId xmlns:a16="http://schemas.microsoft.com/office/drawing/2014/main" id="{2F4E382D-C3EA-20A5-43B5-081E6A8F691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04C718C-8CDB-14D7-F8B6-F2710F9CFEE7}"/>
              </a:ext>
            </a:extLst>
          </p:cNvPr>
          <p:cNvSpPr>
            <a:spLocks noGrp="1"/>
          </p:cNvSpPr>
          <p:nvPr>
            <p:ph type="sldNum" idx="12"/>
          </p:nvPr>
        </p:nvSpPr>
        <p:spPr/>
        <p:txBody>
          <a:bodyPr/>
          <a:lstStyle/>
          <a:p>
            <a:fld id="{00000000-1234-1234-1234-123412341234}" type="slidenum">
              <a:rPr lang="en" smtClean="0"/>
              <a:pPr/>
              <a:t>36</a:t>
            </a:fld>
            <a:endParaRPr lang="en"/>
          </a:p>
        </p:txBody>
      </p:sp>
      <p:pic>
        <p:nvPicPr>
          <p:cNvPr id="1026" name="Picture 2">
            <a:extLst>
              <a:ext uri="{FF2B5EF4-FFF2-40B4-BE49-F238E27FC236}">
                <a16:creationId xmlns:a16="http://schemas.microsoft.com/office/drawing/2014/main" id="{F87EEDA9-C5BF-C0BF-48C0-0D0704793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488"/>
            <a:ext cx="10363200" cy="543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737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6752-2420-8EC0-2F3B-075152C23F8A}"/>
              </a:ext>
            </a:extLst>
          </p:cNvPr>
          <p:cNvSpPr>
            <a:spLocks noGrp="1"/>
          </p:cNvSpPr>
          <p:nvPr>
            <p:ph type="title"/>
          </p:nvPr>
        </p:nvSpPr>
        <p:spPr/>
        <p:txBody>
          <a:bodyPr>
            <a:normAutofit fontScale="90000"/>
          </a:bodyPr>
          <a:lstStyle/>
          <a:p>
            <a:endParaRPr lang="en-AU"/>
          </a:p>
        </p:txBody>
      </p:sp>
      <p:sp>
        <p:nvSpPr>
          <p:cNvPr id="3" name="Text Placeholder 2">
            <a:extLst>
              <a:ext uri="{FF2B5EF4-FFF2-40B4-BE49-F238E27FC236}">
                <a16:creationId xmlns:a16="http://schemas.microsoft.com/office/drawing/2014/main" id="{63B48C8B-BD21-8879-F011-2BFADCB3832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07BD88C-AA6D-003D-DEBF-EC51284DCE5D}"/>
              </a:ext>
            </a:extLst>
          </p:cNvPr>
          <p:cNvSpPr>
            <a:spLocks noGrp="1"/>
          </p:cNvSpPr>
          <p:nvPr>
            <p:ph type="sldNum" idx="12"/>
          </p:nvPr>
        </p:nvSpPr>
        <p:spPr/>
        <p:txBody>
          <a:bodyPr/>
          <a:lstStyle/>
          <a:p>
            <a:fld id="{00000000-1234-1234-1234-123412341234}" type="slidenum">
              <a:rPr lang="en" smtClean="0"/>
              <a:pPr/>
              <a:t>37</a:t>
            </a:fld>
            <a:endParaRPr lang="en"/>
          </a:p>
        </p:txBody>
      </p:sp>
      <p:pic>
        <p:nvPicPr>
          <p:cNvPr id="2050" name="Picture 2">
            <a:extLst>
              <a:ext uri="{FF2B5EF4-FFF2-40B4-BE49-F238E27FC236}">
                <a16:creationId xmlns:a16="http://schemas.microsoft.com/office/drawing/2014/main" id="{C0A66F8C-63AE-3362-9F52-A1EDDC996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0"/>
            <a:ext cx="9898063" cy="6119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34EB4F9-3CF1-88F0-1866-4D61A32AE000}"/>
              </a:ext>
            </a:extLst>
          </p:cNvPr>
          <p:cNvSpPr/>
          <p:nvPr/>
        </p:nvSpPr>
        <p:spPr>
          <a:xfrm>
            <a:off x="3758184" y="529497"/>
            <a:ext cx="722376" cy="388705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E192D1A2-19DC-9898-C0C1-C520563F7309}"/>
              </a:ext>
            </a:extLst>
          </p:cNvPr>
          <p:cNvSpPr/>
          <p:nvPr/>
        </p:nvSpPr>
        <p:spPr>
          <a:xfrm>
            <a:off x="4602048" y="529497"/>
            <a:ext cx="722376" cy="388705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C67B00C3-66BA-7C82-3AF8-49B564133477}"/>
              </a:ext>
            </a:extLst>
          </p:cNvPr>
          <p:cNvSpPr/>
          <p:nvPr/>
        </p:nvSpPr>
        <p:spPr>
          <a:xfrm>
            <a:off x="8043544" y="529497"/>
            <a:ext cx="722376" cy="388705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F5E18260-AF39-E50D-1732-3CAC4EB01CBF}"/>
              </a:ext>
            </a:extLst>
          </p:cNvPr>
          <p:cNvSpPr/>
          <p:nvPr/>
        </p:nvSpPr>
        <p:spPr>
          <a:xfrm>
            <a:off x="6322796" y="521296"/>
            <a:ext cx="722376" cy="388705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12152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
          <a:extLst>
            <a:ext uri="{FF2B5EF4-FFF2-40B4-BE49-F238E27FC236}">
              <a16:creationId xmlns:a16="http://schemas.microsoft.com/office/drawing/2014/main" id="{B9BFA43F-6BBD-19F4-A210-03425523C1C7}"/>
            </a:ext>
          </a:extLst>
        </p:cNvPr>
        <p:cNvGrpSpPr/>
        <p:nvPr/>
      </p:nvGrpSpPr>
      <p:grpSpPr>
        <a:xfrm>
          <a:off x="0" y="0"/>
          <a:ext cx="0" cy="0"/>
          <a:chOff x="0" y="0"/>
          <a:chExt cx="0" cy="0"/>
        </a:xfrm>
      </p:grpSpPr>
      <p:sp>
        <p:nvSpPr>
          <p:cNvPr id="104" name="Google Shape;104;p28">
            <a:extLst>
              <a:ext uri="{FF2B5EF4-FFF2-40B4-BE49-F238E27FC236}">
                <a16:creationId xmlns:a16="http://schemas.microsoft.com/office/drawing/2014/main" id="{F3C78E2D-7B53-1DC3-61AE-1FFCCDF7E38C}"/>
              </a:ext>
            </a:extLst>
          </p:cNvPr>
          <p:cNvSpPr/>
          <p:nvPr/>
        </p:nvSpPr>
        <p:spPr>
          <a:xfrm>
            <a:off x="-2178692" y="-86064"/>
            <a:ext cx="9899343" cy="62919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112" name="Google Shape;112;p28">
            <a:extLst>
              <a:ext uri="{FF2B5EF4-FFF2-40B4-BE49-F238E27FC236}">
                <a16:creationId xmlns:a16="http://schemas.microsoft.com/office/drawing/2014/main" id="{8AB06BD0-67B5-4C30-367E-3E752A519A9D}"/>
              </a:ext>
            </a:extLst>
          </p:cNvPr>
          <p:cNvSpPr txBox="1">
            <a:spLocks noGrp="1"/>
          </p:cNvSpPr>
          <p:nvPr>
            <p:ph type="sldNum" idx="12"/>
          </p:nvPr>
        </p:nvSpPr>
        <p:spPr>
          <a:xfrm>
            <a:off x="9697690" y="5786019"/>
            <a:ext cx="621957" cy="481586"/>
          </a:xfrm>
          <a:prstGeom prst="rect">
            <a:avLst/>
          </a:prstGeom>
        </p:spPr>
        <p:txBody>
          <a:bodyPr spcFirstLastPara="1" wrap="square" lIns="97042" tIns="97042" rIns="97042" bIns="97042" anchor="t" anchorCtr="0">
            <a:noAutofit/>
          </a:bodyPr>
          <a:lstStyle/>
          <a:p>
            <a:fld id="{00000000-1234-1234-1234-123412341234}" type="slidenum">
              <a:rPr lang="en" sz="1052">
                <a:solidFill>
                  <a:srgbClr val="B7B7B7"/>
                </a:solidFill>
                <a:latin typeface="Poppins"/>
                <a:ea typeface="Poppins"/>
                <a:cs typeface="Poppins"/>
                <a:sym typeface="Poppins"/>
              </a:rPr>
              <a:pPr/>
              <a:t>38</a:t>
            </a:fld>
            <a:endParaRPr sz="1052">
              <a:solidFill>
                <a:srgbClr val="B7B7B7"/>
              </a:solidFill>
              <a:latin typeface="Poppins"/>
              <a:ea typeface="Poppins"/>
              <a:cs typeface="Poppins"/>
              <a:sym typeface="Poppins"/>
            </a:endParaRPr>
          </a:p>
        </p:txBody>
      </p:sp>
      <p:sp>
        <p:nvSpPr>
          <p:cNvPr id="6" name="Google Shape;87;p26">
            <a:extLst>
              <a:ext uri="{FF2B5EF4-FFF2-40B4-BE49-F238E27FC236}">
                <a16:creationId xmlns:a16="http://schemas.microsoft.com/office/drawing/2014/main" id="{437CEA71-6FE1-4716-E266-2BFB99906DFE}"/>
              </a:ext>
            </a:extLst>
          </p:cNvPr>
          <p:cNvSpPr/>
          <p:nvPr/>
        </p:nvSpPr>
        <p:spPr>
          <a:xfrm>
            <a:off x="-1047649" y="2187019"/>
            <a:ext cx="9899343" cy="25315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5" name="Google Shape;86;p26">
            <a:extLst>
              <a:ext uri="{FF2B5EF4-FFF2-40B4-BE49-F238E27FC236}">
                <a16:creationId xmlns:a16="http://schemas.microsoft.com/office/drawing/2014/main" id="{2502953A-BB67-A1E2-A949-417BB2B66CEC}"/>
              </a:ext>
            </a:extLst>
          </p:cNvPr>
          <p:cNvSpPr/>
          <p:nvPr/>
        </p:nvSpPr>
        <p:spPr>
          <a:xfrm>
            <a:off x="-1436245" y="2187019"/>
            <a:ext cx="9899343" cy="25315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7" name="Google Shape;88;p26">
            <a:extLst>
              <a:ext uri="{FF2B5EF4-FFF2-40B4-BE49-F238E27FC236}">
                <a16:creationId xmlns:a16="http://schemas.microsoft.com/office/drawing/2014/main" id="{FFF8E8A3-1510-4595-7804-35D35850C6D7}"/>
              </a:ext>
            </a:extLst>
          </p:cNvPr>
          <p:cNvSpPr txBox="1"/>
          <p:nvPr/>
        </p:nvSpPr>
        <p:spPr>
          <a:xfrm>
            <a:off x="466533" y="3131835"/>
            <a:ext cx="7642714" cy="641910"/>
          </a:xfrm>
          <a:prstGeom prst="rect">
            <a:avLst/>
          </a:prstGeom>
          <a:noFill/>
          <a:ln>
            <a:noFill/>
          </a:ln>
        </p:spPr>
        <p:txBody>
          <a:bodyPr spcFirstLastPara="1" wrap="square" lIns="74011" tIns="74011" rIns="74011" bIns="74011" anchor="t" anchorCtr="0">
            <a:spAutoFit/>
          </a:bodyPr>
          <a:lstStyle/>
          <a:p>
            <a:r>
              <a:rPr lang="en-US" sz="3200" dirty="0">
                <a:solidFill>
                  <a:srgbClr val="FFFFFF"/>
                </a:solidFill>
                <a:latin typeface="Poppins SemiBold"/>
                <a:ea typeface="Poppins SemiBold"/>
                <a:cs typeface="Poppins SemiBold"/>
                <a:sym typeface="Poppins SemiBold"/>
              </a:rPr>
              <a:t>Platform Transparency</a:t>
            </a:r>
            <a:endParaRPr lang="en-AU" sz="3200" dirty="0">
              <a:solidFill>
                <a:srgbClr val="FFFFFF"/>
              </a:solidFill>
              <a:latin typeface="Poppins SemiBold"/>
              <a:ea typeface="Poppins SemiBold"/>
              <a:cs typeface="Poppins SemiBold"/>
              <a:sym typeface="Poppins SemiBold"/>
            </a:endParaRPr>
          </a:p>
        </p:txBody>
      </p:sp>
    </p:spTree>
    <p:extLst>
      <p:ext uri="{BB962C8B-B14F-4D97-AF65-F5344CB8AC3E}">
        <p14:creationId xmlns:p14="http://schemas.microsoft.com/office/powerpoint/2010/main" val="97544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F0415D3D-E9EC-A1B3-65FE-0F454EADEDD0}"/>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2EFD32F7-688B-B49E-ED0E-323D6E747E96}"/>
              </a:ext>
            </a:extLst>
          </p:cNvPr>
          <p:cNvSpPr/>
          <p:nvPr/>
        </p:nvSpPr>
        <p:spPr>
          <a:xfrm>
            <a:off x="-2909042"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sp>
        <p:nvSpPr>
          <p:cNvPr id="191" name="Google Shape;191;p32">
            <a:extLst>
              <a:ext uri="{FF2B5EF4-FFF2-40B4-BE49-F238E27FC236}">
                <a16:creationId xmlns:a16="http://schemas.microsoft.com/office/drawing/2014/main" id="{216C42AC-37EB-EEFA-E5AD-EACEACD28036}"/>
              </a:ext>
            </a:extLst>
          </p:cNvPr>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AU" noProof="0" smtClean="0">
                <a:solidFill>
                  <a:schemeClr val="lt1"/>
                </a:solidFill>
                <a:latin typeface="Poppins"/>
                <a:ea typeface="Poppins"/>
                <a:cs typeface="Poppins"/>
                <a:sym typeface="Poppins"/>
              </a:rPr>
              <a:pPr/>
              <a:t>39</a:t>
            </a:fld>
            <a:endParaRPr lang="en-AU" noProof="0" dirty="0">
              <a:solidFill>
                <a:schemeClr val="lt1"/>
              </a:solidFill>
              <a:latin typeface="Poppins"/>
              <a:ea typeface="Poppins"/>
              <a:cs typeface="Poppins"/>
              <a:sym typeface="Poppins"/>
            </a:endParaRPr>
          </a:p>
        </p:txBody>
      </p:sp>
      <p:pic>
        <p:nvPicPr>
          <p:cNvPr id="193" name="Google Shape;193;p32">
            <a:extLst>
              <a:ext uri="{FF2B5EF4-FFF2-40B4-BE49-F238E27FC236}">
                <a16:creationId xmlns:a16="http://schemas.microsoft.com/office/drawing/2014/main" id="{89ECF9A4-34E5-E6F1-446D-7C27D283F6AE}"/>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195" name="Google Shape;195;p32">
            <a:extLst>
              <a:ext uri="{FF2B5EF4-FFF2-40B4-BE49-F238E27FC236}">
                <a16:creationId xmlns:a16="http://schemas.microsoft.com/office/drawing/2014/main" id="{65ADFA24-EEB1-B5D3-7146-12DD76932A09}"/>
              </a:ext>
            </a:extLst>
          </p:cNvPr>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AU" sz="1052" noProof="0" smtClean="0">
                <a:latin typeface="Poppins"/>
                <a:ea typeface="Poppins"/>
                <a:cs typeface="Poppins"/>
                <a:sym typeface="Poppins"/>
              </a:rPr>
              <a:pPr/>
              <a:t>39</a:t>
            </a:fld>
            <a:endParaRPr lang="en-AU" sz="1052" noProof="0" dirty="0">
              <a:latin typeface="Poppins"/>
              <a:ea typeface="Poppins"/>
              <a:cs typeface="Poppins"/>
              <a:sym typeface="Poppins"/>
            </a:endParaRPr>
          </a:p>
        </p:txBody>
      </p:sp>
      <p:sp>
        <p:nvSpPr>
          <p:cNvPr id="3" name="Google Shape;192;p32">
            <a:extLst>
              <a:ext uri="{FF2B5EF4-FFF2-40B4-BE49-F238E27FC236}">
                <a16:creationId xmlns:a16="http://schemas.microsoft.com/office/drawing/2014/main" id="{20BE18EA-020C-A439-F3BE-630D07B6F65C}"/>
              </a:ext>
            </a:extLst>
          </p:cNvPr>
          <p:cNvSpPr txBox="1">
            <a:spLocks/>
          </p:cNvSpPr>
          <p:nvPr/>
        </p:nvSpPr>
        <p:spPr>
          <a:xfrm>
            <a:off x="2384679" y="154686"/>
            <a:ext cx="7313011"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AU" sz="2400" noProof="0" dirty="0">
                <a:solidFill>
                  <a:srgbClr val="FFFFFF"/>
                </a:solidFill>
                <a:latin typeface="Poppins SemiBold"/>
                <a:ea typeface="Poppins SemiBold"/>
                <a:cs typeface="Poppins SemiBold"/>
                <a:sym typeface="Poppins SemiBold"/>
              </a:rPr>
              <a:t>Facebook’s scales back automated removals</a:t>
            </a:r>
          </a:p>
        </p:txBody>
      </p:sp>
      <p:sp>
        <p:nvSpPr>
          <p:cNvPr id="6" name="Google Shape;203;p32">
            <a:extLst>
              <a:ext uri="{FF2B5EF4-FFF2-40B4-BE49-F238E27FC236}">
                <a16:creationId xmlns:a16="http://schemas.microsoft.com/office/drawing/2014/main" id="{ACCD7741-D1FB-338D-1A91-945B983337CE}"/>
              </a:ext>
            </a:extLst>
          </p:cNvPr>
          <p:cNvSpPr txBox="1">
            <a:spLocks noGrp="1"/>
          </p:cNvSpPr>
          <p:nvPr>
            <p:ph type="body" idx="1"/>
          </p:nvPr>
        </p:nvSpPr>
        <p:spPr>
          <a:xfrm>
            <a:off x="165470" y="896080"/>
            <a:ext cx="6261464" cy="4077888"/>
          </a:xfrm>
          <a:prstGeom prst="rect">
            <a:avLst/>
          </a:prstGeom>
        </p:spPr>
        <p:txBody>
          <a:bodyPr spcFirstLastPara="1" wrap="square" lIns="106351" tIns="106351" rIns="106351" bIns="106351" anchor="t" anchorCtr="0">
            <a:spAutoFit/>
          </a:bodyPr>
          <a:lstStyle/>
          <a:p>
            <a:pPr marL="0" indent="0">
              <a:spcAft>
                <a:spcPts val="1376"/>
              </a:spcAft>
              <a:buClr>
                <a:schemeClr val="bg1">
                  <a:lumMod val="95000"/>
                </a:schemeClr>
              </a:buClr>
              <a:buSzPct val="100000"/>
              <a:buNone/>
            </a:pPr>
            <a:r>
              <a:rPr lang="en-AU" sz="1800" noProof="0" dirty="0">
                <a:solidFill>
                  <a:schemeClr val="lt1"/>
                </a:solidFill>
                <a:latin typeface="Poppins Medium" panose="00000600000000000000" pitchFamily="2" charset="0"/>
                <a:cs typeface="Poppins Medium" panose="00000600000000000000" pitchFamily="2" charset="0"/>
              </a:rPr>
              <a:t>January 2025 </a:t>
            </a:r>
            <a:r>
              <a:rPr lang="en-AU" sz="1800" dirty="0">
                <a:solidFill>
                  <a:schemeClr val="lt1"/>
                </a:solidFill>
                <a:latin typeface="Poppins Medium" panose="00000600000000000000" pitchFamily="2" charset="0"/>
                <a:cs typeface="Poppins Medium" panose="00000600000000000000" pitchFamily="2" charset="0"/>
              </a:rPr>
              <a:t>Meta </a:t>
            </a:r>
            <a:r>
              <a:rPr lang="en-AU" sz="1800" noProof="0" dirty="0">
                <a:solidFill>
                  <a:schemeClr val="lt1"/>
                </a:solidFill>
                <a:latin typeface="Poppins Medium" panose="00000600000000000000" pitchFamily="2" charset="0"/>
                <a:cs typeface="Poppins Medium" panose="00000600000000000000" pitchFamily="2" charset="0"/>
              </a:rPr>
              <a:t>said, </a:t>
            </a:r>
            <a:r>
              <a:rPr lang="en-US" sz="1800" dirty="0">
                <a:solidFill>
                  <a:schemeClr val="lt1"/>
                </a:solidFill>
                <a:latin typeface="Poppins Medium" panose="00000600000000000000" pitchFamily="2" charset="0"/>
                <a:cs typeface="Poppins Medium" panose="00000600000000000000" pitchFamily="2" charset="0"/>
              </a:rPr>
              <a:t>“</a:t>
            </a:r>
            <a:r>
              <a:rPr lang="en-US" sz="1800" noProof="0" dirty="0">
                <a:solidFill>
                  <a:schemeClr val="lt1"/>
                </a:solidFill>
                <a:latin typeface="Poppins Medium" panose="00000600000000000000" pitchFamily="2" charset="0"/>
                <a:cs typeface="Poppins Medium" panose="00000600000000000000" pitchFamily="2" charset="0"/>
              </a:rPr>
              <a:t>we think one to two out of every 10 of these [removal] actions may have been mistakes” </a:t>
            </a:r>
          </a:p>
          <a:p>
            <a:pPr marL="0" indent="0">
              <a:spcAft>
                <a:spcPts val="1376"/>
              </a:spcAft>
              <a:buClr>
                <a:schemeClr val="bg1">
                  <a:lumMod val="95000"/>
                </a:schemeClr>
              </a:buClr>
              <a:buSzPct val="100000"/>
              <a:buNone/>
            </a:pPr>
            <a:r>
              <a:rPr lang="en-US" sz="1800" dirty="0">
                <a:solidFill>
                  <a:schemeClr val="lt1"/>
                </a:solidFill>
                <a:latin typeface="Poppins Medium" panose="00000600000000000000" pitchFamily="2" charset="0"/>
                <a:cs typeface="Poppins Medium" panose="00000600000000000000" pitchFamily="2" charset="0"/>
              </a:rPr>
              <a:t>“</a:t>
            </a:r>
            <a:r>
              <a:rPr lang="en-US" sz="1800" noProof="0" dirty="0">
                <a:solidFill>
                  <a:schemeClr val="lt1"/>
                </a:solidFill>
                <a:latin typeface="Poppins Medium" panose="00000600000000000000" pitchFamily="2" charset="0"/>
                <a:cs typeface="Poppins Medium" panose="00000600000000000000" pitchFamily="2" charset="0"/>
              </a:rPr>
              <a:t>we have been using automated systems to scan for all policy violations, but this has resulted in too many mistakes… So, we’re going to continue to focus these systems on tackling illegal and high-severity violations, like terrorism, child sexual exploitation, drugs, fraud and scams. For less severe policy violations, we’re going to rely on someone reporting an issue before we take any action.”</a:t>
            </a:r>
            <a:endParaRPr lang="en-AU" sz="1800" noProof="0" dirty="0">
              <a:solidFill>
                <a:schemeClr val="lt1"/>
              </a:solidFill>
              <a:latin typeface="Poppins Medium" panose="00000600000000000000" pitchFamily="2" charset="0"/>
              <a:cs typeface="Poppins Medium" panose="00000600000000000000" pitchFamily="2" charset="0"/>
            </a:endParaRPr>
          </a:p>
        </p:txBody>
      </p:sp>
      <p:pic>
        <p:nvPicPr>
          <p:cNvPr id="4" name="Picture 3">
            <a:extLst>
              <a:ext uri="{FF2B5EF4-FFF2-40B4-BE49-F238E27FC236}">
                <a16:creationId xmlns:a16="http://schemas.microsoft.com/office/drawing/2014/main" id="{683980C0-ADE5-9715-E535-1EE651AC2A12}"/>
              </a:ext>
            </a:extLst>
          </p:cNvPr>
          <p:cNvPicPr>
            <a:picLocks noChangeAspect="1"/>
          </p:cNvPicPr>
          <p:nvPr/>
        </p:nvPicPr>
        <p:blipFill>
          <a:blip r:embed="rId4"/>
          <a:stretch>
            <a:fillRect/>
          </a:stretch>
        </p:blipFill>
        <p:spPr>
          <a:xfrm>
            <a:off x="6410886" y="1293487"/>
            <a:ext cx="3882634" cy="3217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7BB05E9F-B58F-2F77-7D9A-F2FFB181B1C8}"/>
              </a:ext>
            </a:extLst>
          </p:cNvPr>
          <p:cNvSpPr txBox="1"/>
          <p:nvPr/>
        </p:nvSpPr>
        <p:spPr>
          <a:xfrm>
            <a:off x="6566262" y="4619638"/>
            <a:ext cx="3370207" cy="523220"/>
          </a:xfrm>
          <a:prstGeom prst="rect">
            <a:avLst/>
          </a:prstGeom>
          <a:noFill/>
        </p:spPr>
        <p:txBody>
          <a:bodyPr wrap="square" rtlCol="0">
            <a:spAutoFit/>
          </a:bodyPr>
          <a:lstStyle/>
          <a:p>
            <a:r>
              <a:rPr lang="en-AU" dirty="0">
                <a:hlinkClick r:id="rId5"/>
              </a:rPr>
              <a:t>https://about.fb.com/news/2025/01/meta-more-speech-fewer-mistakes/</a:t>
            </a:r>
            <a:r>
              <a:rPr lang="en-AU" dirty="0"/>
              <a:t> </a:t>
            </a:r>
          </a:p>
        </p:txBody>
      </p:sp>
      <p:sp>
        <p:nvSpPr>
          <p:cNvPr id="8" name="Rectangle 7">
            <a:extLst>
              <a:ext uri="{FF2B5EF4-FFF2-40B4-BE49-F238E27FC236}">
                <a16:creationId xmlns:a16="http://schemas.microsoft.com/office/drawing/2014/main" id="{708ED06E-1307-E344-9CF4-7B6F7671F7AD}"/>
              </a:ext>
            </a:extLst>
          </p:cNvPr>
          <p:cNvSpPr/>
          <p:nvPr/>
        </p:nvSpPr>
        <p:spPr>
          <a:xfrm>
            <a:off x="165470" y="4040956"/>
            <a:ext cx="5699486" cy="296091"/>
          </a:xfrm>
          <a:prstGeom prst="rect">
            <a:avLst/>
          </a:prstGeom>
          <a:solidFill>
            <a:srgbClr val="F8FD35">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B4D97029-12A8-C6AD-C201-112D5575E145}"/>
              </a:ext>
            </a:extLst>
          </p:cNvPr>
          <p:cNvSpPr/>
          <p:nvPr/>
        </p:nvSpPr>
        <p:spPr>
          <a:xfrm>
            <a:off x="165470" y="4345210"/>
            <a:ext cx="5699486" cy="296091"/>
          </a:xfrm>
          <a:prstGeom prst="rect">
            <a:avLst/>
          </a:prstGeom>
          <a:solidFill>
            <a:srgbClr val="F8FD35">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7DFC88E9-997E-FC45-A741-7017948657D1}"/>
              </a:ext>
            </a:extLst>
          </p:cNvPr>
          <p:cNvSpPr/>
          <p:nvPr/>
        </p:nvSpPr>
        <p:spPr>
          <a:xfrm>
            <a:off x="4562573" y="3744865"/>
            <a:ext cx="1775294" cy="296091"/>
          </a:xfrm>
          <a:prstGeom prst="rect">
            <a:avLst/>
          </a:prstGeom>
          <a:solidFill>
            <a:srgbClr val="F8FD35">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504BB6B1-521B-434E-2618-FA002C55FE8E}"/>
              </a:ext>
            </a:extLst>
          </p:cNvPr>
          <p:cNvSpPr/>
          <p:nvPr/>
        </p:nvSpPr>
        <p:spPr>
          <a:xfrm>
            <a:off x="4243894" y="1042974"/>
            <a:ext cx="1775294" cy="296091"/>
          </a:xfrm>
          <a:prstGeom prst="rect">
            <a:avLst/>
          </a:prstGeom>
          <a:solidFill>
            <a:srgbClr val="F8FD35">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14591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a:extLst>
            <a:ext uri="{FF2B5EF4-FFF2-40B4-BE49-F238E27FC236}">
              <a16:creationId xmlns:a16="http://schemas.microsoft.com/office/drawing/2014/main" id="{C18C2222-110E-E954-6ED0-3315CF80BA73}"/>
            </a:ext>
          </a:extLst>
        </p:cNvPr>
        <p:cNvGrpSpPr/>
        <p:nvPr/>
      </p:nvGrpSpPr>
      <p:grpSpPr>
        <a:xfrm>
          <a:off x="0" y="0"/>
          <a:ext cx="0" cy="0"/>
          <a:chOff x="0" y="0"/>
          <a:chExt cx="0" cy="0"/>
        </a:xfrm>
      </p:grpSpPr>
      <p:sp>
        <p:nvSpPr>
          <p:cNvPr id="82" name="Google Shape;82;p26">
            <a:extLst>
              <a:ext uri="{FF2B5EF4-FFF2-40B4-BE49-F238E27FC236}">
                <a16:creationId xmlns:a16="http://schemas.microsoft.com/office/drawing/2014/main" id="{68485FBC-EAB6-A4F2-4742-A7E24C45D37E}"/>
              </a:ext>
            </a:extLst>
          </p:cNvPr>
          <p:cNvSpPr/>
          <p:nvPr/>
        </p:nvSpPr>
        <p:spPr>
          <a:xfrm>
            <a:off x="-662292" y="2187019"/>
            <a:ext cx="9899343" cy="25315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86" name="Google Shape;86;p26">
            <a:extLst>
              <a:ext uri="{FF2B5EF4-FFF2-40B4-BE49-F238E27FC236}">
                <a16:creationId xmlns:a16="http://schemas.microsoft.com/office/drawing/2014/main" id="{A407B5F5-1773-06B8-FA7D-744406ACC069}"/>
              </a:ext>
            </a:extLst>
          </p:cNvPr>
          <p:cNvSpPr/>
          <p:nvPr/>
        </p:nvSpPr>
        <p:spPr>
          <a:xfrm>
            <a:off x="-641487" y="2187019"/>
            <a:ext cx="9899343" cy="25315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87" name="Google Shape;87;p26">
            <a:extLst>
              <a:ext uri="{FF2B5EF4-FFF2-40B4-BE49-F238E27FC236}">
                <a16:creationId xmlns:a16="http://schemas.microsoft.com/office/drawing/2014/main" id="{57B86956-BDF9-587E-3147-F06786DB6E98}"/>
              </a:ext>
            </a:extLst>
          </p:cNvPr>
          <p:cNvSpPr/>
          <p:nvPr/>
        </p:nvSpPr>
        <p:spPr>
          <a:xfrm>
            <a:off x="-1073287" y="2187019"/>
            <a:ext cx="9899343" cy="25315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88" name="Google Shape;88;p26">
            <a:extLst>
              <a:ext uri="{FF2B5EF4-FFF2-40B4-BE49-F238E27FC236}">
                <a16:creationId xmlns:a16="http://schemas.microsoft.com/office/drawing/2014/main" id="{B18B06BA-D559-13CB-C028-8A8C04FF753E}"/>
              </a:ext>
            </a:extLst>
          </p:cNvPr>
          <p:cNvSpPr txBox="1"/>
          <p:nvPr/>
        </p:nvSpPr>
        <p:spPr>
          <a:xfrm>
            <a:off x="296388" y="2479714"/>
            <a:ext cx="7642714" cy="1741891"/>
          </a:xfrm>
          <a:prstGeom prst="rect">
            <a:avLst/>
          </a:prstGeom>
          <a:noFill/>
          <a:ln>
            <a:noFill/>
          </a:ln>
        </p:spPr>
        <p:txBody>
          <a:bodyPr spcFirstLastPara="1" wrap="square" lIns="74011" tIns="74011" rIns="74011" bIns="74011" anchor="t" anchorCtr="0">
            <a:spAutoFit/>
          </a:bodyPr>
          <a:lstStyle/>
          <a:p>
            <a:br>
              <a:rPr lang="en" sz="2348" dirty="0">
                <a:solidFill>
                  <a:srgbClr val="FFFFFF"/>
                </a:solidFill>
                <a:latin typeface="Poppins Medium"/>
                <a:ea typeface="Poppins Medium"/>
                <a:cs typeface="Poppins Medium"/>
                <a:sym typeface="Poppins Medium"/>
              </a:rPr>
            </a:br>
            <a:r>
              <a:rPr lang="en-AU" sz="4000" dirty="0">
                <a:solidFill>
                  <a:srgbClr val="FFFFFF"/>
                </a:solidFill>
                <a:latin typeface="Poppins SemiBold"/>
                <a:ea typeface="Poppins Medium"/>
                <a:cs typeface="Poppins SemiBold"/>
                <a:sym typeface="Poppins SemiBold"/>
              </a:rPr>
              <a:t>The Impact of October 7 and the resulting war in Gaza</a:t>
            </a:r>
            <a:endParaRPr sz="4000" dirty="0">
              <a:solidFill>
                <a:srgbClr val="FFFFFF"/>
              </a:solidFill>
              <a:latin typeface="Poppins SemiBold"/>
              <a:ea typeface="Poppins SemiBold"/>
              <a:cs typeface="Poppins SemiBold"/>
              <a:sym typeface="Poppins SemiBold"/>
            </a:endParaRPr>
          </a:p>
        </p:txBody>
      </p:sp>
    </p:spTree>
    <p:extLst>
      <p:ext uri="{BB962C8B-B14F-4D97-AF65-F5344CB8AC3E}">
        <p14:creationId xmlns:p14="http://schemas.microsoft.com/office/powerpoint/2010/main" val="215616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8A5895DB-2DB3-ED62-FBFB-7784F96A1C41}"/>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2F4A6A36-31B5-5FCD-0B43-08AD68A6D770}"/>
              </a:ext>
            </a:extLst>
          </p:cNvPr>
          <p:cNvSpPr/>
          <p:nvPr/>
        </p:nvSpPr>
        <p:spPr>
          <a:xfrm>
            <a:off x="-2909042"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sp>
        <p:nvSpPr>
          <p:cNvPr id="191" name="Google Shape;191;p32">
            <a:extLst>
              <a:ext uri="{FF2B5EF4-FFF2-40B4-BE49-F238E27FC236}">
                <a16:creationId xmlns:a16="http://schemas.microsoft.com/office/drawing/2014/main" id="{BF716A32-1F00-574C-CB74-D4F55B3D122D}"/>
              </a:ext>
            </a:extLst>
          </p:cNvPr>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AU" noProof="0" smtClean="0">
                <a:solidFill>
                  <a:schemeClr val="lt1"/>
                </a:solidFill>
                <a:latin typeface="Poppins"/>
                <a:ea typeface="Poppins"/>
                <a:cs typeface="Poppins"/>
                <a:sym typeface="Poppins"/>
              </a:rPr>
              <a:pPr/>
              <a:t>40</a:t>
            </a:fld>
            <a:endParaRPr lang="en-AU" noProof="0" dirty="0">
              <a:solidFill>
                <a:schemeClr val="lt1"/>
              </a:solidFill>
              <a:latin typeface="Poppins"/>
              <a:ea typeface="Poppins"/>
              <a:cs typeface="Poppins"/>
              <a:sym typeface="Poppins"/>
            </a:endParaRPr>
          </a:p>
        </p:txBody>
      </p:sp>
      <p:pic>
        <p:nvPicPr>
          <p:cNvPr id="193" name="Google Shape;193;p32">
            <a:extLst>
              <a:ext uri="{FF2B5EF4-FFF2-40B4-BE49-F238E27FC236}">
                <a16:creationId xmlns:a16="http://schemas.microsoft.com/office/drawing/2014/main" id="{420D259F-622D-901A-2238-F14281EAC23B}"/>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195" name="Google Shape;195;p32">
            <a:extLst>
              <a:ext uri="{FF2B5EF4-FFF2-40B4-BE49-F238E27FC236}">
                <a16:creationId xmlns:a16="http://schemas.microsoft.com/office/drawing/2014/main" id="{77328DA2-843C-5443-4FFF-81167B76A10D}"/>
              </a:ext>
            </a:extLst>
          </p:cNvPr>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AU" sz="1052" noProof="0" smtClean="0">
                <a:latin typeface="Poppins"/>
                <a:ea typeface="Poppins"/>
                <a:cs typeface="Poppins"/>
                <a:sym typeface="Poppins"/>
              </a:rPr>
              <a:pPr/>
              <a:t>40</a:t>
            </a:fld>
            <a:endParaRPr lang="en-AU" sz="1052" noProof="0" dirty="0">
              <a:latin typeface="Poppins"/>
              <a:ea typeface="Poppins"/>
              <a:cs typeface="Poppins"/>
              <a:sym typeface="Poppins"/>
            </a:endParaRPr>
          </a:p>
        </p:txBody>
      </p:sp>
      <p:sp>
        <p:nvSpPr>
          <p:cNvPr id="3" name="Google Shape;192;p32">
            <a:extLst>
              <a:ext uri="{FF2B5EF4-FFF2-40B4-BE49-F238E27FC236}">
                <a16:creationId xmlns:a16="http://schemas.microsoft.com/office/drawing/2014/main" id="{D8E72F4C-DD04-CA2B-4765-7BCAA66DF07D}"/>
              </a:ext>
            </a:extLst>
          </p:cNvPr>
          <p:cNvSpPr txBox="1">
            <a:spLocks/>
          </p:cNvSpPr>
          <p:nvPr/>
        </p:nvSpPr>
        <p:spPr>
          <a:xfrm>
            <a:off x="2384679" y="154686"/>
            <a:ext cx="589514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AU" sz="2400" noProof="0" dirty="0">
                <a:solidFill>
                  <a:srgbClr val="FFFFFF"/>
                </a:solidFill>
                <a:latin typeface="Poppins SemiBold"/>
                <a:ea typeface="Poppins SemiBold"/>
                <a:cs typeface="Poppins SemiBold"/>
                <a:sym typeface="Poppins SemiBold"/>
              </a:rPr>
              <a:t>Facebook and Instagram removals</a:t>
            </a:r>
          </a:p>
        </p:txBody>
      </p:sp>
      <p:sp>
        <p:nvSpPr>
          <p:cNvPr id="6" name="Google Shape;203;p32">
            <a:extLst>
              <a:ext uri="{FF2B5EF4-FFF2-40B4-BE49-F238E27FC236}">
                <a16:creationId xmlns:a16="http://schemas.microsoft.com/office/drawing/2014/main" id="{808BC0E7-4CA0-02BE-3EF7-94CAC30E00F7}"/>
              </a:ext>
            </a:extLst>
          </p:cNvPr>
          <p:cNvSpPr txBox="1">
            <a:spLocks noGrp="1"/>
          </p:cNvSpPr>
          <p:nvPr>
            <p:ph type="body" idx="1"/>
          </p:nvPr>
        </p:nvSpPr>
        <p:spPr>
          <a:xfrm>
            <a:off x="267576" y="5363330"/>
            <a:ext cx="4460632" cy="630278"/>
          </a:xfrm>
          <a:prstGeom prst="rect">
            <a:avLst/>
          </a:prstGeom>
        </p:spPr>
        <p:txBody>
          <a:bodyPr spcFirstLastPara="1" wrap="square" lIns="106351" tIns="106351" rIns="106351" bIns="106351" anchor="t" anchorCtr="0">
            <a:spAutoFit/>
          </a:bodyPr>
          <a:lstStyle/>
          <a:p>
            <a:pPr marL="0" indent="0">
              <a:lnSpc>
                <a:spcPct val="100000"/>
              </a:lnSpc>
              <a:spcAft>
                <a:spcPts val="600"/>
              </a:spcAft>
              <a:buClr>
                <a:schemeClr val="bg1">
                  <a:lumMod val="95000"/>
                </a:schemeClr>
              </a:buClr>
              <a:buSzPct val="100000"/>
              <a:buNone/>
            </a:pPr>
            <a:r>
              <a:rPr lang="en-AU" sz="1200" noProof="0" dirty="0">
                <a:solidFill>
                  <a:schemeClr val="lt1"/>
                </a:solidFill>
                <a:latin typeface="Poppins Medium" panose="00000600000000000000" pitchFamily="2" charset="0"/>
                <a:cs typeface="Poppins Medium" panose="00000600000000000000" pitchFamily="2" charset="0"/>
              </a:rPr>
              <a:t>Source: </a:t>
            </a:r>
            <a:r>
              <a:rPr lang="en-AU" sz="1000" noProof="0" dirty="0">
                <a:solidFill>
                  <a:schemeClr val="lt1"/>
                </a:solidFill>
                <a:latin typeface="Poppins Medium" panose="00000600000000000000" pitchFamily="2" charset="0"/>
                <a:cs typeface="Poppins Medium" panose="00000600000000000000" pitchFamily="2" charset="0"/>
                <a:hlinkClick r:id="rId4"/>
              </a:rPr>
              <a:t>https://transparency.meta.com/reports/community-standards-enforcement/hateful-conduct/facebook/</a:t>
            </a:r>
            <a:r>
              <a:rPr lang="en-AU" sz="1000" noProof="0" dirty="0">
                <a:solidFill>
                  <a:schemeClr val="lt1"/>
                </a:solidFill>
                <a:latin typeface="Poppins Medium" panose="00000600000000000000" pitchFamily="2" charset="0"/>
                <a:cs typeface="Poppins Medium" panose="00000600000000000000" pitchFamily="2" charset="0"/>
              </a:rPr>
              <a:t> </a:t>
            </a:r>
            <a:endParaRPr lang="en-AU" sz="900" noProof="0" dirty="0">
              <a:solidFill>
                <a:schemeClr val="lt1"/>
              </a:solidFill>
              <a:latin typeface="Poppins Medium" panose="00000600000000000000" pitchFamily="2" charset="0"/>
              <a:cs typeface="Poppins Medium" panose="00000600000000000000" pitchFamily="2" charset="0"/>
            </a:endParaRPr>
          </a:p>
        </p:txBody>
      </p:sp>
      <p:pic>
        <p:nvPicPr>
          <p:cNvPr id="5" name="Picture 4">
            <a:extLst>
              <a:ext uri="{FF2B5EF4-FFF2-40B4-BE49-F238E27FC236}">
                <a16:creationId xmlns:a16="http://schemas.microsoft.com/office/drawing/2014/main" id="{53E94727-31C4-1C90-EE94-CD91E6605770}"/>
              </a:ext>
            </a:extLst>
          </p:cNvPr>
          <p:cNvPicPr>
            <a:picLocks noChangeAspect="1"/>
          </p:cNvPicPr>
          <p:nvPr/>
        </p:nvPicPr>
        <p:blipFill>
          <a:blip r:embed="rId5"/>
          <a:stretch>
            <a:fillRect/>
          </a:stretch>
        </p:blipFill>
        <p:spPr>
          <a:xfrm>
            <a:off x="280621" y="848936"/>
            <a:ext cx="5667333" cy="2509395"/>
          </a:xfrm>
          <a:prstGeom prst="rect">
            <a:avLst/>
          </a:prstGeom>
        </p:spPr>
      </p:pic>
      <p:pic>
        <p:nvPicPr>
          <p:cNvPr id="9" name="Picture 8">
            <a:extLst>
              <a:ext uri="{FF2B5EF4-FFF2-40B4-BE49-F238E27FC236}">
                <a16:creationId xmlns:a16="http://schemas.microsoft.com/office/drawing/2014/main" id="{7A3EFB00-D922-097D-C9C6-B73F1A5E7D57}"/>
              </a:ext>
            </a:extLst>
          </p:cNvPr>
          <p:cNvPicPr>
            <a:picLocks noChangeAspect="1"/>
          </p:cNvPicPr>
          <p:nvPr/>
        </p:nvPicPr>
        <p:blipFill>
          <a:blip r:embed="rId6"/>
          <a:stretch>
            <a:fillRect/>
          </a:stretch>
        </p:blipFill>
        <p:spPr>
          <a:xfrm>
            <a:off x="4869549" y="3389194"/>
            <a:ext cx="5429031" cy="2481483"/>
          </a:xfrm>
          <a:prstGeom prst="rect">
            <a:avLst/>
          </a:prstGeom>
        </p:spPr>
      </p:pic>
      <p:sp>
        <p:nvSpPr>
          <p:cNvPr id="11" name="TextBox 10">
            <a:extLst>
              <a:ext uri="{FF2B5EF4-FFF2-40B4-BE49-F238E27FC236}">
                <a16:creationId xmlns:a16="http://schemas.microsoft.com/office/drawing/2014/main" id="{8C6AAF6A-788D-1584-659F-29F6B722BD7C}"/>
              </a:ext>
            </a:extLst>
          </p:cNvPr>
          <p:cNvSpPr txBox="1"/>
          <p:nvPr/>
        </p:nvSpPr>
        <p:spPr>
          <a:xfrm>
            <a:off x="3899413" y="848936"/>
            <a:ext cx="970137" cy="307777"/>
          </a:xfrm>
          <a:prstGeom prst="rect">
            <a:avLst/>
          </a:prstGeom>
          <a:noFill/>
        </p:spPr>
        <p:txBody>
          <a:bodyPr wrap="none" rtlCol="0">
            <a:spAutoFit/>
          </a:bodyPr>
          <a:lstStyle/>
          <a:p>
            <a:r>
              <a:rPr lang="en-AU" dirty="0"/>
              <a:t>Facebook</a:t>
            </a:r>
          </a:p>
        </p:txBody>
      </p:sp>
      <p:sp>
        <p:nvSpPr>
          <p:cNvPr id="13" name="TextBox 12">
            <a:extLst>
              <a:ext uri="{FF2B5EF4-FFF2-40B4-BE49-F238E27FC236}">
                <a16:creationId xmlns:a16="http://schemas.microsoft.com/office/drawing/2014/main" id="{C985225D-71B0-C09E-9A06-7695909FCDC8}"/>
              </a:ext>
            </a:extLst>
          </p:cNvPr>
          <p:cNvSpPr txBox="1"/>
          <p:nvPr/>
        </p:nvSpPr>
        <p:spPr>
          <a:xfrm>
            <a:off x="8536727" y="3359152"/>
            <a:ext cx="979755" cy="307777"/>
          </a:xfrm>
          <a:prstGeom prst="rect">
            <a:avLst/>
          </a:prstGeom>
          <a:noFill/>
        </p:spPr>
        <p:txBody>
          <a:bodyPr wrap="none" rtlCol="0">
            <a:spAutoFit/>
          </a:bodyPr>
          <a:lstStyle/>
          <a:p>
            <a:r>
              <a:rPr lang="en-AU" dirty="0"/>
              <a:t>Instagram</a:t>
            </a:r>
          </a:p>
        </p:txBody>
      </p:sp>
      <p:sp>
        <p:nvSpPr>
          <p:cNvPr id="14" name="Google Shape;203;p32">
            <a:extLst>
              <a:ext uri="{FF2B5EF4-FFF2-40B4-BE49-F238E27FC236}">
                <a16:creationId xmlns:a16="http://schemas.microsoft.com/office/drawing/2014/main" id="{609F053D-53F1-3265-2B1E-EC6E6D69C516}"/>
              </a:ext>
            </a:extLst>
          </p:cNvPr>
          <p:cNvSpPr txBox="1">
            <a:spLocks/>
          </p:cNvSpPr>
          <p:nvPr/>
        </p:nvSpPr>
        <p:spPr>
          <a:xfrm>
            <a:off x="6096000" y="782658"/>
            <a:ext cx="3912668" cy="2485144"/>
          </a:xfrm>
          <a:prstGeom prst="rect">
            <a:avLst/>
          </a:prstGeom>
          <a:noFill/>
          <a:ln>
            <a:noFill/>
          </a:ln>
        </p:spPr>
        <p:txBody>
          <a:bodyPr spcFirstLastPara="1" wrap="square" lIns="106351" tIns="106351" rIns="106351" bIns="106351" anchor="t" anchorCtr="0">
            <a:spAutoFit/>
          </a:bodyPr>
          <a:lstStyle>
            <a:defPPr marR="0" lvl="0" algn="l" rtl="0">
              <a:lnSpc>
                <a:spcPct val="100000"/>
              </a:lnSpc>
              <a:spcBef>
                <a:spcPts val="0"/>
              </a:spcBef>
              <a:spcAft>
                <a:spcPts val="0"/>
              </a:spcAft>
            </a:defPPr>
            <a:lvl1pPr marL="370103" marR="0" lvl="0" indent="-318700" algn="l" rtl="0">
              <a:lnSpc>
                <a:spcPct val="115000"/>
              </a:lnSpc>
              <a:spcBef>
                <a:spcPts val="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1pPr>
            <a:lvl2pPr marL="740207" marR="0" lvl="1" indent="-287858"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2pPr>
            <a:lvl3pPr marL="1110310" marR="0" lvl="2" indent="-287858"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L="1480414" marR="0" lvl="3" indent="-287858"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4pPr>
            <a:lvl5pPr marL="1850517" marR="0" lvl="4" indent="-287858"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5pPr>
            <a:lvl6pPr marL="2220620" marR="0" lvl="5" indent="-287858"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2590724" marR="0" lvl="6" indent="-287858"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2960827" marR="0" lvl="7" indent="-287858"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3330931" marR="0" lvl="8" indent="-287858"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pPr marL="0" indent="0">
              <a:spcAft>
                <a:spcPts val="1376"/>
              </a:spcAft>
              <a:buClr>
                <a:schemeClr val="bg1">
                  <a:lumMod val="95000"/>
                </a:schemeClr>
              </a:buClr>
              <a:buSzPct val="100000"/>
              <a:buFont typeface="Arial"/>
              <a:buNone/>
            </a:pPr>
            <a:r>
              <a:rPr lang="en-AU" sz="1800" dirty="0">
                <a:solidFill>
                  <a:schemeClr val="lt1"/>
                </a:solidFill>
                <a:latin typeface="Poppins Medium" panose="00000600000000000000" pitchFamily="2" charset="0"/>
                <a:cs typeface="Poppins Medium" panose="00000600000000000000" pitchFamily="2" charset="0"/>
              </a:rPr>
              <a:t>Reduction from 5.8M (quarter before the speech) to 1.2M in the latest figures. </a:t>
            </a:r>
          </a:p>
          <a:p>
            <a:pPr marL="0" indent="0">
              <a:spcAft>
                <a:spcPts val="1376"/>
              </a:spcAft>
              <a:buClr>
                <a:schemeClr val="bg1">
                  <a:lumMod val="95000"/>
                </a:schemeClr>
              </a:buClr>
              <a:buSzPct val="100000"/>
              <a:buFont typeface="Arial"/>
              <a:buNone/>
            </a:pPr>
            <a:r>
              <a:rPr lang="en-AU" sz="1800" dirty="0">
                <a:solidFill>
                  <a:schemeClr val="lt1"/>
                </a:solidFill>
                <a:latin typeface="Poppins Medium" panose="00000600000000000000" pitchFamily="2" charset="0"/>
                <a:cs typeface="Poppins Medium" panose="00000600000000000000" pitchFamily="2" charset="0"/>
              </a:rPr>
              <a:t>That’s 8 out of 10 items that were previously being removed no longer being removed.</a:t>
            </a:r>
          </a:p>
        </p:txBody>
      </p:sp>
      <p:sp>
        <p:nvSpPr>
          <p:cNvPr id="15" name="Google Shape;203;p32">
            <a:extLst>
              <a:ext uri="{FF2B5EF4-FFF2-40B4-BE49-F238E27FC236}">
                <a16:creationId xmlns:a16="http://schemas.microsoft.com/office/drawing/2014/main" id="{95D70A66-AC41-5DC2-0ED4-72802D84A55C}"/>
              </a:ext>
            </a:extLst>
          </p:cNvPr>
          <p:cNvSpPr txBox="1">
            <a:spLocks/>
          </p:cNvSpPr>
          <p:nvPr/>
        </p:nvSpPr>
        <p:spPr>
          <a:xfrm>
            <a:off x="259555" y="3358331"/>
            <a:ext cx="4609995" cy="2166596"/>
          </a:xfrm>
          <a:prstGeom prst="rect">
            <a:avLst/>
          </a:prstGeom>
          <a:noFill/>
          <a:ln>
            <a:noFill/>
          </a:ln>
        </p:spPr>
        <p:txBody>
          <a:bodyPr spcFirstLastPara="1" wrap="square" lIns="106351" tIns="106351" rIns="106351" bIns="106351" anchor="t" anchorCtr="0">
            <a:spAutoFit/>
          </a:bodyPr>
          <a:lstStyle>
            <a:defPPr marR="0" lvl="0" algn="l" rtl="0">
              <a:lnSpc>
                <a:spcPct val="100000"/>
              </a:lnSpc>
              <a:spcBef>
                <a:spcPts val="0"/>
              </a:spcBef>
              <a:spcAft>
                <a:spcPts val="0"/>
              </a:spcAft>
            </a:defPPr>
            <a:lvl1pPr marL="370103" marR="0" lvl="0" indent="-318700" algn="l" rtl="0">
              <a:lnSpc>
                <a:spcPct val="115000"/>
              </a:lnSpc>
              <a:spcBef>
                <a:spcPts val="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1pPr>
            <a:lvl2pPr marL="740207" marR="0" lvl="1" indent="-287858"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2pPr>
            <a:lvl3pPr marL="1110310" marR="0" lvl="2" indent="-287858"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L="1480414" marR="0" lvl="3" indent="-287858"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4pPr>
            <a:lvl5pPr marL="1850517" marR="0" lvl="4" indent="-287858"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5pPr>
            <a:lvl6pPr marL="2220620" marR="0" lvl="5" indent="-287858"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2590724" marR="0" lvl="6" indent="-287858"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2960827" marR="0" lvl="7" indent="-287858"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3330931" marR="0" lvl="8" indent="-287858"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pPr marL="0" indent="0">
              <a:spcAft>
                <a:spcPts val="1376"/>
              </a:spcAft>
              <a:buClr>
                <a:schemeClr val="bg1">
                  <a:lumMod val="95000"/>
                </a:schemeClr>
              </a:buClr>
              <a:buSzPct val="100000"/>
              <a:buFont typeface="Arial"/>
              <a:buNone/>
            </a:pPr>
            <a:r>
              <a:rPr lang="en-AU" sz="1800" dirty="0">
                <a:solidFill>
                  <a:schemeClr val="lt1"/>
                </a:solidFill>
                <a:latin typeface="Poppins Medium" panose="00000600000000000000" pitchFamily="2" charset="0"/>
                <a:cs typeface="Poppins Medium" panose="00000600000000000000" pitchFamily="2" charset="0"/>
              </a:rPr>
              <a:t>Reduction from 7.4M (quarter before the speech) to 2M in the latest figures. </a:t>
            </a:r>
          </a:p>
          <a:p>
            <a:pPr marL="0" indent="0">
              <a:spcAft>
                <a:spcPts val="1376"/>
              </a:spcAft>
              <a:buClr>
                <a:schemeClr val="bg1">
                  <a:lumMod val="95000"/>
                </a:schemeClr>
              </a:buClr>
              <a:buSzPct val="100000"/>
              <a:buFont typeface="Arial"/>
              <a:buNone/>
            </a:pPr>
            <a:r>
              <a:rPr lang="en-AU" sz="1800" dirty="0">
                <a:solidFill>
                  <a:schemeClr val="lt1"/>
                </a:solidFill>
                <a:latin typeface="Poppins Medium" panose="00000600000000000000" pitchFamily="2" charset="0"/>
                <a:cs typeface="Poppins Medium" panose="00000600000000000000" pitchFamily="2" charset="0"/>
              </a:rPr>
              <a:t>That’s 7 out of 10 items that were previously being removed no longer being removed.</a:t>
            </a:r>
          </a:p>
        </p:txBody>
      </p:sp>
    </p:spTree>
    <p:extLst>
      <p:ext uri="{BB962C8B-B14F-4D97-AF65-F5344CB8AC3E}">
        <p14:creationId xmlns:p14="http://schemas.microsoft.com/office/powerpoint/2010/main" val="1297002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8"/>
          <p:cNvSpPr/>
          <p:nvPr/>
        </p:nvSpPr>
        <p:spPr>
          <a:xfrm>
            <a:off x="-2178692" y="-86064"/>
            <a:ext cx="9899343" cy="62919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112" name="Google Shape;112;p28"/>
          <p:cNvSpPr txBox="1">
            <a:spLocks noGrp="1"/>
          </p:cNvSpPr>
          <p:nvPr>
            <p:ph type="sldNum" idx="12"/>
          </p:nvPr>
        </p:nvSpPr>
        <p:spPr>
          <a:xfrm>
            <a:off x="9697690" y="5786019"/>
            <a:ext cx="621957" cy="481586"/>
          </a:xfrm>
          <a:prstGeom prst="rect">
            <a:avLst/>
          </a:prstGeom>
        </p:spPr>
        <p:txBody>
          <a:bodyPr spcFirstLastPara="1" wrap="square" lIns="97042" tIns="97042" rIns="97042" bIns="97042" anchor="t" anchorCtr="0">
            <a:noAutofit/>
          </a:bodyPr>
          <a:lstStyle/>
          <a:p>
            <a:fld id="{00000000-1234-1234-1234-123412341234}" type="slidenum">
              <a:rPr lang="en" sz="1052">
                <a:solidFill>
                  <a:srgbClr val="B7B7B7"/>
                </a:solidFill>
                <a:latin typeface="Poppins"/>
                <a:ea typeface="Poppins"/>
                <a:cs typeface="Poppins"/>
                <a:sym typeface="Poppins"/>
              </a:rPr>
              <a:pPr/>
              <a:t>41</a:t>
            </a:fld>
            <a:endParaRPr sz="1052">
              <a:solidFill>
                <a:srgbClr val="B7B7B7"/>
              </a:solidFill>
              <a:latin typeface="Poppins"/>
              <a:ea typeface="Poppins"/>
              <a:cs typeface="Poppins"/>
              <a:sym typeface="Poppins"/>
            </a:endParaRPr>
          </a:p>
        </p:txBody>
      </p:sp>
      <p:sp>
        <p:nvSpPr>
          <p:cNvPr id="6" name="Google Shape;87;p26">
            <a:extLst>
              <a:ext uri="{FF2B5EF4-FFF2-40B4-BE49-F238E27FC236}">
                <a16:creationId xmlns:a16="http://schemas.microsoft.com/office/drawing/2014/main" id="{090FD9F3-41DD-A3D3-AF92-465F103C8AAF}"/>
              </a:ext>
            </a:extLst>
          </p:cNvPr>
          <p:cNvSpPr/>
          <p:nvPr/>
        </p:nvSpPr>
        <p:spPr>
          <a:xfrm>
            <a:off x="-1047649" y="2187019"/>
            <a:ext cx="9899343" cy="25315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5" name="Google Shape;86;p26">
            <a:extLst>
              <a:ext uri="{FF2B5EF4-FFF2-40B4-BE49-F238E27FC236}">
                <a16:creationId xmlns:a16="http://schemas.microsoft.com/office/drawing/2014/main" id="{C31EDD66-9548-5EA3-76F3-F4B5340B135A}"/>
              </a:ext>
            </a:extLst>
          </p:cNvPr>
          <p:cNvSpPr/>
          <p:nvPr/>
        </p:nvSpPr>
        <p:spPr>
          <a:xfrm>
            <a:off x="-1436245" y="2187019"/>
            <a:ext cx="9899343" cy="25315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7" name="Google Shape;88;p26">
            <a:extLst>
              <a:ext uri="{FF2B5EF4-FFF2-40B4-BE49-F238E27FC236}">
                <a16:creationId xmlns:a16="http://schemas.microsoft.com/office/drawing/2014/main" id="{7DC90A75-ADF3-0C97-DC99-881E8A1C8C8C}"/>
              </a:ext>
            </a:extLst>
          </p:cNvPr>
          <p:cNvSpPr txBox="1"/>
          <p:nvPr/>
        </p:nvSpPr>
        <p:spPr>
          <a:xfrm>
            <a:off x="466533" y="3131835"/>
            <a:ext cx="7642714" cy="641910"/>
          </a:xfrm>
          <a:prstGeom prst="rect">
            <a:avLst/>
          </a:prstGeom>
          <a:noFill/>
          <a:ln>
            <a:noFill/>
          </a:ln>
        </p:spPr>
        <p:txBody>
          <a:bodyPr spcFirstLastPara="1" wrap="square" lIns="74011" tIns="74011" rIns="74011" bIns="74011" anchor="t" anchorCtr="0">
            <a:spAutoFit/>
          </a:bodyPr>
          <a:lstStyle/>
          <a:p>
            <a:r>
              <a:rPr lang="en-US" sz="3200" dirty="0">
                <a:solidFill>
                  <a:srgbClr val="FFFFFF"/>
                </a:solidFill>
                <a:latin typeface="Poppins SemiBold"/>
                <a:ea typeface="Poppins SemiBold"/>
                <a:cs typeface="Poppins SemiBold"/>
                <a:sym typeface="Poppins SemiBold"/>
              </a:rPr>
              <a:t>Questions?</a:t>
            </a:r>
            <a:endParaRPr lang="en-AU" sz="3200" dirty="0">
              <a:solidFill>
                <a:srgbClr val="FFFFFF"/>
              </a:solidFill>
              <a:latin typeface="Poppins SemiBold"/>
              <a:ea typeface="Poppins SemiBold"/>
              <a:cs typeface="Poppins SemiBold"/>
              <a:sym typeface="Poppins SemiBold"/>
            </a:endParaRPr>
          </a:p>
        </p:txBody>
      </p:sp>
    </p:spTree>
    <p:extLst>
      <p:ext uri="{BB962C8B-B14F-4D97-AF65-F5344CB8AC3E}">
        <p14:creationId xmlns:p14="http://schemas.microsoft.com/office/powerpoint/2010/main" val="76294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3">
          <a:extLst>
            <a:ext uri="{FF2B5EF4-FFF2-40B4-BE49-F238E27FC236}">
              <a16:creationId xmlns:a16="http://schemas.microsoft.com/office/drawing/2014/main" id="{95858E41-D7D4-80E1-DDF9-3D88DD4490E4}"/>
            </a:ext>
          </a:extLst>
        </p:cNvPr>
        <p:cNvGrpSpPr/>
        <p:nvPr/>
      </p:nvGrpSpPr>
      <p:grpSpPr>
        <a:xfrm>
          <a:off x="0" y="0"/>
          <a:ext cx="0" cy="0"/>
          <a:chOff x="0" y="0"/>
          <a:chExt cx="0" cy="0"/>
        </a:xfrm>
      </p:grpSpPr>
      <p:sp>
        <p:nvSpPr>
          <p:cNvPr id="104" name="Google Shape;104;p28">
            <a:extLst>
              <a:ext uri="{FF2B5EF4-FFF2-40B4-BE49-F238E27FC236}">
                <a16:creationId xmlns:a16="http://schemas.microsoft.com/office/drawing/2014/main" id="{41E09F2F-61B2-76E1-4299-C4264CC47CC2}"/>
              </a:ext>
            </a:extLst>
          </p:cNvPr>
          <p:cNvSpPr/>
          <p:nvPr/>
        </p:nvSpPr>
        <p:spPr>
          <a:xfrm>
            <a:off x="-2178692" y="-86064"/>
            <a:ext cx="9899343" cy="62919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112" name="Google Shape;112;p28">
            <a:extLst>
              <a:ext uri="{FF2B5EF4-FFF2-40B4-BE49-F238E27FC236}">
                <a16:creationId xmlns:a16="http://schemas.microsoft.com/office/drawing/2014/main" id="{142C58F6-2492-C87B-4CB6-AF04072AEF89}"/>
              </a:ext>
            </a:extLst>
          </p:cNvPr>
          <p:cNvSpPr txBox="1">
            <a:spLocks noGrp="1"/>
          </p:cNvSpPr>
          <p:nvPr>
            <p:ph type="sldNum" idx="12"/>
          </p:nvPr>
        </p:nvSpPr>
        <p:spPr>
          <a:xfrm>
            <a:off x="9697690" y="5786019"/>
            <a:ext cx="621957" cy="481586"/>
          </a:xfrm>
          <a:prstGeom prst="rect">
            <a:avLst/>
          </a:prstGeom>
        </p:spPr>
        <p:txBody>
          <a:bodyPr spcFirstLastPara="1" wrap="square" lIns="97042" tIns="97042" rIns="97042" bIns="97042" anchor="t" anchorCtr="0">
            <a:noAutofit/>
          </a:bodyPr>
          <a:lstStyle/>
          <a:p>
            <a:fld id="{00000000-1234-1234-1234-123412341234}" type="slidenum">
              <a:rPr lang="en" sz="1052">
                <a:solidFill>
                  <a:srgbClr val="B7B7B7"/>
                </a:solidFill>
                <a:latin typeface="Poppins"/>
                <a:ea typeface="Poppins"/>
                <a:cs typeface="Poppins"/>
                <a:sym typeface="Poppins"/>
              </a:rPr>
              <a:pPr/>
              <a:t>42</a:t>
            </a:fld>
            <a:endParaRPr sz="1052">
              <a:solidFill>
                <a:srgbClr val="B7B7B7"/>
              </a:solidFill>
              <a:latin typeface="Poppins"/>
              <a:ea typeface="Poppins"/>
              <a:cs typeface="Poppins"/>
              <a:sym typeface="Poppins"/>
            </a:endParaRPr>
          </a:p>
        </p:txBody>
      </p:sp>
      <p:sp>
        <p:nvSpPr>
          <p:cNvPr id="6" name="Google Shape;87;p26">
            <a:extLst>
              <a:ext uri="{FF2B5EF4-FFF2-40B4-BE49-F238E27FC236}">
                <a16:creationId xmlns:a16="http://schemas.microsoft.com/office/drawing/2014/main" id="{CC72CFAD-BC89-F245-028A-FABC560D3685}"/>
              </a:ext>
            </a:extLst>
          </p:cNvPr>
          <p:cNvSpPr/>
          <p:nvPr/>
        </p:nvSpPr>
        <p:spPr>
          <a:xfrm>
            <a:off x="-1047649" y="2187019"/>
            <a:ext cx="9899343" cy="25315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5" name="Google Shape;86;p26">
            <a:extLst>
              <a:ext uri="{FF2B5EF4-FFF2-40B4-BE49-F238E27FC236}">
                <a16:creationId xmlns:a16="http://schemas.microsoft.com/office/drawing/2014/main" id="{99CBC9CC-AA80-602F-3775-244D92C9EE12}"/>
              </a:ext>
            </a:extLst>
          </p:cNvPr>
          <p:cNvSpPr/>
          <p:nvPr/>
        </p:nvSpPr>
        <p:spPr>
          <a:xfrm>
            <a:off x="-1436245" y="2187019"/>
            <a:ext cx="9899343" cy="25315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7" name="Google Shape;88;p26">
            <a:extLst>
              <a:ext uri="{FF2B5EF4-FFF2-40B4-BE49-F238E27FC236}">
                <a16:creationId xmlns:a16="http://schemas.microsoft.com/office/drawing/2014/main" id="{FAA994FD-5072-C94F-9A17-0033CCCA3D60}"/>
              </a:ext>
            </a:extLst>
          </p:cNvPr>
          <p:cNvSpPr txBox="1"/>
          <p:nvPr/>
        </p:nvSpPr>
        <p:spPr>
          <a:xfrm>
            <a:off x="466533" y="3131835"/>
            <a:ext cx="7642714" cy="641910"/>
          </a:xfrm>
          <a:prstGeom prst="rect">
            <a:avLst/>
          </a:prstGeom>
          <a:noFill/>
          <a:ln>
            <a:noFill/>
          </a:ln>
        </p:spPr>
        <p:txBody>
          <a:bodyPr spcFirstLastPara="1" wrap="square" lIns="74011" tIns="74011" rIns="74011" bIns="74011" anchor="t" anchorCtr="0">
            <a:spAutoFit/>
          </a:bodyPr>
          <a:lstStyle/>
          <a:p>
            <a:r>
              <a:rPr lang="en-US" sz="3200" dirty="0">
                <a:solidFill>
                  <a:srgbClr val="FFFFFF"/>
                </a:solidFill>
                <a:latin typeface="Poppins SemiBold"/>
                <a:ea typeface="Poppins SemiBold"/>
                <a:cs typeface="Poppins SemiBold"/>
                <a:sym typeface="Poppins SemiBold"/>
              </a:rPr>
              <a:t>Backup slides</a:t>
            </a:r>
            <a:endParaRPr lang="en-AU" sz="3200" dirty="0">
              <a:solidFill>
                <a:srgbClr val="FFFFFF"/>
              </a:solidFill>
              <a:latin typeface="Poppins SemiBold"/>
              <a:ea typeface="Poppins SemiBold"/>
              <a:cs typeface="Poppins SemiBold"/>
              <a:sym typeface="Poppins SemiBold"/>
            </a:endParaRPr>
          </a:p>
        </p:txBody>
      </p:sp>
    </p:spTree>
    <p:extLst>
      <p:ext uri="{BB962C8B-B14F-4D97-AF65-F5344CB8AC3E}">
        <p14:creationId xmlns:p14="http://schemas.microsoft.com/office/powerpoint/2010/main" val="2090755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F95CA3D0-635C-7A90-053B-58735B715050}"/>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E08A7633-0E6F-FD81-FC89-E2EA87222D49}"/>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sp>
        <p:nvSpPr>
          <p:cNvPr id="191" name="Google Shape;191;p32">
            <a:extLst>
              <a:ext uri="{FF2B5EF4-FFF2-40B4-BE49-F238E27FC236}">
                <a16:creationId xmlns:a16="http://schemas.microsoft.com/office/drawing/2014/main" id="{2C8E2370-2A6D-ED43-E614-5A5FBA448E5F}"/>
              </a:ext>
            </a:extLst>
          </p:cNvPr>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AU" noProof="0" smtClean="0">
                <a:solidFill>
                  <a:schemeClr val="lt1"/>
                </a:solidFill>
                <a:latin typeface="Poppins"/>
                <a:ea typeface="Poppins"/>
                <a:cs typeface="Poppins"/>
                <a:sym typeface="Poppins"/>
              </a:rPr>
              <a:pPr/>
              <a:t>43</a:t>
            </a:fld>
            <a:endParaRPr lang="en-AU" noProof="0" dirty="0">
              <a:solidFill>
                <a:schemeClr val="lt1"/>
              </a:solidFill>
              <a:latin typeface="Poppins"/>
              <a:ea typeface="Poppins"/>
              <a:cs typeface="Poppins"/>
              <a:sym typeface="Poppins"/>
            </a:endParaRPr>
          </a:p>
        </p:txBody>
      </p:sp>
      <p:pic>
        <p:nvPicPr>
          <p:cNvPr id="193" name="Google Shape;193;p32">
            <a:extLst>
              <a:ext uri="{FF2B5EF4-FFF2-40B4-BE49-F238E27FC236}">
                <a16:creationId xmlns:a16="http://schemas.microsoft.com/office/drawing/2014/main" id="{F378CF70-1939-28B2-7270-F4B7DF5C00E3}"/>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195" name="Google Shape;195;p32">
            <a:extLst>
              <a:ext uri="{FF2B5EF4-FFF2-40B4-BE49-F238E27FC236}">
                <a16:creationId xmlns:a16="http://schemas.microsoft.com/office/drawing/2014/main" id="{D9CBFDAF-475D-A6DD-E01E-967792706F30}"/>
              </a:ext>
            </a:extLst>
          </p:cNvPr>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AU" sz="1052" noProof="0" smtClean="0">
                <a:latin typeface="Poppins"/>
                <a:ea typeface="Poppins"/>
                <a:cs typeface="Poppins"/>
                <a:sym typeface="Poppins"/>
              </a:rPr>
              <a:pPr/>
              <a:t>43</a:t>
            </a:fld>
            <a:endParaRPr lang="en-AU" sz="1052" noProof="0" dirty="0">
              <a:latin typeface="Poppins"/>
              <a:ea typeface="Poppins"/>
              <a:cs typeface="Poppins"/>
              <a:sym typeface="Poppins"/>
            </a:endParaRPr>
          </a:p>
        </p:txBody>
      </p:sp>
      <p:sp>
        <p:nvSpPr>
          <p:cNvPr id="3" name="Google Shape;192;p32">
            <a:extLst>
              <a:ext uri="{FF2B5EF4-FFF2-40B4-BE49-F238E27FC236}">
                <a16:creationId xmlns:a16="http://schemas.microsoft.com/office/drawing/2014/main" id="{CD08E20E-5741-2CEE-E5BB-F31712184A67}"/>
              </a:ext>
            </a:extLst>
          </p:cNvPr>
          <p:cNvSpPr txBox="1">
            <a:spLocks/>
          </p:cNvSpPr>
          <p:nvPr/>
        </p:nvSpPr>
        <p:spPr>
          <a:xfrm>
            <a:off x="2530847" y="135820"/>
            <a:ext cx="729722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AU" sz="2400" noProof="0" dirty="0">
                <a:solidFill>
                  <a:srgbClr val="FFFFFF"/>
                </a:solidFill>
                <a:latin typeface="Poppins SemiBold"/>
                <a:ea typeface="Poppins SemiBold"/>
                <a:cs typeface="Poppins SemiBold"/>
                <a:sym typeface="Poppins SemiBold"/>
              </a:rPr>
              <a:t>Types of measurement</a:t>
            </a:r>
          </a:p>
        </p:txBody>
      </p:sp>
      <p:sp>
        <p:nvSpPr>
          <p:cNvPr id="6" name="Google Shape;203;p32">
            <a:extLst>
              <a:ext uri="{FF2B5EF4-FFF2-40B4-BE49-F238E27FC236}">
                <a16:creationId xmlns:a16="http://schemas.microsoft.com/office/drawing/2014/main" id="{A1914AC0-F4C1-786C-51DF-A73D15F4A6B7}"/>
              </a:ext>
            </a:extLst>
          </p:cNvPr>
          <p:cNvSpPr txBox="1">
            <a:spLocks noGrp="1"/>
          </p:cNvSpPr>
          <p:nvPr>
            <p:ph type="body" idx="1"/>
          </p:nvPr>
        </p:nvSpPr>
        <p:spPr>
          <a:xfrm>
            <a:off x="456503" y="837436"/>
            <a:ext cx="7414878" cy="4975570"/>
          </a:xfrm>
          <a:prstGeom prst="rect">
            <a:avLst/>
          </a:prstGeom>
        </p:spPr>
        <p:txBody>
          <a:bodyPr spcFirstLastPara="1" wrap="square" lIns="106351" tIns="106351" rIns="106351" bIns="106351" anchor="t" anchorCtr="0">
            <a:spAutoFit/>
          </a:bodyPr>
          <a:lstStyle/>
          <a:p>
            <a:pPr marL="285750" indent="-285750">
              <a:spcAft>
                <a:spcPts val="1376"/>
              </a:spcAft>
              <a:buClr>
                <a:schemeClr val="bg1">
                  <a:lumMod val="95000"/>
                </a:schemeClr>
              </a:buClr>
              <a:buSzPct val="100000"/>
            </a:pPr>
            <a:r>
              <a:rPr lang="en-AU" sz="1800" b="1" dirty="0">
                <a:solidFill>
                  <a:schemeClr val="lt1"/>
                </a:solidFill>
                <a:latin typeface="Poppins Medium" panose="00000600000000000000" pitchFamily="2" charset="0"/>
                <a:cs typeface="Poppins Medium" panose="00000600000000000000" pitchFamily="2" charset="0"/>
              </a:rPr>
              <a:t>Demonstrate the problem</a:t>
            </a:r>
            <a:r>
              <a:rPr lang="en-AU" sz="1800" dirty="0">
                <a:solidFill>
                  <a:schemeClr val="lt1"/>
                </a:solidFill>
                <a:latin typeface="Poppins Medium" panose="00000600000000000000" pitchFamily="2" charset="0"/>
                <a:cs typeface="Poppins Medium" panose="00000600000000000000" pitchFamily="2" charset="0"/>
              </a:rPr>
              <a:t> – Example(s) of a problem</a:t>
            </a:r>
          </a:p>
          <a:p>
            <a:pPr marL="285750" indent="-285750">
              <a:spcAft>
                <a:spcPts val="1376"/>
              </a:spcAft>
              <a:buClr>
                <a:schemeClr val="bg1">
                  <a:lumMod val="95000"/>
                </a:schemeClr>
              </a:buClr>
              <a:buSzPct val="100000"/>
            </a:pPr>
            <a:r>
              <a:rPr lang="en-AU" sz="1800" b="1" dirty="0">
                <a:solidFill>
                  <a:schemeClr val="lt1"/>
                </a:solidFill>
                <a:latin typeface="Poppins Medium" panose="00000600000000000000" pitchFamily="2" charset="0"/>
                <a:cs typeface="Poppins Medium" panose="00000600000000000000" pitchFamily="2" charset="0"/>
              </a:rPr>
              <a:t>Summary data (counting problems)</a:t>
            </a:r>
            <a:r>
              <a:rPr lang="en-AU" sz="1800" dirty="0">
                <a:solidFill>
                  <a:schemeClr val="lt1"/>
                </a:solidFill>
                <a:latin typeface="Poppins Medium" panose="00000600000000000000" pitchFamily="2" charset="0"/>
                <a:cs typeface="Poppins Medium" panose="00000600000000000000" pitchFamily="2" charset="0"/>
              </a:rPr>
              <a:t> – Shows the problem exists at scale, a systemic problem, not as just an abortion</a:t>
            </a:r>
          </a:p>
          <a:p>
            <a:pPr marL="285750" indent="-285750">
              <a:spcAft>
                <a:spcPts val="1376"/>
              </a:spcAft>
              <a:buClr>
                <a:schemeClr val="bg1">
                  <a:lumMod val="95000"/>
                </a:schemeClr>
              </a:buClr>
              <a:buSzPct val="100000"/>
            </a:pPr>
            <a:r>
              <a:rPr lang="en-AU" sz="1800" b="1" dirty="0">
                <a:solidFill>
                  <a:schemeClr val="lt1"/>
                </a:solidFill>
                <a:latin typeface="Poppins Medium" panose="00000600000000000000" pitchFamily="2" charset="0"/>
                <a:cs typeface="Poppins Medium" panose="00000600000000000000" pitchFamily="2" charset="0"/>
              </a:rPr>
              <a:t>Coding problems</a:t>
            </a:r>
            <a:r>
              <a:rPr lang="en-AU" sz="1800" dirty="0">
                <a:solidFill>
                  <a:schemeClr val="lt1"/>
                </a:solidFill>
                <a:latin typeface="Poppins Medium" panose="00000600000000000000" pitchFamily="2" charset="0"/>
                <a:cs typeface="Poppins Medium" panose="00000600000000000000" pitchFamily="2" charset="0"/>
              </a:rPr>
              <a:t> – Items classified into subclasses. Empirical with qualitative judgements on categorisation and quantitative measures of frequency.</a:t>
            </a:r>
          </a:p>
          <a:p>
            <a:pPr marL="285750" indent="-285750">
              <a:spcAft>
                <a:spcPts val="1376"/>
              </a:spcAft>
              <a:buClr>
                <a:schemeClr val="bg1">
                  <a:lumMod val="95000"/>
                </a:schemeClr>
              </a:buClr>
              <a:buSzPct val="100000"/>
            </a:pPr>
            <a:r>
              <a:rPr lang="en-AU" sz="1800" b="1" dirty="0">
                <a:solidFill>
                  <a:schemeClr val="lt1"/>
                </a:solidFill>
                <a:latin typeface="Poppins Medium" panose="00000600000000000000" pitchFamily="2" charset="0"/>
                <a:cs typeface="Poppins Medium" panose="00000600000000000000" pitchFamily="2" charset="0"/>
              </a:rPr>
              <a:t>Modelling Problems</a:t>
            </a:r>
            <a:r>
              <a:rPr lang="en-AU" sz="1800" dirty="0">
                <a:solidFill>
                  <a:schemeClr val="lt1"/>
                </a:solidFill>
                <a:latin typeface="Poppins Medium" panose="00000600000000000000" pitchFamily="2" charset="0"/>
                <a:cs typeface="Poppins Medium" panose="00000600000000000000" pitchFamily="2" charset="0"/>
              </a:rPr>
              <a:t> – Automated identification using a search query, AI model for classification, etc.</a:t>
            </a:r>
          </a:p>
          <a:p>
            <a:pPr marL="285750" indent="-285750">
              <a:spcAft>
                <a:spcPts val="1376"/>
              </a:spcAft>
              <a:buClr>
                <a:schemeClr val="bg1">
                  <a:lumMod val="95000"/>
                </a:schemeClr>
              </a:buClr>
              <a:buSzPct val="100000"/>
            </a:pPr>
            <a:endParaRPr lang="en-AU" sz="1800" dirty="0">
              <a:solidFill>
                <a:schemeClr val="lt1"/>
              </a:solidFill>
              <a:latin typeface="Poppins Medium" panose="00000600000000000000" pitchFamily="2" charset="0"/>
              <a:cs typeface="Poppins Medium" panose="00000600000000000000" pitchFamily="2" charset="0"/>
            </a:endParaRPr>
          </a:p>
          <a:p>
            <a:pPr marL="285750" indent="-285750">
              <a:spcAft>
                <a:spcPts val="1376"/>
              </a:spcAft>
              <a:buClr>
                <a:schemeClr val="bg1">
                  <a:lumMod val="95000"/>
                </a:schemeClr>
              </a:buClr>
              <a:buSzPct val="100000"/>
            </a:pPr>
            <a:endParaRPr lang="en-AU" sz="1800" dirty="0">
              <a:solidFill>
                <a:schemeClr val="lt1"/>
              </a:solidFill>
              <a:latin typeface="Poppins Medium" panose="00000600000000000000" pitchFamily="2" charset="0"/>
              <a:cs typeface="Poppins Medium" panose="00000600000000000000" pitchFamily="2" charset="0"/>
            </a:endParaRPr>
          </a:p>
          <a:p>
            <a:pPr marL="285750" indent="-285750">
              <a:spcAft>
                <a:spcPts val="1376"/>
              </a:spcAft>
              <a:buClr>
                <a:schemeClr val="bg1">
                  <a:lumMod val="95000"/>
                </a:schemeClr>
              </a:buClr>
              <a:buSzPct val="100000"/>
            </a:pPr>
            <a:endParaRPr lang="en-AU" sz="1800" dirty="0">
              <a:solidFill>
                <a:schemeClr val="lt1"/>
              </a:solidFill>
              <a:latin typeface="Poppins Medium" panose="00000600000000000000" pitchFamily="2" charset="0"/>
              <a:cs typeface="Poppins Medium" panose="00000600000000000000" pitchFamily="2" charset="0"/>
            </a:endParaRPr>
          </a:p>
        </p:txBody>
      </p:sp>
      <p:pic>
        <p:nvPicPr>
          <p:cNvPr id="4" name="Picture 3">
            <a:extLst>
              <a:ext uri="{FF2B5EF4-FFF2-40B4-BE49-F238E27FC236}">
                <a16:creationId xmlns:a16="http://schemas.microsoft.com/office/drawing/2014/main" id="{4C2849D6-19C6-01A4-BD6B-B51E6C23D8AD}"/>
              </a:ext>
            </a:extLst>
          </p:cNvPr>
          <p:cNvPicPr>
            <a:picLocks noChangeAspect="1"/>
          </p:cNvPicPr>
          <p:nvPr/>
        </p:nvPicPr>
        <p:blipFill>
          <a:blip r:embed="rId4"/>
          <a:stretch>
            <a:fillRect/>
          </a:stretch>
        </p:blipFill>
        <p:spPr>
          <a:xfrm>
            <a:off x="7996806" y="-65760"/>
            <a:ext cx="2354382" cy="3421702"/>
          </a:xfrm>
          <a:prstGeom prst="rect">
            <a:avLst/>
          </a:prstGeom>
        </p:spPr>
      </p:pic>
      <p:sp>
        <p:nvSpPr>
          <p:cNvPr id="5" name="TextBox 4">
            <a:extLst>
              <a:ext uri="{FF2B5EF4-FFF2-40B4-BE49-F238E27FC236}">
                <a16:creationId xmlns:a16="http://schemas.microsoft.com/office/drawing/2014/main" id="{4A7DA928-E7E1-3D6D-01B6-954768BE3298}"/>
              </a:ext>
            </a:extLst>
          </p:cNvPr>
          <p:cNvSpPr txBox="1"/>
          <p:nvPr/>
        </p:nvSpPr>
        <p:spPr>
          <a:xfrm>
            <a:off x="7996806" y="3411992"/>
            <a:ext cx="1995605" cy="1392689"/>
          </a:xfrm>
          <a:prstGeom prst="rect">
            <a:avLst/>
          </a:prstGeom>
          <a:noFill/>
        </p:spPr>
        <p:txBody>
          <a:bodyPr wrap="square" rtlCol="0">
            <a:spAutoFit/>
          </a:bodyPr>
          <a:lstStyle/>
          <a:p>
            <a:r>
              <a:rPr lang="en-US" sz="1050" dirty="0">
                <a:solidFill>
                  <a:schemeClr val="bg1"/>
                </a:solidFill>
              </a:rPr>
              <a:t>Andre Oboler, “Trials and challenges measuring online hate”  page 77 to 110</a:t>
            </a:r>
          </a:p>
          <a:p>
            <a:endParaRPr lang="en-AU" sz="1050" dirty="0"/>
          </a:p>
          <a:p>
            <a:r>
              <a:rPr lang="en-AU" sz="1050" dirty="0">
                <a:solidFill>
                  <a:schemeClr val="bg1"/>
                </a:solidFill>
              </a:rPr>
              <a:t>Book is open access:</a:t>
            </a:r>
          </a:p>
          <a:p>
            <a:r>
              <a:rPr lang="en-AU" sz="800" dirty="0">
                <a:hlinkClick r:id="rId5"/>
              </a:rPr>
              <a:t>https://labcom.ubi.pt/en/methods-techniques-and-ai-solutions-in-the-age-of-hostilities-online-hate-speech-trilogy-vol-iii/</a:t>
            </a:r>
            <a:r>
              <a:rPr lang="en-AU" sz="800" dirty="0"/>
              <a:t>   </a:t>
            </a:r>
          </a:p>
        </p:txBody>
      </p:sp>
    </p:spTree>
    <p:extLst>
      <p:ext uri="{BB962C8B-B14F-4D97-AF65-F5344CB8AC3E}">
        <p14:creationId xmlns:p14="http://schemas.microsoft.com/office/powerpoint/2010/main" val="2266153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9">
          <a:extLst>
            <a:ext uri="{FF2B5EF4-FFF2-40B4-BE49-F238E27FC236}">
              <a16:creationId xmlns:a16="http://schemas.microsoft.com/office/drawing/2014/main" id="{1BBD4C0E-DC64-6777-AAC5-1D1871A9B188}"/>
            </a:ext>
          </a:extLst>
        </p:cNvPr>
        <p:cNvGrpSpPr/>
        <p:nvPr/>
      </p:nvGrpSpPr>
      <p:grpSpPr>
        <a:xfrm>
          <a:off x="0" y="0"/>
          <a:ext cx="0" cy="0"/>
          <a:chOff x="0" y="0"/>
          <a:chExt cx="0" cy="0"/>
        </a:xfrm>
      </p:grpSpPr>
      <p:pic>
        <p:nvPicPr>
          <p:cNvPr id="310" name="Google Shape;310;p23">
            <a:extLst>
              <a:ext uri="{FF2B5EF4-FFF2-40B4-BE49-F238E27FC236}">
                <a16:creationId xmlns:a16="http://schemas.microsoft.com/office/drawing/2014/main" id="{EFBB4750-3386-29AA-C70F-4B1DF6EF88EE}"/>
              </a:ext>
            </a:extLst>
          </p:cNvPr>
          <p:cNvPicPr preferRelativeResize="0"/>
          <p:nvPr/>
        </p:nvPicPr>
        <p:blipFill rotWithShape="1">
          <a:blip r:embed="rId3">
            <a:alphaModFix/>
          </a:blip>
          <a:srcRect/>
          <a:stretch/>
        </p:blipFill>
        <p:spPr>
          <a:xfrm>
            <a:off x="5370363" y="2700705"/>
            <a:ext cx="4580748" cy="2616932"/>
          </a:xfrm>
          <a:prstGeom prst="rect">
            <a:avLst/>
          </a:prstGeom>
          <a:noFill/>
          <a:ln>
            <a:noFill/>
          </a:ln>
        </p:spPr>
      </p:pic>
      <p:sp>
        <p:nvSpPr>
          <p:cNvPr id="311" name="Google Shape;311;p23">
            <a:extLst>
              <a:ext uri="{FF2B5EF4-FFF2-40B4-BE49-F238E27FC236}">
                <a16:creationId xmlns:a16="http://schemas.microsoft.com/office/drawing/2014/main" id="{4751D317-D7A4-A6AD-DD5D-FC87C274CCF5}"/>
              </a:ext>
            </a:extLst>
          </p:cNvPr>
          <p:cNvSpPr txBox="1">
            <a:spLocks noGrp="1"/>
          </p:cNvSpPr>
          <p:nvPr>
            <p:ph type="title"/>
          </p:nvPr>
        </p:nvSpPr>
        <p:spPr>
          <a:xfrm>
            <a:off x="116586" y="0"/>
            <a:ext cx="10130028" cy="1024097"/>
          </a:xfrm>
          <a:prstGeom prst="rect">
            <a:avLst/>
          </a:prstGeom>
          <a:noFill/>
          <a:ln>
            <a:noFill/>
          </a:ln>
        </p:spPr>
        <p:txBody>
          <a:bodyPr spcFirstLastPara="1" wrap="square" lIns="77711" tIns="38845" rIns="77711" bIns="38845" anchor="ctr" anchorCtr="0">
            <a:normAutofit/>
          </a:bodyPr>
          <a:lstStyle/>
          <a:p>
            <a:pPr algn="ctr">
              <a:lnSpc>
                <a:spcPct val="90000"/>
              </a:lnSpc>
              <a:buSzPts val="4400"/>
            </a:pPr>
            <a:r>
              <a:rPr lang="en-AU" sz="3400" b="1" dirty="0"/>
              <a:t>Demonstrating the problem</a:t>
            </a:r>
            <a:br>
              <a:rPr lang="en-AU" sz="3400" b="1" dirty="0"/>
            </a:br>
            <a:r>
              <a:rPr lang="en-AU" sz="2400" b="1" dirty="0"/>
              <a:t>Response to the Buffalo Terrorist Attack</a:t>
            </a:r>
            <a:endParaRPr sz="3400" b="1" dirty="0"/>
          </a:p>
        </p:txBody>
      </p:sp>
      <p:pic>
        <p:nvPicPr>
          <p:cNvPr id="312" name="Google Shape;312;p23" descr="Chart, line chart&#10;&#10;Description automatically generated">
            <a:extLst>
              <a:ext uri="{FF2B5EF4-FFF2-40B4-BE49-F238E27FC236}">
                <a16:creationId xmlns:a16="http://schemas.microsoft.com/office/drawing/2014/main" id="{08824869-8393-E929-B8FC-D9AA0F7D76C4}"/>
              </a:ext>
            </a:extLst>
          </p:cNvPr>
          <p:cNvPicPr preferRelativeResize="0"/>
          <p:nvPr/>
        </p:nvPicPr>
        <p:blipFill rotWithShape="1">
          <a:blip r:embed="rId4">
            <a:alphaModFix/>
          </a:blip>
          <a:srcRect/>
          <a:stretch/>
        </p:blipFill>
        <p:spPr>
          <a:xfrm>
            <a:off x="129540" y="2700705"/>
            <a:ext cx="4767072" cy="2811867"/>
          </a:xfrm>
          <a:prstGeom prst="rect">
            <a:avLst/>
          </a:prstGeom>
          <a:noFill/>
          <a:ln>
            <a:noFill/>
          </a:ln>
        </p:spPr>
      </p:pic>
      <p:sp>
        <p:nvSpPr>
          <p:cNvPr id="313" name="Google Shape;313;p23">
            <a:extLst>
              <a:ext uri="{FF2B5EF4-FFF2-40B4-BE49-F238E27FC236}">
                <a16:creationId xmlns:a16="http://schemas.microsoft.com/office/drawing/2014/main" id="{EF73AE9B-01D6-6D13-46DE-A98A855DD8AD}"/>
              </a:ext>
            </a:extLst>
          </p:cNvPr>
          <p:cNvSpPr txBox="1"/>
          <p:nvPr/>
        </p:nvSpPr>
        <p:spPr>
          <a:xfrm>
            <a:off x="315814" y="1073220"/>
            <a:ext cx="9917846" cy="1578362"/>
          </a:xfrm>
          <a:prstGeom prst="rect">
            <a:avLst/>
          </a:prstGeom>
          <a:noFill/>
          <a:ln>
            <a:noFill/>
          </a:ln>
        </p:spPr>
        <p:txBody>
          <a:bodyPr spcFirstLastPara="1" wrap="square" lIns="77711" tIns="38845" rIns="77711" bIns="38845" anchor="t" anchorCtr="0">
            <a:normAutofit/>
          </a:bodyPr>
          <a:lstStyle/>
          <a:p>
            <a:pPr marL="194310" indent="-194310">
              <a:lnSpc>
                <a:spcPct val="90000"/>
              </a:lnSpc>
              <a:buClr>
                <a:schemeClr val="dk1"/>
              </a:buClr>
              <a:buSzPts val="2000"/>
              <a:buFont typeface="Arial"/>
              <a:buChar char="•"/>
            </a:pPr>
            <a:r>
              <a:rPr lang="en-AU" sz="1700" dirty="0">
                <a:solidFill>
                  <a:schemeClr val="dk1"/>
                </a:solidFill>
                <a:latin typeface="Calibri"/>
                <a:ea typeface="Calibri"/>
                <a:cs typeface="Calibri"/>
                <a:sym typeface="Calibri"/>
              </a:rPr>
              <a:t>Online monitoring within hours of the attack, published a work in progress immediately</a:t>
            </a:r>
            <a:endParaRPr sz="1190" dirty="0"/>
          </a:p>
          <a:p>
            <a:pPr marL="194310" indent="-194310">
              <a:lnSpc>
                <a:spcPct val="90000"/>
              </a:lnSpc>
              <a:spcBef>
                <a:spcPts val="850"/>
              </a:spcBef>
              <a:buClr>
                <a:schemeClr val="dk1"/>
              </a:buClr>
              <a:buSzPts val="2000"/>
              <a:buFont typeface="Arial"/>
              <a:buChar char="•"/>
            </a:pPr>
            <a:r>
              <a:rPr lang="en-AU" sz="1700" dirty="0">
                <a:solidFill>
                  <a:schemeClr val="dk1"/>
                </a:solidFill>
                <a:latin typeface="Calibri"/>
                <a:ea typeface="Calibri"/>
                <a:cs typeface="Calibri"/>
                <a:sym typeface="Calibri"/>
              </a:rPr>
              <a:t>Monitored the original videos distribution while seeking removal</a:t>
            </a:r>
            <a:endParaRPr sz="1190" dirty="0"/>
          </a:p>
          <a:p>
            <a:pPr marL="194310" indent="-194310">
              <a:lnSpc>
                <a:spcPct val="90000"/>
              </a:lnSpc>
              <a:spcBef>
                <a:spcPts val="850"/>
              </a:spcBef>
              <a:buClr>
                <a:schemeClr val="dk1"/>
              </a:buClr>
              <a:buSzPts val="2000"/>
              <a:buFont typeface="Arial"/>
              <a:buChar char="•"/>
            </a:pPr>
            <a:r>
              <a:rPr lang="en-AU" sz="1700" dirty="0">
                <a:solidFill>
                  <a:schemeClr val="dk1"/>
                </a:solidFill>
                <a:latin typeface="Calibri"/>
                <a:ea typeface="Calibri"/>
                <a:cs typeface="Calibri"/>
                <a:sym typeface="Calibri"/>
              </a:rPr>
              <a:t>Analysis of circumvention techniques and collaborators spreading the incitement</a:t>
            </a:r>
            <a:endParaRPr sz="1190" dirty="0"/>
          </a:p>
          <a:p>
            <a:pPr marL="194310" indent="-194310">
              <a:lnSpc>
                <a:spcPct val="90000"/>
              </a:lnSpc>
              <a:spcBef>
                <a:spcPts val="850"/>
              </a:spcBef>
              <a:buClr>
                <a:schemeClr val="dk1"/>
              </a:buClr>
              <a:buSzPts val="2000"/>
              <a:buFont typeface="Arial"/>
              <a:buChar char="•"/>
            </a:pPr>
            <a:r>
              <a:rPr lang="en-AU" sz="1700" dirty="0">
                <a:solidFill>
                  <a:schemeClr val="dk1"/>
                </a:solidFill>
                <a:latin typeface="Calibri"/>
                <a:ea typeface="Calibri"/>
                <a:cs typeface="Calibri"/>
                <a:sym typeface="Calibri"/>
              </a:rPr>
              <a:t>Exposure of links to radicalisation spaces including 4chan and the neo-Nazi site the Daily Stormer</a:t>
            </a:r>
            <a:endParaRPr sz="1190" dirty="0"/>
          </a:p>
        </p:txBody>
      </p:sp>
      <p:sp>
        <p:nvSpPr>
          <p:cNvPr id="2" name="TextBox 1">
            <a:extLst>
              <a:ext uri="{FF2B5EF4-FFF2-40B4-BE49-F238E27FC236}">
                <a16:creationId xmlns:a16="http://schemas.microsoft.com/office/drawing/2014/main" id="{8EE7937D-1726-6A05-24B9-42DB3597C331}"/>
              </a:ext>
            </a:extLst>
          </p:cNvPr>
          <p:cNvSpPr txBox="1"/>
          <p:nvPr/>
        </p:nvSpPr>
        <p:spPr>
          <a:xfrm>
            <a:off x="9665876" y="128131"/>
            <a:ext cx="524503" cy="275460"/>
          </a:xfrm>
          <a:prstGeom prst="rect">
            <a:avLst/>
          </a:prstGeom>
          <a:solidFill>
            <a:srgbClr val="FFFF00"/>
          </a:solidFill>
          <a:ln w="38100">
            <a:solidFill>
              <a:schemeClr val="tx1"/>
            </a:solidFill>
          </a:ln>
        </p:spPr>
        <p:txBody>
          <a:bodyPr wrap="none" rtlCol="0">
            <a:spAutoFit/>
          </a:bodyPr>
          <a:lstStyle/>
          <a:p>
            <a:r>
              <a:rPr lang="en-AU" sz="1190" dirty="0"/>
              <a:t>2022</a:t>
            </a:r>
          </a:p>
        </p:txBody>
      </p:sp>
    </p:spTree>
    <p:extLst>
      <p:ext uri="{BB962C8B-B14F-4D97-AF65-F5344CB8AC3E}">
        <p14:creationId xmlns:p14="http://schemas.microsoft.com/office/powerpoint/2010/main" val="48167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6668F-5919-20F9-1D27-D9BA333ED5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5D15CD-5432-17CD-D81F-5DC0846EF9E5}"/>
              </a:ext>
            </a:extLst>
          </p:cNvPr>
          <p:cNvSpPr>
            <a:spLocks noGrp="1"/>
          </p:cNvSpPr>
          <p:nvPr>
            <p:ph type="title"/>
          </p:nvPr>
        </p:nvSpPr>
        <p:spPr>
          <a:xfrm>
            <a:off x="712470" y="455613"/>
            <a:ext cx="8938260" cy="531654"/>
          </a:xfrm>
        </p:spPr>
        <p:txBody>
          <a:bodyPr>
            <a:normAutofit fontScale="90000"/>
          </a:bodyPr>
          <a:lstStyle/>
          <a:p>
            <a:r>
              <a:rPr lang="en-US" sz="4400" dirty="0"/>
              <a:t>Summary data</a:t>
            </a:r>
            <a:br>
              <a:rPr lang="en-US" sz="4400" dirty="0"/>
            </a:br>
            <a:r>
              <a:rPr lang="en-US" sz="2200" dirty="0"/>
              <a:t>The early rise of hate sites</a:t>
            </a:r>
            <a:endParaRPr lang="en-AU" sz="2200" dirty="0"/>
          </a:p>
        </p:txBody>
      </p:sp>
      <p:pic>
        <p:nvPicPr>
          <p:cNvPr id="4" name="Picture 3" descr="Chart, line chart&#10;&#10;Description automatically generated">
            <a:extLst>
              <a:ext uri="{FF2B5EF4-FFF2-40B4-BE49-F238E27FC236}">
                <a16:creationId xmlns:a16="http://schemas.microsoft.com/office/drawing/2014/main" id="{C08704F8-9979-B4D0-5FA2-753C7BB49184}"/>
              </a:ext>
            </a:extLst>
          </p:cNvPr>
          <p:cNvPicPr>
            <a:picLocks noChangeAspect="1"/>
          </p:cNvPicPr>
          <p:nvPr/>
        </p:nvPicPr>
        <p:blipFill>
          <a:blip r:embed="rId2"/>
          <a:stretch>
            <a:fillRect/>
          </a:stretch>
        </p:blipFill>
        <p:spPr>
          <a:xfrm>
            <a:off x="582930" y="1481390"/>
            <a:ext cx="4862597" cy="3896911"/>
          </a:xfrm>
          <a:prstGeom prst="rect">
            <a:avLst/>
          </a:prstGeom>
        </p:spPr>
      </p:pic>
      <p:sp>
        <p:nvSpPr>
          <p:cNvPr id="7" name="TextBox 6">
            <a:extLst>
              <a:ext uri="{FF2B5EF4-FFF2-40B4-BE49-F238E27FC236}">
                <a16:creationId xmlns:a16="http://schemas.microsoft.com/office/drawing/2014/main" id="{282F9CED-E98A-6C60-40BA-09B2F0FCEA50}"/>
              </a:ext>
            </a:extLst>
          </p:cNvPr>
          <p:cNvSpPr txBox="1"/>
          <p:nvPr/>
        </p:nvSpPr>
        <p:spPr>
          <a:xfrm>
            <a:off x="5556074" y="577824"/>
            <a:ext cx="4604719" cy="4121128"/>
          </a:xfrm>
          <a:prstGeom prst="rect">
            <a:avLst/>
          </a:prstGeom>
          <a:noFill/>
        </p:spPr>
        <p:txBody>
          <a:bodyPr wrap="square" rtlCol="0">
            <a:spAutoFit/>
          </a:bodyPr>
          <a:lstStyle/>
          <a:p>
            <a:r>
              <a:rPr lang="en-US" sz="1530" dirty="0">
                <a:latin typeface="Times New Roman" panose="02020603050405020304" pitchFamily="18" charset="0"/>
                <a:ea typeface="Calibri" panose="020F0502020204030204" pitchFamily="34" charset="0"/>
              </a:rPr>
              <a:t>Data for the graph comes from the following reports by the Simon Wiesenthal Center:</a:t>
            </a:r>
          </a:p>
          <a:p>
            <a:endParaRPr lang="en-US" sz="1190" dirty="0">
              <a:latin typeface="Times New Roman" panose="02020603050405020304" pitchFamily="18" charset="0"/>
              <a:ea typeface="Calibri" panose="020F0502020204030204" pitchFamily="34" charset="0"/>
            </a:endParaRPr>
          </a:p>
          <a:p>
            <a:pPr marL="291465" indent="-291465">
              <a:buAutoNum type="arabicPeriod"/>
            </a:pPr>
            <a:r>
              <a:rPr lang="en-AU" sz="1190" dirty="0">
                <a:latin typeface="Times New Roman" panose="02020603050405020304" pitchFamily="18" charset="0"/>
                <a:ea typeface="Calibri" panose="020F0502020204030204" pitchFamily="34" charset="0"/>
              </a:rPr>
              <a:t>iReport Online Terror + Hate: The First Decade, 2008 </a:t>
            </a:r>
            <a:r>
              <a:rPr lang="en-AU" sz="1190" u="sng" dirty="0">
                <a:solidFill>
                  <a:srgbClr val="0563C1"/>
                </a:solidFill>
                <a:latin typeface="Times New Roman" panose="02020603050405020304" pitchFamily="18" charset="0"/>
                <a:ea typeface="Calibri" panose="020F0502020204030204" pitchFamily="34" charset="0"/>
                <a:hlinkClick r:id="rId3"/>
              </a:rPr>
              <a:t>https://www.csce.gov/sites/helsinkicommission.house.gov/files/Cooper%20Testimony.PDF</a:t>
            </a:r>
            <a:r>
              <a:rPr lang="en-AU" sz="1190" dirty="0">
                <a:latin typeface="Times New Roman" panose="02020603050405020304" pitchFamily="18" charset="0"/>
                <a:ea typeface="Calibri" panose="020F0502020204030204" pitchFamily="34" charset="0"/>
              </a:rPr>
              <a:t> </a:t>
            </a:r>
          </a:p>
          <a:p>
            <a:pPr marL="291465" indent="-291465">
              <a:buAutoNum type="arabicPeriod"/>
            </a:pPr>
            <a:r>
              <a:rPr lang="en-AU" sz="1190" dirty="0">
                <a:latin typeface="Times New Roman" panose="02020603050405020304" pitchFamily="18" charset="0"/>
                <a:ea typeface="Calibri" panose="020F0502020204030204" pitchFamily="34" charset="0"/>
              </a:rPr>
              <a:t>Facebook, </a:t>
            </a:r>
            <a:r>
              <a:rPr lang="en-AU" sz="1190" dirty="0" err="1">
                <a:latin typeface="Times New Roman" panose="02020603050405020304" pitchFamily="18" charset="0"/>
                <a:ea typeface="Calibri" panose="020F0502020204030204" pitchFamily="34" charset="0"/>
              </a:rPr>
              <a:t>Youtube</a:t>
            </a:r>
            <a:r>
              <a:rPr lang="en-AU" sz="1190" dirty="0">
                <a:latin typeface="Times New Roman" panose="02020603050405020304" pitchFamily="18" charset="0"/>
                <a:ea typeface="Calibri" panose="020F0502020204030204" pitchFamily="34" charset="0"/>
              </a:rPr>
              <a:t>+: How Social Media Outlets Impact Digital Terrorism and Hate, 2009 </a:t>
            </a:r>
            <a:r>
              <a:rPr lang="en-AU" sz="1190" u="sng" dirty="0">
                <a:solidFill>
                  <a:srgbClr val="0563C1"/>
                </a:solidFill>
                <a:latin typeface="Times New Roman" panose="02020603050405020304" pitchFamily="18" charset="0"/>
                <a:ea typeface="Calibri" panose="020F0502020204030204" pitchFamily="34" charset="0"/>
                <a:hlinkClick r:id="rId4"/>
              </a:rPr>
              <a:t>https://web.archive.org/web/20100331230627/www.wiesenthal.com/atf/cf/%7B54d385e6-f1b9-4e9f-8e94-890c3e6dd277%7D/LA-RELEASE_2.PDF</a:t>
            </a:r>
            <a:r>
              <a:rPr lang="en-AU" sz="1190" dirty="0">
                <a:latin typeface="Times New Roman" panose="02020603050405020304" pitchFamily="18" charset="0"/>
                <a:ea typeface="Calibri" panose="020F0502020204030204" pitchFamily="34" charset="0"/>
              </a:rPr>
              <a:t> </a:t>
            </a:r>
          </a:p>
          <a:p>
            <a:pPr marL="291465" indent="-291465">
              <a:buAutoNum type="arabicPeriod"/>
            </a:pPr>
            <a:endParaRPr lang="en-AU" sz="1530" dirty="0">
              <a:latin typeface="Times New Roman" panose="02020603050405020304" pitchFamily="18" charset="0"/>
              <a:ea typeface="Calibri" panose="020F0502020204030204" pitchFamily="34" charset="0"/>
            </a:endParaRPr>
          </a:p>
          <a:p>
            <a:r>
              <a:rPr lang="en-AU" sz="1530" dirty="0">
                <a:latin typeface="Times New Roman" panose="02020603050405020304" pitchFamily="18" charset="0"/>
                <a:ea typeface="Calibri" panose="020F0502020204030204" pitchFamily="34" charset="0"/>
              </a:rPr>
              <a:t>A Council of Europe report in October 2001 put the number of racist websites at 4,000 which suggests these numbers are very conservative.</a:t>
            </a:r>
          </a:p>
          <a:p>
            <a:endParaRPr lang="en-AU" sz="1530" dirty="0">
              <a:latin typeface="Times New Roman" panose="02020603050405020304" pitchFamily="18" charset="0"/>
              <a:ea typeface="Calibri" panose="020F0502020204030204" pitchFamily="34" charset="0"/>
            </a:endParaRPr>
          </a:p>
          <a:p>
            <a:pPr marL="291465" indent="-291465">
              <a:buFont typeface="+mj-lt"/>
              <a:buAutoNum type="arabicPeriod" startAt="3"/>
            </a:pPr>
            <a:r>
              <a:rPr lang="en-US" sz="1190" dirty="0" err="1">
                <a:latin typeface="Times New Roman" panose="02020603050405020304" pitchFamily="18" charset="0"/>
                <a:ea typeface="Calibri" panose="020F0502020204030204" pitchFamily="34" charset="0"/>
              </a:rPr>
              <a:t>Tallo</a:t>
            </a:r>
            <a:r>
              <a:rPr lang="en-US" sz="1190" dirty="0">
                <a:latin typeface="Times New Roman" panose="02020603050405020304" pitchFamily="18" charset="0"/>
                <a:ea typeface="Calibri" panose="020F0502020204030204" pitchFamily="34" charset="0"/>
              </a:rPr>
              <a:t>, I. (2001). </a:t>
            </a:r>
            <a:r>
              <a:rPr lang="en-US" sz="1190" i="1" dirty="0">
                <a:latin typeface="Times New Roman" panose="02020603050405020304" pitchFamily="18" charset="0"/>
                <a:ea typeface="Calibri" panose="020F0502020204030204" pitchFamily="34" charset="0"/>
              </a:rPr>
              <a:t>Racism and xenophobia in cyberspace</a:t>
            </a:r>
            <a:r>
              <a:rPr lang="en-US" sz="1190" dirty="0">
                <a:latin typeface="Times New Roman" panose="02020603050405020304" pitchFamily="18" charset="0"/>
                <a:ea typeface="Calibri" panose="020F0502020204030204" pitchFamily="34" charset="0"/>
              </a:rPr>
              <a:t>. (Doc. 9263).  Retrieved from </a:t>
            </a:r>
            <a:r>
              <a:rPr lang="en-US" sz="1190" u="sng" dirty="0">
                <a:solidFill>
                  <a:srgbClr val="0563C1"/>
                </a:solidFill>
                <a:latin typeface="Times New Roman" panose="02020603050405020304" pitchFamily="18" charset="0"/>
                <a:ea typeface="Calibri" panose="020F0502020204030204" pitchFamily="34" charset="0"/>
                <a:hlinkClick r:id="rId5"/>
              </a:rPr>
              <a:t>https://assembly.coe.int/nw/xml/XRef/X2H-Xref-ViewHTML.asp?FileID=9540&amp;lang=EN</a:t>
            </a:r>
            <a:endParaRPr lang="en-AU" sz="1190" dirty="0">
              <a:latin typeface="Times New Roman" panose="02020603050405020304" pitchFamily="18" charset="0"/>
              <a:ea typeface="Calibri" panose="020F0502020204030204" pitchFamily="34" charset="0"/>
            </a:endParaRPr>
          </a:p>
          <a:p>
            <a:endParaRPr lang="en-AU" sz="1190" dirty="0"/>
          </a:p>
        </p:txBody>
      </p:sp>
    </p:spTree>
    <p:extLst>
      <p:ext uri="{BB962C8B-B14F-4D97-AF65-F5344CB8AC3E}">
        <p14:creationId xmlns:p14="http://schemas.microsoft.com/office/powerpoint/2010/main" val="3662168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BFB5B-4ED1-91A5-756C-604B861824D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E4C099-F643-0EAD-2F9B-CE60B11A1317}"/>
              </a:ext>
            </a:extLst>
          </p:cNvPr>
          <p:cNvSpPr>
            <a:spLocks noGrp="1"/>
          </p:cNvSpPr>
          <p:nvPr>
            <p:ph type="title"/>
          </p:nvPr>
        </p:nvSpPr>
        <p:spPr>
          <a:xfrm>
            <a:off x="2271209" y="367835"/>
            <a:ext cx="7985270" cy="582930"/>
          </a:xfrm>
        </p:spPr>
        <p:txBody>
          <a:bodyPr>
            <a:noAutofit/>
          </a:bodyPr>
          <a:lstStyle/>
          <a:p>
            <a:r>
              <a:rPr lang="en-AU" sz="3600" dirty="0"/>
              <a:t>Coding Problems</a:t>
            </a:r>
            <a:br>
              <a:rPr lang="en-AU" sz="3600" dirty="0"/>
            </a:br>
            <a:r>
              <a:rPr lang="en-AU" sz="2000" dirty="0"/>
              <a:t>World’s first report on online Islamophobia</a:t>
            </a:r>
            <a:r>
              <a:rPr lang="en-AU" sz="2000" baseline="30000" dirty="0"/>
              <a:t>1</a:t>
            </a:r>
          </a:p>
        </p:txBody>
      </p:sp>
      <p:sp>
        <p:nvSpPr>
          <p:cNvPr id="5" name="Content Placeholder 4">
            <a:extLst>
              <a:ext uri="{FF2B5EF4-FFF2-40B4-BE49-F238E27FC236}">
                <a16:creationId xmlns:a16="http://schemas.microsoft.com/office/drawing/2014/main" id="{2EBA68CE-B23D-0B25-E444-9B1D2A682683}"/>
              </a:ext>
            </a:extLst>
          </p:cNvPr>
          <p:cNvSpPr>
            <a:spLocks noGrp="1"/>
          </p:cNvSpPr>
          <p:nvPr>
            <p:ph idx="1"/>
          </p:nvPr>
        </p:nvSpPr>
        <p:spPr>
          <a:xfrm>
            <a:off x="2256343" y="1052769"/>
            <a:ext cx="8012616" cy="2100808"/>
          </a:xfrm>
        </p:spPr>
        <p:txBody>
          <a:bodyPr>
            <a:normAutofit fontScale="62500" lnSpcReduction="20000"/>
          </a:bodyPr>
          <a:lstStyle/>
          <a:p>
            <a:pPr marL="43180" indent="0">
              <a:buNone/>
            </a:pPr>
            <a:r>
              <a:rPr lang="en-US" dirty="0"/>
              <a:t>Examining 50 anti-Muslim Facebook pages, 349 images of hate, 191 unique memes</a:t>
            </a:r>
          </a:p>
          <a:p>
            <a:pPr marL="43180" indent="0">
              <a:buNone/>
            </a:pPr>
            <a:endParaRPr lang="en-AU" sz="1600" dirty="0"/>
          </a:p>
          <a:p>
            <a:r>
              <a:rPr lang="en-AU" sz="1870" dirty="0"/>
              <a:t>Category A: Muslims as a Security Threat or Threat to Public Safety (42)</a:t>
            </a:r>
          </a:p>
          <a:p>
            <a:r>
              <a:rPr lang="en-AU" sz="1870" dirty="0"/>
              <a:t> Category B: Muslims as a Cultural Threat (29)</a:t>
            </a:r>
          </a:p>
          <a:p>
            <a:r>
              <a:rPr lang="en-AU" sz="1870" dirty="0"/>
              <a:t>Category C: Muslims as an Economic Threat (11)</a:t>
            </a:r>
          </a:p>
          <a:p>
            <a:r>
              <a:rPr lang="en-AU" sz="1870" dirty="0"/>
              <a:t> Category D: Content Dehumanising or Demonizing Muslims (37)</a:t>
            </a:r>
          </a:p>
          <a:p>
            <a:r>
              <a:rPr lang="en-AU" sz="1870" dirty="0"/>
              <a:t> Category E: Threats of Violence, Genocide &amp; Direct Hate Targeting Muslims (24)</a:t>
            </a:r>
          </a:p>
          <a:p>
            <a:r>
              <a:rPr lang="en-AU" sz="1870" dirty="0"/>
              <a:t>Category F: Hate Targeting Refugees / Asylum Seekers (12)</a:t>
            </a:r>
          </a:p>
          <a:p>
            <a:r>
              <a:rPr lang="en-AU" sz="1870" dirty="0"/>
              <a:t>Category G: Other Forms of Hate (36)</a:t>
            </a:r>
          </a:p>
          <a:p>
            <a:endParaRPr lang="en-AU" dirty="0"/>
          </a:p>
        </p:txBody>
      </p:sp>
      <p:sp>
        <p:nvSpPr>
          <p:cNvPr id="6" name="TextBox 5">
            <a:extLst>
              <a:ext uri="{FF2B5EF4-FFF2-40B4-BE49-F238E27FC236}">
                <a16:creationId xmlns:a16="http://schemas.microsoft.com/office/drawing/2014/main" id="{F7C399D4-B2FA-70D8-9049-01614868A970}"/>
              </a:ext>
            </a:extLst>
          </p:cNvPr>
          <p:cNvSpPr txBox="1"/>
          <p:nvPr/>
        </p:nvSpPr>
        <p:spPr>
          <a:xfrm>
            <a:off x="5318469" y="3255582"/>
            <a:ext cx="3230405" cy="641714"/>
          </a:xfrm>
          <a:prstGeom prst="rect">
            <a:avLst/>
          </a:prstGeom>
          <a:solidFill>
            <a:srgbClr val="FFFF99"/>
          </a:solidFill>
        </p:spPr>
        <p:txBody>
          <a:bodyPr wrap="square" rtlCol="0">
            <a:spAutoFit/>
          </a:bodyPr>
          <a:lstStyle/>
          <a:p>
            <a:r>
              <a:rPr lang="en-AU" sz="1190" dirty="0"/>
              <a:t>Each unique meme has: </a:t>
            </a:r>
          </a:p>
          <a:p>
            <a:pPr marL="242888" indent="-242888">
              <a:buFont typeface="Arial" panose="020B0604020202020204" pitchFamily="34" charset="0"/>
              <a:buChar char="•"/>
            </a:pPr>
            <a:r>
              <a:rPr lang="en-AU" sz="1190" dirty="0"/>
              <a:t>A category letter and item number</a:t>
            </a:r>
          </a:p>
          <a:p>
            <a:pPr marL="242888" indent="-242888">
              <a:buFont typeface="Arial" panose="020B0604020202020204" pitchFamily="34" charset="0"/>
              <a:buChar char="•"/>
            </a:pPr>
            <a:r>
              <a:rPr lang="en-AU" sz="1190" dirty="0"/>
              <a:t>A list of FBID numbers for duplicate posts</a:t>
            </a:r>
          </a:p>
        </p:txBody>
      </p:sp>
      <p:pic>
        <p:nvPicPr>
          <p:cNvPr id="2" name="Picture 3">
            <a:extLst>
              <a:ext uri="{FF2B5EF4-FFF2-40B4-BE49-F238E27FC236}">
                <a16:creationId xmlns:a16="http://schemas.microsoft.com/office/drawing/2014/main" id="{ED2977E2-831C-BBA9-65AB-3E8D13509615}"/>
              </a:ext>
            </a:extLst>
          </p:cNvPr>
          <p:cNvPicPr>
            <a:picLocks noChangeAspect="1" noChangeArrowheads="1"/>
          </p:cNvPicPr>
          <p:nvPr/>
        </p:nvPicPr>
        <p:blipFill rotWithShape="1">
          <a:blip r:embed="rId2" cstate="print"/>
          <a:srcRect b="21269"/>
          <a:stretch/>
        </p:blipFill>
        <p:spPr bwMode="auto">
          <a:xfrm>
            <a:off x="70687" y="2981559"/>
            <a:ext cx="5110913" cy="2910720"/>
          </a:xfrm>
          <a:prstGeom prst="rect">
            <a:avLst/>
          </a:prstGeom>
          <a:noFill/>
          <a:ln w="9525">
            <a:noFill/>
            <a:miter lim="800000"/>
            <a:headEnd/>
            <a:tailEnd/>
          </a:ln>
          <a:effectLst/>
        </p:spPr>
      </p:pic>
      <p:pic>
        <p:nvPicPr>
          <p:cNvPr id="3" name="Picture 5" descr="C:\Data\2013\OHPI\Operations\Reports\Muslims IR13-07\cover.jpg">
            <a:extLst>
              <a:ext uri="{FF2B5EF4-FFF2-40B4-BE49-F238E27FC236}">
                <a16:creationId xmlns:a16="http://schemas.microsoft.com/office/drawing/2014/main" id="{07355881-6F99-DB06-8574-1533BA844CE1}"/>
              </a:ext>
            </a:extLst>
          </p:cNvPr>
          <p:cNvPicPr>
            <a:picLocks noChangeAspect="1" noChangeArrowheads="1"/>
          </p:cNvPicPr>
          <p:nvPr/>
        </p:nvPicPr>
        <p:blipFill>
          <a:blip r:embed="rId3" cstate="print"/>
          <a:srcRect/>
          <a:stretch>
            <a:fillRect/>
          </a:stretch>
        </p:blipFill>
        <p:spPr bwMode="auto">
          <a:xfrm>
            <a:off x="106721" y="455528"/>
            <a:ext cx="1847142" cy="25260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A42A70B9-7CF0-FC8D-7810-F0F8F1A1266C}"/>
              </a:ext>
            </a:extLst>
          </p:cNvPr>
          <p:cNvSpPr txBox="1"/>
          <p:nvPr/>
        </p:nvSpPr>
        <p:spPr>
          <a:xfrm>
            <a:off x="9744456" y="131019"/>
            <a:ext cx="524503" cy="275460"/>
          </a:xfrm>
          <a:prstGeom prst="rect">
            <a:avLst/>
          </a:prstGeom>
          <a:solidFill>
            <a:srgbClr val="FFFF00"/>
          </a:solidFill>
          <a:ln w="38100">
            <a:solidFill>
              <a:schemeClr val="tx1"/>
            </a:solidFill>
          </a:ln>
        </p:spPr>
        <p:txBody>
          <a:bodyPr wrap="none" rtlCol="0">
            <a:spAutoFit/>
          </a:bodyPr>
          <a:lstStyle/>
          <a:p>
            <a:r>
              <a:rPr lang="en-AU" sz="1190" dirty="0"/>
              <a:t>2013</a:t>
            </a:r>
          </a:p>
        </p:txBody>
      </p:sp>
      <p:sp>
        <p:nvSpPr>
          <p:cNvPr id="8" name="TextBox 7">
            <a:extLst>
              <a:ext uri="{FF2B5EF4-FFF2-40B4-BE49-F238E27FC236}">
                <a16:creationId xmlns:a16="http://schemas.microsoft.com/office/drawing/2014/main" id="{F669A0FE-D9F3-019D-D9AE-C05982B78E98}"/>
              </a:ext>
            </a:extLst>
          </p:cNvPr>
          <p:cNvSpPr txBox="1"/>
          <p:nvPr/>
        </p:nvSpPr>
        <p:spPr>
          <a:xfrm>
            <a:off x="5354504" y="4570379"/>
            <a:ext cx="4938009" cy="903324"/>
          </a:xfrm>
          <a:prstGeom prst="rect">
            <a:avLst/>
          </a:prstGeom>
          <a:noFill/>
        </p:spPr>
        <p:txBody>
          <a:bodyPr wrap="square" rtlCol="0">
            <a:spAutoFit/>
          </a:bodyPr>
          <a:lstStyle/>
          <a:p>
            <a:r>
              <a:rPr lang="en-US" sz="1360" dirty="0">
                <a:latin typeface="Times New Roman" panose="02020603050405020304" pitchFamily="18" charset="0"/>
                <a:ea typeface="Calibri" panose="020F0502020204030204" pitchFamily="34" charset="0"/>
              </a:rPr>
              <a:t>1. Oboler, A. (2013). </a:t>
            </a:r>
            <a:r>
              <a:rPr lang="en-US" sz="1360" i="1" dirty="0">
                <a:latin typeface="Times New Roman" panose="02020603050405020304" pitchFamily="18" charset="0"/>
                <a:ea typeface="Calibri" panose="020F0502020204030204" pitchFamily="34" charset="0"/>
              </a:rPr>
              <a:t>Islamophobia on the internet: the growth of online hate targeting Muslims</a:t>
            </a:r>
            <a:r>
              <a:rPr lang="en-US" sz="1360" dirty="0">
                <a:latin typeface="Times New Roman" panose="02020603050405020304" pitchFamily="18" charset="0"/>
                <a:ea typeface="Calibri" panose="020F0502020204030204" pitchFamily="34" charset="0"/>
              </a:rPr>
              <a:t>. Online Hate Prevention Institute. </a:t>
            </a:r>
            <a:r>
              <a:rPr lang="en-US" sz="1360" u="sng" dirty="0">
                <a:solidFill>
                  <a:srgbClr val="0563C1"/>
                </a:solidFill>
                <a:latin typeface="Times New Roman" panose="02020603050405020304" pitchFamily="18" charset="0"/>
                <a:ea typeface="Calibri" panose="020F0502020204030204" pitchFamily="34" charset="0"/>
                <a:hlinkClick r:id="rId4"/>
              </a:rPr>
              <a:t>https://nla.gov.au/nla.obj-1971792213/view</a:t>
            </a:r>
            <a:r>
              <a:rPr lang="en-US" sz="1360" dirty="0">
                <a:latin typeface="Times New Roman" panose="02020603050405020304" pitchFamily="18" charset="0"/>
                <a:ea typeface="Calibri" panose="020F0502020204030204" pitchFamily="34" charset="0"/>
              </a:rPr>
              <a:t> </a:t>
            </a:r>
            <a:endParaRPr lang="en-AU" sz="1360" dirty="0">
              <a:latin typeface="Times New Roman" panose="02020603050405020304" pitchFamily="18" charset="0"/>
              <a:ea typeface="Calibri" panose="020F0502020204030204" pitchFamily="34" charset="0"/>
            </a:endParaRPr>
          </a:p>
          <a:p>
            <a:endParaRPr lang="en-AU" sz="1190" dirty="0"/>
          </a:p>
        </p:txBody>
      </p:sp>
    </p:spTree>
    <p:extLst>
      <p:ext uri="{BB962C8B-B14F-4D97-AF65-F5344CB8AC3E}">
        <p14:creationId xmlns:p14="http://schemas.microsoft.com/office/powerpoint/2010/main" val="2666515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88773-952F-1958-2B6C-F88B4013C3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124F29-A98E-7C38-AD25-E247D74030C9}"/>
              </a:ext>
            </a:extLst>
          </p:cNvPr>
          <p:cNvSpPr>
            <a:spLocks noGrp="1"/>
          </p:cNvSpPr>
          <p:nvPr>
            <p:ph type="title"/>
          </p:nvPr>
        </p:nvSpPr>
        <p:spPr/>
        <p:txBody>
          <a:bodyPr/>
          <a:lstStyle/>
          <a:p>
            <a:r>
              <a:rPr lang="en-AU" dirty="0"/>
              <a:t>Modelling Problems</a:t>
            </a:r>
          </a:p>
        </p:txBody>
      </p:sp>
      <p:sp>
        <p:nvSpPr>
          <p:cNvPr id="4" name="Text Placeholder 3">
            <a:extLst>
              <a:ext uri="{FF2B5EF4-FFF2-40B4-BE49-F238E27FC236}">
                <a16:creationId xmlns:a16="http://schemas.microsoft.com/office/drawing/2014/main" id="{5FB0B6FD-4665-A952-EA9C-1F8557016C38}"/>
              </a:ext>
            </a:extLst>
          </p:cNvPr>
          <p:cNvSpPr>
            <a:spLocks noGrp="1"/>
          </p:cNvSpPr>
          <p:nvPr>
            <p:ph type="body" idx="1"/>
          </p:nvPr>
        </p:nvSpPr>
        <p:spPr>
          <a:xfrm>
            <a:off x="109728" y="1440656"/>
            <a:ext cx="10180607" cy="3955019"/>
          </a:xfrm>
        </p:spPr>
        <p:txBody>
          <a:bodyPr>
            <a:normAutofit/>
          </a:bodyPr>
          <a:lstStyle/>
          <a:p>
            <a:r>
              <a:rPr lang="en-AU" sz="2000" dirty="0"/>
              <a:t>A simple model may be a search query (a phrase, words, etc)</a:t>
            </a:r>
          </a:p>
          <a:p>
            <a:r>
              <a:rPr lang="en-AU" sz="2000" dirty="0"/>
              <a:t>Complex models use Artificial Intelligence, often supervised machine learning </a:t>
            </a:r>
          </a:p>
          <a:p>
            <a:pPr lvl="1"/>
            <a:r>
              <a:rPr lang="en-AU" sz="1600" dirty="0"/>
              <a:t>AI approach to create a model using an </a:t>
            </a:r>
            <a:r>
              <a:rPr lang="en-US" sz="1600" dirty="0"/>
              <a:t>artificial intelligence technique &amp; known data</a:t>
            </a:r>
          </a:p>
          <a:p>
            <a:pPr lvl="1"/>
            <a:r>
              <a:rPr lang="en-US" sz="1600" dirty="0"/>
              <a:t>Model is learned from the data so is unlikely to recognize something very new</a:t>
            </a:r>
          </a:p>
          <a:p>
            <a:r>
              <a:rPr lang="en-US" sz="2000" b="1" dirty="0">
                <a:solidFill>
                  <a:schemeClr val="tx1"/>
                </a:solidFill>
              </a:rPr>
              <a:t>Many current models are simply filters to create a richer target environment for manual coding approaches – at the cost of filtering out false negatives, trading partial blindness for speed.</a:t>
            </a:r>
            <a:endParaRPr lang="en-AU" sz="2000" b="1" dirty="0">
              <a:solidFill>
                <a:schemeClr val="tx1"/>
              </a:solidFill>
            </a:endParaRPr>
          </a:p>
        </p:txBody>
      </p:sp>
      <p:sp>
        <p:nvSpPr>
          <p:cNvPr id="2" name="Rectangle 1">
            <a:extLst>
              <a:ext uri="{FF2B5EF4-FFF2-40B4-BE49-F238E27FC236}">
                <a16:creationId xmlns:a16="http://schemas.microsoft.com/office/drawing/2014/main" id="{026DE2DF-C9C9-A861-9FBD-C0131FFFA781}"/>
              </a:ext>
            </a:extLst>
          </p:cNvPr>
          <p:cNvSpPr/>
          <p:nvPr/>
        </p:nvSpPr>
        <p:spPr>
          <a:xfrm>
            <a:off x="1061141" y="4236910"/>
            <a:ext cx="2080205" cy="1473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530" b="1" dirty="0">
                <a:latin typeface="Times New Roman" panose="02020603050405020304" pitchFamily="18" charset="0"/>
                <a:ea typeface="Calibri" panose="020F0502020204030204" pitchFamily="34" charset="0"/>
              </a:rPr>
              <a:t>Artificial intelligence technique</a:t>
            </a:r>
          </a:p>
          <a:p>
            <a:pPr algn="ctr"/>
            <a:endParaRPr lang="en-AU" sz="1530" dirty="0">
              <a:latin typeface="Times New Roman" panose="02020603050405020304" pitchFamily="18" charset="0"/>
              <a:ea typeface="Calibri" panose="020F0502020204030204" pitchFamily="34" charset="0"/>
            </a:endParaRPr>
          </a:p>
          <a:p>
            <a:pPr algn="ctr"/>
            <a:r>
              <a:rPr lang="en-AU" sz="1360" dirty="0">
                <a:latin typeface="Times New Roman" panose="02020603050405020304" pitchFamily="18" charset="0"/>
                <a:ea typeface="Calibri" panose="020F0502020204030204" pitchFamily="34" charset="0"/>
              </a:rPr>
              <a:t>(e.g. Support Vector Machine, Artificial Neural Network, Bayesian Network etc.)</a:t>
            </a:r>
            <a:endParaRPr lang="en-AU" sz="1020" dirty="0"/>
          </a:p>
        </p:txBody>
      </p:sp>
      <p:sp>
        <p:nvSpPr>
          <p:cNvPr id="5" name="TextBox 4">
            <a:extLst>
              <a:ext uri="{FF2B5EF4-FFF2-40B4-BE49-F238E27FC236}">
                <a16:creationId xmlns:a16="http://schemas.microsoft.com/office/drawing/2014/main" id="{D38CB296-561C-35F0-544C-6ED9F25975DB}"/>
              </a:ext>
            </a:extLst>
          </p:cNvPr>
          <p:cNvSpPr txBox="1"/>
          <p:nvPr/>
        </p:nvSpPr>
        <p:spPr>
          <a:xfrm>
            <a:off x="3311367" y="4463529"/>
            <a:ext cx="643125" cy="1034129"/>
          </a:xfrm>
          <a:prstGeom prst="rect">
            <a:avLst/>
          </a:prstGeom>
          <a:noFill/>
        </p:spPr>
        <p:txBody>
          <a:bodyPr wrap="none" rtlCol="0">
            <a:spAutoFit/>
          </a:bodyPr>
          <a:lstStyle/>
          <a:p>
            <a:r>
              <a:rPr lang="en-AU" sz="6120" dirty="0"/>
              <a:t>+</a:t>
            </a:r>
            <a:endParaRPr lang="en-AU" sz="1190" dirty="0"/>
          </a:p>
        </p:txBody>
      </p:sp>
      <p:sp>
        <p:nvSpPr>
          <p:cNvPr id="6" name="Rectangle 5">
            <a:extLst>
              <a:ext uri="{FF2B5EF4-FFF2-40B4-BE49-F238E27FC236}">
                <a16:creationId xmlns:a16="http://schemas.microsoft.com/office/drawing/2014/main" id="{9F90DA41-1F8A-F900-BE84-CE7A4B89D9E5}"/>
              </a:ext>
            </a:extLst>
          </p:cNvPr>
          <p:cNvSpPr/>
          <p:nvPr/>
        </p:nvSpPr>
        <p:spPr>
          <a:xfrm>
            <a:off x="4096172" y="4236910"/>
            <a:ext cx="1837849" cy="1473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530" b="1" dirty="0">
                <a:latin typeface="Times New Roman" panose="02020603050405020304" pitchFamily="18" charset="0"/>
                <a:ea typeface="Calibri" panose="020F0502020204030204" pitchFamily="34" charset="0"/>
              </a:rPr>
              <a:t>Known data</a:t>
            </a:r>
          </a:p>
          <a:p>
            <a:pPr algn="ctr"/>
            <a:endParaRPr lang="en-AU" sz="1530" dirty="0">
              <a:latin typeface="Times New Roman" panose="02020603050405020304" pitchFamily="18" charset="0"/>
              <a:ea typeface="Calibri" panose="020F0502020204030204" pitchFamily="34" charset="0"/>
            </a:endParaRPr>
          </a:p>
          <a:p>
            <a:pPr algn="ctr"/>
            <a:r>
              <a:rPr lang="en-AU" sz="1190" dirty="0">
                <a:latin typeface="Times New Roman" panose="02020603050405020304" pitchFamily="18" charset="0"/>
                <a:ea typeface="Calibri" panose="020F0502020204030204" pitchFamily="34" charset="0"/>
              </a:rPr>
              <a:t>A source of  “truth” to learn from and be evaluated against.</a:t>
            </a:r>
          </a:p>
          <a:p>
            <a:pPr algn="ctr"/>
            <a:endParaRPr lang="en-AU" sz="1190" dirty="0"/>
          </a:p>
        </p:txBody>
      </p:sp>
      <p:sp>
        <p:nvSpPr>
          <p:cNvPr id="7" name="TextBox 6">
            <a:extLst>
              <a:ext uri="{FF2B5EF4-FFF2-40B4-BE49-F238E27FC236}">
                <a16:creationId xmlns:a16="http://schemas.microsoft.com/office/drawing/2014/main" id="{E30754E1-7E22-8A83-85AB-76BA25C4BE00}"/>
              </a:ext>
            </a:extLst>
          </p:cNvPr>
          <p:cNvSpPr txBox="1"/>
          <p:nvPr/>
        </p:nvSpPr>
        <p:spPr>
          <a:xfrm>
            <a:off x="6274063" y="4463529"/>
            <a:ext cx="954107" cy="1034129"/>
          </a:xfrm>
          <a:prstGeom prst="rect">
            <a:avLst/>
          </a:prstGeom>
          <a:noFill/>
        </p:spPr>
        <p:txBody>
          <a:bodyPr wrap="none" rtlCol="0">
            <a:spAutoFit/>
          </a:bodyPr>
          <a:lstStyle/>
          <a:p>
            <a:r>
              <a:rPr lang="en-AU" sz="6120" dirty="0">
                <a:sym typeface="Wingdings" panose="05000000000000000000" pitchFamily="2" charset="2"/>
              </a:rPr>
              <a:t></a:t>
            </a:r>
            <a:endParaRPr lang="en-AU" sz="1190" dirty="0"/>
          </a:p>
        </p:txBody>
      </p:sp>
      <p:sp>
        <p:nvSpPr>
          <p:cNvPr id="8" name="Rectangle 7">
            <a:extLst>
              <a:ext uri="{FF2B5EF4-FFF2-40B4-BE49-F238E27FC236}">
                <a16:creationId xmlns:a16="http://schemas.microsoft.com/office/drawing/2014/main" id="{E47BB11D-AC7A-004B-0A5F-F045F70DD0BE}"/>
              </a:ext>
            </a:extLst>
          </p:cNvPr>
          <p:cNvSpPr/>
          <p:nvPr/>
        </p:nvSpPr>
        <p:spPr>
          <a:xfrm>
            <a:off x="7464212" y="4236910"/>
            <a:ext cx="1837849" cy="1473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530" b="1" dirty="0">
                <a:latin typeface="Times New Roman" panose="02020603050405020304" pitchFamily="18" charset="0"/>
                <a:ea typeface="Calibri" panose="020F0502020204030204" pitchFamily="34" charset="0"/>
              </a:rPr>
              <a:t>Classification model </a:t>
            </a:r>
          </a:p>
          <a:p>
            <a:pPr algn="ctr"/>
            <a:endParaRPr lang="en-AU" sz="1530" dirty="0">
              <a:latin typeface="Times New Roman" panose="02020603050405020304" pitchFamily="18" charset="0"/>
              <a:ea typeface="Calibri" panose="020F0502020204030204" pitchFamily="34" charset="0"/>
            </a:endParaRPr>
          </a:p>
          <a:p>
            <a:pPr algn="ctr"/>
            <a:r>
              <a:rPr lang="en-AU" sz="1530" dirty="0">
                <a:latin typeface="Times New Roman" panose="02020603050405020304" pitchFamily="18" charset="0"/>
                <a:ea typeface="Calibri" panose="020F0502020204030204" pitchFamily="34" charset="0"/>
              </a:rPr>
              <a:t>Can now be applied to unknown data</a:t>
            </a:r>
          </a:p>
        </p:txBody>
      </p:sp>
    </p:spTree>
    <p:extLst>
      <p:ext uri="{BB962C8B-B14F-4D97-AF65-F5344CB8AC3E}">
        <p14:creationId xmlns:p14="http://schemas.microsoft.com/office/powerpoint/2010/main" val="1349799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
          <a:extLst>
            <a:ext uri="{FF2B5EF4-FFF2-40B4-BE49-F238E27FC236}">
              <a16:creationId xmlns:a16="http://schemas.microsoft.com/office/drawing/2014/main" id="{3338EC83-0D83-8AC3-3EAE-CABC81FEE831}"/>
            </a:ext>
          </a:extLst>
        </p:cNvPr>
        <p:cNvGrpSpPr/>
        <p:nvPr/>
      </p:nvGrpSpPr>
      <p:grpSpPr>
        <a:xfrm>
          <a:off x="0" y="0"/>
          <a:ext cx="0" cy="0"/>
          <a:chOff x="0" y="0"/>
          <a:chExt cx="0" cy="0"/>
        </a:xfrm>
      </p:grpSpPr>
      <p:sp>
        <p:nvSpPr>
          <p:cNvPr id="104" name="Google Shape;104;p28">
            <a:extLst>
              <a:ext uri="{FF2B5EF4-FFF2-40B4-BE49-F238E27FC236}">
                <a16:creationId xmlns:a16="http://schemas.microsoft.com/office/drawing/2014/main" id="{69D16166-F573-E90C-84A1-F4962B736DB9}"/>
              </a:ext>
            </a:extLst>
          </p:cNvPr>
          <p:cNvSpPr/>
          <p:nvPr/>
        </p:nvSpPr>
        <p:spPr>
          <a:xfrm>
            <a:off x="-2178692" y="-86064"/>
            <a:ext cx="9899343" cy="62919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112" name="Google Shape;112;p28">
            <a:extLst>
              <a:ext uri="{FF2B5EF4-FFF2-40B4-BE49-F238E27FC236}">
                <a16:creationId xmlns:a16="http://schemas.microsoft.com/office/drawing/2014/main" id="{5FB584C5-B00B-0853-2311-50C2CFC3A8E7}"/>
              </a:ext>
            </a:extLst>
          </p:cNvPr>
          <p:cNvSpPr txBox="1">
            <a:spLocks noGrp="1"/>
          </p:cNvSpPr>
          <p:nvPr>
            <p:ph type="sldNum" idx="12"/>
          </p:nvPr>
        </p:nvSpPr>
        <p:spPr>
          <a:xfrm>
            <a:off x="9697690" y="5786019"/>
            <a:ext cx="621957" cy="481586"/>
          </a:xfrm>
          <a:prstGeom prst="rect">
            <a:avLst/>
          </a:prstGeom>
        </p:spPr>
        <p:txBody>
          <a:bodyPr spcFirstLastPara="1" wrap="square" lIns="97042" tIns="97042" rIns="97042" bIns="97042" anchor="t" anchorCtr="0">
            <a:noAutofit/>
          </a:bodyPr>
          <a:lstStyle/>
          <a:p>
            <a:fld id="{00000000-1234-1234-1234-123412341234}" type="slidenum">
              <a:rPr lang="en" sz="1052">
                <a:solidFill>
                  <a:srgbClr val="B7B7B7"/>
                </a:solidFill>
                <a:latin typeface="Poppins"/>
                <a:ea typeface="Poppins"/>
                <a:cs typeface="Poppins"/>
                <a:sym typeface="Poppins"/>
              </a:rPr>
              <a:pPr/>
              <a:t>48</a:t>
            </a:fld>
            <a:endParaRPr sz="1052">
              <a:solidFill>
                <a:srgbClr val="B7B7B7"/>
              </a:solidFill>
              <a:latin typeface="Poppins"/>
              <a:ea typeface="Poppins"/>
              <a:cs typeface="Poppins"/>
              <a:sym typeface="Poppins"/>
            </a:endParaRPr>
          </a:p>
        </p:txBody>
      </p:sp>
      <p:sp>
        <p:nvSpPr>
          <p:cNvPr id="6" name="Google Shape;87;p26">
            <a:extLst>
              <a:ext uri="{FF2B5EF4-FFF2-40B4-BE49-F238E27FC236}">
                <a16:creationId xmlns:a16="http://schemas.microsoft.com/office/drawing/2014/main" id="{FC0AE9BC-B892-158C-7258-478B27083F4A}"/>
              </a:ext>
            </a:extLst>
          </p:cNvPr>
          <p:cNvSpPr/>
          <p:nvPr/>
        </p:nvSpPr>
        <p:spPr>
          <a:xfrm>
            <a:off x="-1047649" y="2187019"/>
            <a:ext cx="9899343" cy="25315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5" name="Google Shape;86;p26">
            <a:extLst>
              <a:ext uri="{FF2B5EF4-FFF2-40B4-BE49-F238E27FC236}">
                <a16:creationId xmlns:a16="http://schemas.microsoft.com/office/drawing/2014/main" id="{AEE432A5-6948-3D83-CD05-633A346D3A18}"/>
              </a:ext>
            </a:extLst>
          </p:cNvPr>
          <p:cNvSpPr/>
          <p:nvPr/>
        </p:nvSpPr>
        <p:spPr>
          <a:xfrm>
            <a:off x="-1436245" y="2187019"/>
            <a:ext cx="9899343" cy="25315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7" name="Google Shape;88;p26">
            <a:extLst>
              <a:ext uri="{FF2B5EF4-FFF2-40B4-BE49-F238E27FC236}">
                <a16:creationId xmlns:a16="http://schemas.microsoft.com/office/drawing/2014/main" id="{57753B9F-3BE9-9F17-2526-36493F7270F7}"/>
              </a:ext>
            </a:extLst>
          </p:cNvPr>
          <p:cNvSpPr txBox="1"/>
          <p:nvPr/>
        </p:nvSpPr>
        <p:spPr>
          <a:xfrm>
            <a:off x="466533" y="3131835"/>
            <a:ext cx="7642714" cy="1626795"/>
          </a:xfrm>
          <a:prstGeom prst="rect">
            <a:avLst/>
          </a:prstGeom>
          <a:noFill/>
          <a:ln>
            <a:noFill/>
          </a:ln>
        </p:spPr>
        <p:txBody>
          <a:bodyPr spcFirstLastPara="1" wrap="square" lIns="74011" tIns="74011" rIns="74011" bIns="74011" anchor="t" anchorCtr="0">
            <a:spAutoFit/>
          </a:bodyPr>
          <a:lstStyle/>
          <a:p>
            <a:r>
              <a:rPr lang="en-AU" sz="3200" dirty="0">
                <a:solidFill>
                  <a:srgbClr val="FFFFFF"/>
                </a:solidFill>
                <a:latin typeface="Poppins SemiBold"/>
                <a:ea typeface="Poppins SemiBold"/>
                <a:cs typeface="Poppins SemiBold"/>
                <a:sym typeface="Poppins SemiBold"/>
              </a:rPr>
              <a:t>Earlier efforts monitoring Antisemitism, Islamophobia and anti-Asian hate</a:t>
            </a:r>
          </a:p>
        </p:txBody>
      </p:sp>
    </p:spTree>
    <p:extLst>
      <p:ext uri="{BB962C8B-B14F-4D97-AF65-F5344CB8AC3E}">
        <p14:creationId xmlns:p14="http://schemas.microsoft.com/office/powerpoint/2010/main" val="25991500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EC835A37-BF0A-4A19-048D-848D5B8AC69D}"/>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B0141FD8-0BC9-FEE9-4EF9-CD5CD013E13F}"/>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sp>
        <p:nvSpPr>
          <p:cNvPr id="191" name="Google Shape;191;p32">
            <a:extLst>
              <a:ext uri="{FF2B5EF4-FFF2-40B4-BE49-F238E27FC236}">
                <a16:creationId xmlns:a16="http://schemas.microsoft.com/office/drawing/2014/main" id="{F324B955-1A30-0991-8746-656DD3E1175A}"/>
              </a:ext>
            </a:extLst>
          </p:cNvPr>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AU" noProof="0" smtClean="0">
                <a:solidFill>
                  <a:schemeClr val="lt1"/>
                </a:solidFill>
                <a:latin typeface="Poppins"/>
                <a:ea typeface="Poppins"/>
                <a:cs typeface="Poppins"/>
                <a:sym typeface="Poppins"/>
              </a:rPr>
              <a:pPr/>
              <a:t>49</a:t>
            </a:fld>
            <a:endParaRPr lang="en-AU" noProof="0" dirty="0">
              <a:solidFill>
                <a:schemeClr val="lt1"/>
              </a:solidFill>
              <a:latin typeface="Poppins"/>
              <a:ea typeface="Poppins"/>
              <a:cs typeface="Poppins"/>
              <a:sym typeface="Poppins"/>
            </a:endParaRPr>
          </a:p>
        </p:txBody>
      </p:sp>
      <p:pic>
        <p:nvPicPr>
          <p:cNvPr id="193" name="Google Shape;193;p32">
            <a:extLst>
              <a:ext uri="{FF2B5EF4-FFF2-40B4-BE49-F238E27FC236}">
                <a16:creationId xmlns:a16="http://schemas.microsoft.com/office/drawing/2014/main" id="{1B9C52AD-5BE4-4791-EB73-22C435C8B0A0}"/>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195" name="Google Shape;195;p32">
            <a:extLst>
              <a:ext uri="{FF2B5EF4-FFF2-40B4-BE49-F238E27FC236}">
                <a16:creationId xmlns:a16="http://schemas.microsoft.com/office/drawing/2014/main" id="{0DDF3A58-131F-A076-03A8-1F5C580365C9}"/>
              </a:ext>
            </a:extLst>
          </p:cNvPr>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AU" sz="1052" noProof="0" smtClean="0">
                <a:latin typeface="Poppins"/>
                <a:ea typeface="Poppins"/>
                <a:cs typeface="Poppins"/>
                <a:sym typeface="Poppins"/>
              </a:rPr>
              <a:pPr/>
              <a:t>49</a:t>
            </a:fld>
            <a:endParaRPr lang="en-AU" sz="1052" noProof="0" dirty="0">
              <a:latin typeface="Poppins"/>
              <a:ea typeface="Poppins"/>
              <a:cs typeface="Poppins"/>
              <a:sym typeface="Poppins"/>
            </a:endParaRPr>
          </a:p>
        </p:txBody>
      </p:sp>
      <p:sp>
        <p:nvSpPr>
          <p:cNvPr id="3" name="Google Shape;192;p32">
            <a:extLst>
              <a:ext uri="{FF2B5EF4-FFF2-40B4-BE49-F238E27FC236}">
                <a16:creationId xmlns:a16="http://schemas.microsoft.com/office/drawing/2014/main" id="{229A3010-25A2-4A13-641E-4578FE3FCF7A}"/>
              </a:ext>
            </a:extLst>
          </p:cNvPr>
          <p:cNvSpPr txBox="1">
            <a:spLocks/>
          </p:cNvSpPr>
          <p:nvPr/>
        </p:nvSpPr>
        <p:spPr>
          <a:xfrm>
            <a:off x="2225819" y="137181"/>
            <a:ext cx="799064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US" sz="2000" noProof="0" dirty="0">
                <a:solidFill>
                  <a:srgbClr val="FFFFFF"/>
                </a:solidFill>
                <a:latin typeface="Poppins SemiBold"/>
                <a:ea typeface="Poppins SemiBold"/>
                <a:cs typeface="Poppins SemiBold"/>
                <a:sym typeface="Poppins SemiBold"/>
              </a:rPr>
              <a:t>Measuring the hate (2015 pre-print, published 2016)</a:t>
            </a:r>
            <a:endParaRPr lang="en-AU" sz="2000" noProof="0" dirty="0">
              <a:solidFill>
                <a:srgbClr val="FFFFFF"/>
              </a:solidFill>
              <a:latin typeface="Poppins SemiBold"/>
              <a:ea typeface="Poppins SemiBold"/>
              <a:cs typeface="Poppins SemiBold"/>
              <a:sym typeface="Poppins SemiBold"/>
            </a:endParaRPr>
          </a:p>
        </p:txBody>
      </p:sp>
      <p:pic>
        <p:nvPicPr>
          <p:cNvPr id="200" name="Google Shape;200;p13" descr="C:\Users\oboler\Documents\2016\OHPI\operations\publications\reports\GFCA report\cover.jpg">
            <a:extLst>
              <a:ext uri="{FF2B5EF4-FFF2-40B4-BE49-F238E27FC236}">
                <a16:creationId xmlns:a16="http://schemas.microsoft.com/office/drawing/2014/main" id="{D34B4541-294C-4FC4-75C5-49847FA701BE}"/>
              </a:ext>
            </a:extLst>
          </p:cNvPr>
          <p:cNvPicPr preferRelativeResize="0"/>
          <p:nvPr/>
        </p:nvPicPr>
        <p:blipFill rotWithShape="1">
          <a:blip r:embed="rId4">
            <a:alphaModFix/>
          </a:blip>
          <a:srcRect/>
          <a:stretch/>
        </p:blipFill>
        <p:spPr>
          <a:xfrm>
            <a:off x="176493" y="1191981"/>
            <a:ext cx="2686499" cy="383615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7" name="Google Shape;201;p13" descr="C:\Data\2016\OHPI\Operations\Publications\reports\GFCA report\table.jpg">
            <a:extLst>
              <a:ext uri="{FF2B5EF4-FFF2-40B4-BE49-F238E27FC236}">
                <a16:creationId xmlns:a16="http://schemas.microsoft.com/office/drawing/2014/main" id="{2735B88B-063C-1176-4570-7E7D6E1BF21E}"/>
              </a:ext>
            </a:extLst>
          </p:cNvPr>
          <p:cNvPicPr preferRelativeResize="0"/>
          <p:nvPr/>
        </p:nvPicPr>
        <p:blipFill rotWithShape="1">
          <a:blip r:embed="rId5">
            <a:alphaModFix/>
          </a:blip>
          <a:srcRect/>
          <a:stretch/>
        </p:blipFill>
        <p:spPr>
          <a:xfrm>
            <a:off x="3419751" y="3867162"/>
            <a:ext cx="6277939" cy="2115469"/>
          </a:xfrm>
          <a:prstGeom prst="rect">
            <a:avLst/>
          </a:prstGeom>
          <a:noFill/>
          <a:ln>
            <a:noFill/>
          </a:ln>
        </p:spPr>
      </p:pic>
      <p:pic>
        <p:nvPicPr>
          <p:cNvPr id="9" name="Google Shape;214;p13">
            <a:extLst>
              <a:ext uri="{FF2B5EF4-FFF2-40B4-BE49-F238E27FC236}">
                <a16:creationId xmlns:a16="http://schemas.microsoft.com/office/drawing/2014/main" id="{25A06379-19E8-DA2B-62F4-6F0F9411E183}"/>
              </a:ext>
            </a:extLst>
          </p:cNvPr>
          <p:cNvPicPr preferRelativeResize="0"/>
          <p:nvPr/>
        </p:nvPicPr>
        <p:blipFill>
          <a:blip r:embed="rId6">
            <a:alphaModFix/>
          </a:blip>
          <a:stretch>
            <a:fillRect/>
          </a:stretch>
        </p:blipFill>
        <p:spPr>
          <a:xfrm>
            <a:off x="3419751" y="811812"/>
            <a:ext cx="5869313" cy="2937388"/>
          </a:xfrm>
          <a:prstGeom prst="rect">
            <a:avLst/>
          </a:prstGeom>
          <a:solidFill>
            <a:schemeClr val="bg1"/>
          </a:solidFill>
          <a:ln>
            <a:noFill/>
          </a:ln>
        </p:spPr>
      </p:pic>
    </p:spTree>
    <p:extLst>
      <p:ext uri="{BB962C8B-B14F-4D97-AF65-F5344CB8AC3E}">
        <p14:creationId xmlns:p14="http://schemas.microsoft.com/office/powerpoint/2010/main" val="934906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p:nvPr/>
        </p:nvSpPr>
        <p:spPr>
          <a:xfrm>
            <a:off x="-2930922" y="-86064"/>
            <a:ext cx="1329412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191" name="Google Shape;191;p32"/>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a:solidFill>
                  <a:schemeClr val="lt1"/>
                </a:solidFill>
                <a:latin typeface="Poppins"/>
                <a:ea typeface="Poppins"/>
                <a:cs typeface="Poppins"/>
                <a:sym typeface="Poppins"/>
              </a:rPr>
              <a:pPr/>
              <a:t>5</a:t>
            </a:fld>
            <a:endParaRPr>
              <a:solidFill>
                <a:schemeClr val="lt1"/>
              </a:solidFill>
              <a:latin typeface="Poppins"/>
              <a:ea typeface="Poppins"/>
              <a:cs typeface="Poppins"/>
              <a:sym typeface="Poppins"/>
            </a:endParaRPr>
          </a:p>
        </p:txBody>
      </p:sp>
      <p:sp>
        <p:nvSpPr>
          <p:cNvPr id="195" name="Google Shape;195;p32"/>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sz="1052">
                <a:latin typeface="Poppins"/>
                <a:ea typeface="Poppins"/>
                <a:cs typeface="Poppins"/>
                <a:sym typeface="Poppins"/>
              </a:rPr>
              <a:pPr/>
              <a:t>5</a:t>
            </a:fld>
            <a:endParaRPr sz="1052">
              <a:latin typeface="Poppins"/>
              <a:ea typeface="Poppins"/>
              <a:cs typeface="Poppins"/>
              <a:sym typeface="Poppins"/>
            </a:endParaRPr>
          </a:p>
        </p:txBody>
      </p:sp>
      <p:sp>
        <p:nvSpPr>
          <p:cNvPr id="200" name="Google Shape;200;p32"/>
          <p:cNvSpPr/>
          <p:nvPr/>
        </p:nvSpPr>
        <p:spPr>
          <a:xfrm>
            <a:off x="13700462" y="809068"/>
            <a:ext cx="2804514" cy="1038457"/>
          </a:xfrm>
          <a:prstGeom prst="snip1Rect">
            <a:avLst>
              <a:gd name="adj" fmla="val 16667"/>
            </a:avLst>
          </a:prstGeom>
          <a:solidFill>
            <a:srgbClr val="FFFFFF"/>
          </a:solidFill>
          <a:ln>
            <a:noFill/>
          </a:ln>
        </p:spPr>
        <p:txBody>
          <a:bodyPr spcFirstLastPara="1" wrap="square" lIns="74011" tIns="74011" rIns="74011" bIns="74011" anchor="ctr" anchorCtr="0">
            <a:noAutofit/>
          </a:bodyPr>
          <a:lstStyle/>
          <a:p>
            <a:endParaRPr sz="1214"/>
          </a:p>
        </p:txBody>
      </p:sp>
      <p:grpSp>
        <p:nvGrpSpPr>
          <p:cNvPr id="24" name="Group 23">
            <a:extLst>
              <a:ext uri="{FF2B5EF4-FFF2-40B4-BE49-F238E27FC236}">
                <a16:creationId xmlns:a16="http://schemas.microsoft.com/office/drawing/2014/main" id="{C612B79B-D40E-EA83-A8CE-F0EAC2312B2B}"/>
              </a:ext>
            </a:extLst>
          </p:cNvPr>
          <p:cNvGrpSpPr/>
          <p:nvPr/>
        </p:nvGrpSpPr>
        <p:grpSpPr>
          <a:xfrm>
            <a:off x="353256" y="-16978"/>
            <a:ext cx="3019774" cy="668592"/>
            <a:chOff x="353256" y="-16978"/>
            <a:chExt cx="3019774" cy="668592"/>
          </a:xfrm>
        </p:grpSpPr>
        <p:pic>
          <p:nvPicPr>
            <p:cNvPr id="25" name="Google Shape;97;p27">
              <a:extLst>
                <a:ext uri="{FF2B5EF4-FFF2-40B4-BE49-F238E27FC236}">
                  <a16:creationId xmlns:a16="http://schemas.microsoft.com/office/drawing/2014/main" id="{170A4F0F-AF79-2FE9-F78F-F6A71F967EA7}"/>
                </a:ext>
              </a:extLst>
            </p:cNvPr>
            <p:cNvPicPr preferRelativeResize="0"/>
            <p:nvPr/>
          </p:nvPicPr>
          <p:blipFill>
            <a:blip r:embed="rId3">
              <a:alphaModFix/>
            </a:blip>
            <a:stretch>
              <a:fillRect/>
            </a:stretch>
          </p:blipFill>
          <p:spPr>
            <a:xfrm>
              <a:off x="1656332" y="48924"/>
              <a:ext cx="1716698" cy="602690"/>
            </a:xfrm>
            <a:prstGeom prst="rect">
              <a:avLst/>
            </a:prstGeom>
            <a:noFill/>
            <a:ln>
              <a:noFill/>
            </a:ln>
          </p:spPr>
        </p:pic>
        <p:pic>
          <p:nvPicPr>
            <p:cNvPr id="26" name="Picture 2">
              <a:extLst>
                <a:ext uri="{FF2B5EF4-FFF2-40B4-BE49-F238E27FC236}">
                  <a16:creationId xmlns:a16="http://schemas.microsoft.com/office/drawing/2014/main" id="{A0758C01-A70E-CCE9-BDC7-0918389005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1" t="29886" r="9124" b="32046"/>
            <a:stretch/>
          </p:blipFill>
          <p:spPr bwMode="auto">
            <a:xfrm>
              <a:off x="353256" y="-16978"/>
              <a:ext cx="1303076" cy="61849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descr="A close-up of a brochure&#10;&#10;Description automatically generated">
            <a:extLst>
              <a:ext uri="{FF2B5EF4-FFF2-40B4-BE49-F238E27FC236}">
                <a16:creationId xmlns:a16="http://schemas.microsoft.com/office/drawing/2014/main" id="{9A671AB1-CE85-BE29-8471-95E97E9443C2}"/>
              </a:ext>
            </a:extLst>
          </p:cNvPr>
          <p:cNvPicPr>
            <a:picLocks noChangeAspect="1"/>
          </p:cNvPicPr>
          <p:nvPr/>
        </p:nvPicPr>
        <p:blipFill>
          <a:blip r:embed="rId5"/>
          <a:stretch>
            <a:fillRect/>
          </a:stretch>
        </p:blipFill>
        <p:spPr>
          <a:xfrm>
            <a:off x="1403619" y="1033322"/>
            <a:ext cx="2705333" cy="3793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4C1F5598-B0E5-B86E-2658-A7CF3B578B0E}"/>
              </a:ext>
            </a:extLst>
          </p:cNvPr>
          <p:cNvSpPr txBox="1"/>
          <p:nvPr/>
        </p:nvSpPr>
        <p:spPr>
          <a:xfrm>
            <a:off x="1226378" y="5093454"/>
            <a:ext cx="2993127" cy="369332"/>
          </a:xfrm>
          <a:prstGeom prst="rect">
            <a:avLst/>
          </a:prstGeom>
          <a:noFill/>
        </p:spPr>
        <p:txBody>
          <a:bodyPr wrap="none" rtlCol="0">
            <a:spAutoFit/>
          </a:bodyPr>
          <a:lstStyle/>
          <a:p>
            <a:r>
              <a:rPr lang="en-AU" sz="1800" dirty="0">
                <a:solidFill>
                  <a:schemeClr val="bg1"/>
                </a:solidFill>
              </a:rPr>
              <a:t>https://ohpi.org.au/afteroct7</a:t>
            </a:r>
          </a:p>
        </p:txBody>
      </p:sp>
      <p:sp>
        <p:nvSpPr>
          <p:cNvPr id="10" name="TextBox 9">
            <a:extLst>
              <a:ext uri="{FF2B5EF4-FFF2-40B4-BE49-F238E27FC236}">
                <a16:creationId xmlns:a16="http://schemas.microsoft.com/office/drawing/2014/main" id="{C6555D22-5F1F-8E6F-FFD8-E1E4C93D6813}"/>
              </a:ext>
            </a:extLst>
          </p:cNvPr>
          <p:cNvSpPr txBox="1"/>
          <p:nvPr/>
        </p:nvSpPr>
        <p:spPr>
          <a:xfrm>
            <a:off x="9703776" y="5804568"/>
            <a:ext cx="304892" cy="307777"/>
          </a:xfrm>
          <a:prstGeom prst="rect">
            <a:avLst/>
          </a:prstGeom>
          <a:noFill/>
        </p:spPr>
        <p:txBody>
          <a:bodyPr wrap="none" rtlCol="0">
            <a:spAutoFit/>
          </a:bodyPr>
          <a:lstStyle/>
          <a:p>
            <a:r>
              <a:rPr lang="en-AU" dirty="0"/>
              <a:t>E</a:t>
            </a:r>
          </a:p>
        </p:txBody>
      </p:sp>
      <p:pic>
        <p:nvPicPr>
          <p:cNvPr id="3" name="Picture 2" descr="A cover of a book&#10;&#10;Description automatically generated">
            <a:extLst>
              <a:ext uri="{FF2B5EF4-FFF2-40B4-BE49-F238E27FC236}">
                <a16:creationId xmlns:a16="http://schemas.microsoft.com/office/drawing/2014/main" id="{3DEFB77D-EAD7-D1CE-C9C7-A6E624E07EBE}"/>
              </a:ext>
            </a:extLst>
          </p:cNvPr>
          <p:cNvPicPr>
            <a:picLocks noChangeAspect="1"/>
          </p:cNvPicPr>
          <p:nvPr/>
        </p:nvPicPr>
        <p:blipFill>
          <a:blip r:embed="rId6"/>
          <a:stretch>
            <a:fillRect/>
          </a:stretch>
        </p:blipFill>
        <p:spPr>
          <a:xfrm>
            <a:off x="4896498" y="1033323"/>
            <a:ext cx="2705333" cy="3819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A5546294-4BC5-471B-14F4-42B823887437}"/>
              </a:ext>
            </a:extLst>
          </p:cNvPr>
          <p:cNvSpPr txBox="1"/>
          <p:nvPr/>
        </p:nvSpPr>
        <p:spPr>
          <a:xfrm>
            <a:off x="4790592" y="5111912"/>
            <a:ext cx="3326552" cy="369332"/>
          </a:xfrm>
          <a:prstGeom prst="rect">
            <a:avLst/>
          </a:prstGeom>
          <a:noFill/>
        </p:spPr>
        <p:txBody>
          <a:bodyPr wrap="none" rtlCol="0">
            <a:spAutoFit/>
          </a:bodyPr>
          <a:lstStyle/>
          <a:p>
            <a:r>
              <a:rPr lang="en-AU" sz="1800" dirty="0">
                <a:solidFill>
                  <a:schemeClr val="bg1"/>
                </a:solidFill>
              </a:rPr>
              <a:t>https://ohpi.org.au/afteroctober</a:t>
            </a:r>
          </a:p>
        </p:txBody>
      </p:sp>
    </p:spTree>
    <p:extLst>
      <p:ext uri="{BB962C8B-B14F-4D97-AF65-F5344CB8AC3E}">
        <p14:creationId xmlns:p14="http://schemas.microsoft.com/office/powerpoint/2010/main" val="16959433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8">
          <a:extLst>
            <a:ext uri="{FF2B5EF4-FFF2-40B4-BE49-F238E27FC236}">
              <a16:creationId xmlns:a16="http://schemas.microsoft.com/office/drawing/2014/main" id="{5C3840D9-2680-641F-5B99-338330F7E816}"/>
            </a:ext>
          </a:extLst>
        </p:cNvPr>
        <p:cNvGrpSpPr/>
        <p:nvPr/>
      </p:nvGrpSpPr>
      <p:grpSpPr>
        <a:xfrm>
          <a:off x="0" y="0"/>
          <a:ext cx="0" cy="0"/>
          <a:chOff x="0" y="0"/>
          <a:chExt cx="0" cy="0"/>
        </a:xfrm>
      </p:grpSpPr>
      <p:sp>
        <p:nvSpPr>
          <p:cNvPr id="3" name="Google Shape;190;p32">
            <a:extLst>
              <a:ext uri="{FF2B5EF4-FFF2-40B4-BE49-F238E27FC236}">
                <a16:creationId xmlns:a16="http://schemas.microsoft.com/office/drawing/2014/main" id="{9DFD6EF7-275E-0384-8E28-6F554922F780}"/>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sp>
        <p:nvSpPr>
          <p:cNvPr id="219" name="Google Shape;219;p14">
            <a:extLst>
              <a:ext uri="{FF2B5EF4-FFF2-40B4-BE49-F238E27FC236}">
                <a16:creationId xmlns:a16="http://schemas.microsoft.com/office/drawing/2014/main" id="{EFA70EEB-858F-1526-3401-E210023502E0}"/>
              </a:ext>
            </a:extLst>
          </p:cNvPr>
          <p:cNvSpPr txBox="1">
            <a:spLocks noGrp="1"/>
          </p:cNvSpPr>
          <p:nvPr>
            <p:ph type="title"/>
          </p:nvPr>
        </p:nvSpPr>
        <p:spPr>
          <a:xfrm>
            <a:off x="2988212" y="209754"/>
            <a:ext cx="7374988" cy="971550"/>
          </a:xfrm>
          <a:prstGeom prst="rect">
            <a:avLst/>
          </a:prstGeom>
          <a:noFill/>
          <a:ln>
            <a:noFill/>
          </a:ln>
        </p:spPr>
        <p:txBody>
          <a:bodyPr spcFirstLastPara="1" wrap="square" lIns="77711" tIns="38845" rIns="77711" bIns="38845" anchor="ctr" anchorCtr="0">
            <a:normAutofit/>
          </a:bodyPr>
          <a:lstStyle/>
          <a:p>
            <a:pPr algn="ctr">
              <a:buSzPts val="3100"/>
            </a:pPr>
            <a:br>
              <a:rPr lang="en-AU" b="1" dirty="0">
                <a:solidFill>
                  <a:schemeClr val="bg1"/>
                </a:solidFill>
              </a:rPr>
            </a:br>
            <a:r>
              <a:rPr lang="en-AU" sz="2040" dirty="0">
                <a:solidFill>
                  <a:schemeClr val="bg1"/>
                </a:solidFill>
              </a:rPr>
              <a:t>Based on a sample of 1111 Items of Anti-Muslim Hate Speech</a:t>
            </a:r>
            <a:endParaRPr dirty="0">
              <a:solidFill>
                <a:schemeClr val="bg1"/>
              </a:solidFill>
            </a:endParaRPr>
          </a:p>
        </p:txBody>
      </p:sp>
      <p:graphicFrame>
        <p:nvGraphicFramePr>
          <p:cNvPr id="220" name="Google Shape;220;p14">
            <a:extLst>
              <a:ext uri="{FF2B5EF4-FFF2-40B4-BE49-F238E27FC236}">
                <a16:creationId xmlns:a16="http://schemas.microsoft.com/office/drawing/2014/main" id="{545A13BE-A904-C555-D28A-42DBB5C2D64F}"/>
              </a:ext>
            </a:extLst>
          </p:cNvPr>
          <p:cNvGraphicFramePr/>
          <p:nvPr/>
        </p:nvGraphicFramePr>
        <p:xfrm>
          <a:off x="2988212" y="1181303"/>
          <a:ext cx="7254750" cy="4163615"/>
        </p:xfrm>
        <a:graphic>
          <a:graphicData uri="http://schemas.openxmlformats.org/drawingml/2006/chart">
            <c:chart xmlns:c="http://schemas.openxmlformats.org/drawingml/2006/chart" xmlns:r="http://schemas.openxmlformats.org/officeDocument/2006/relationships" r:id="rId3"/>
          </a:graphicData>
        </a:graphic>
      </p:graphicFrame>
      <p:pic>
        <p:nvPicPr>
          <p:cNvPr id="221" name="Google Shape;221;p14" descr="Image result for samih cover ohpi">
            <a:extLst>
              <a:ext uri="{FF2B5EF4-FFF2-40B4-BE49-F238E27FC236}">
                <a16:creationId xmlns:a16="http://schemas.microsoft.com/office/drawing/2014/main" id="{A3269C95-6D65-18F2-BDD3-EEA90F4D7ADC}"/>
              </a:ext>
            </a:extLst>
          </p:cNvPr>
          <p:cNvPicPr preferRelativeResize="0"/>
          <p:nvPr/>
        </p:nvPicPr>
        <p:blipFill rotWithShape="1">
          <a:blip r:embed="rId4">
            <a:alphaModFix/>
          </a:blip>
          <a:srcRect/>
          <a:stretch/>
        </p:blipFill>
        <p:spPr>
          <a:xfrm>
            <a:off x="233467" y="1232729"/>
            <a:ext cx="2520124" cy="356588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22" name="Google Shape;222;p14">
            <a:extLst>
              <a:ext uri="{FF2B5EF4-FFF2-40B4-BE49-F238E27FC236}">
                <a16:creationId xmlns:a16="http://schemas.microsoft.com/office/drawing/2014/main" id="{FB90882A-656F-6C21-E243-2B5EB2BDBAE0}"/>
              </a:ext>
            </a:extLst>
          </p:cNvPr>
          <p:cNvPicPr preferRelativeResize="0"/>
          <p:nvPr/>
        </p:nvPicPr>
        <p:blipFill rotWithShape="1">
          <a:blip r:embed="rId5">
            <a:alphaModFix/>
          </a:blip>
          <a:srcRect/>
          <a:stretch/>
        </p:blipFill>
        <p:spPr>
          <a:xfrm>
            <a:off x="1318911" y="5401063"/>
            <a:ext cx="1171930" cy="616015"/>
          </a:xfrm>
          <a:prstGeom prst="rect">
            <a:avLst/>
          </a:prstGeom>
          <a:noFill/>
          <a:ln>
            <a:noFill/>
          </a:ln>
        </p:spPr>
      </p:pic>
      <p:pic>
        <p:nvPicPr>
          <p:cNvPr id="223" name="Google Shape;223;p14">
            <a:extLst>
              <a:ext uri="{FF2B5EF4-FFF2-40B4-BE49-F238E27FC236}">
                <a16:creationId xmlns:a16="http://schemas.microsoft.com/office/drawing/2014/main" id="{60F7BFB7-7EF1-2875-9D84-F66A1BFB4A8B}"/>
              </a:ext>
            </a:extLst>
          </p:cNvPr>
          <p:cNvPicPr preferRelativeResize="0"/>
          <p:nvPr/>
        </p:nvPicPr>
        <p:blipFill rotWithShape="1">
          <a:blip r:embed="rId6">
            <a:alphaModFix/>
          </a:blip>
          <a:srcRect/>
          <a:stretch/>
        </p:blipFill>
        <p:spPr>
          <a:xfrm>
            <a:off x="120238" y="5421548"/>
            <a:ext cx="1038099" cy="625804"/>
          </a:xfrm>
          <a:prstGeom prst="rect">
            <a:avLst/>
          </a:prstGeom>
          <a:noFill/>
          <a:ln>
            <a:noFill/>
          </a:ln>
        </p:spPr>
      </p:pic>
      <p:pic>
        <p:nvPicPr>
          <p:cNvPr id="224" name="Google Shape;224;p14">
            <a:extLst>
              <a:ext uri="{FF2B5EF4-FFF2-40B4-BE49-F238E27FC236}">
                <a16:creationId xmlns:a16="http://schemas.microsoft.com/office/drawing/2014/main" id="{9C29B74E-60EB-0EF1-0D54-7A27A84B57F3}"/>
              </a:ext>
            </a:extLst>
          </p:cNvPr>
          <p:cNvPicPr preferRelativeResize="0"/>
          <p:nvPr/>
        </p:nvPicPr>
        <p:blipFill rotWithShape="1">
          <a:blip r:embed="rId7">
            <a:alphaModFix/>
          </a:blip>
          <a:srcRect/>
          <a:stretch/>
        </p:blipFill>
        <p:spPr>
          <a:xfrm>
            <a:off x="2531286" y="5397069"/>
            <a:ext cx="1954302" cy="624005"/>
          </a:xfrm>
          <a:prstGeom prst="rect">
            <a:avLst/>
          </a:prstGeom>
          <a:noFill/>
          <a:ln>
            <a:noFill/>
          </a:ln>
        </p:spPr>
      </p:pic>
      <p:pic>
        <p:nvPicPr>
          <p:cNvPr id="225" name="Google Shape;225;p14">
            <a:extLst>
              <a:ext uri="{FF2B5EF4-FFF2-40B4-BE49-F238E27FC236}">
                <a16:creationId xmlns:a16="http://schemas.microsoft.com/office/drawing/2014/main" id="{6008669E-F9F3-919B-C9EC-8BB8B06E2E72}"/>
              </a:ext>
            </a:extLst>
          </p:cNvPr>
          <p:cNvPicPr preferRelativeResize="0"/>
          <p:nvPr/>
        </p:nvPicPr>
        <p:blipFill rotWithShape="1">
          <a:blip r:embed="rId8">
            <a:alphaModFix/>
          </a:blip>
          <a:srcRect/>
          <a:stretch/>
        </p:blipFill>
        <p:spPr>
          <a:xfrm>
            <a:off x="4526032" y="5405420"/>
            <a:ext cx="2356338" cy="607304"/>
          </a:xfrm>
          <a:prstGeom prst="rect">
            <a:avLst/>
          </a:prstGeom>
          <a:noFill/>
          <a:ln>
            <a:noFill/>
          </a:ln>
        </p:spPr>
      </p:pic>
      <p:pic>
        <p:nvPicPr>
          <p:cNvPr id="226" name="Google Shape;226;p14">
            <a:extLst>
              <a:ext uri="{FF2B5EF4-FFF2-40B4-BE49-F238E27FC236}">
                <a16:creationId xmlns:a16="http://schemas.microsoft.com/office/drawing/2014/main" id="{9D3D2C24-2F4B-B517-245F-E8A9DE7688D0}"/>
              </a:ext>
            </a:extLst>
          </p:cNvPr>
          <p:cNvPicPr preferRelativeResize="0"/>
          <p:nvPr/>
        </p:nvPicPr>
        <p:blipFill rotWithShape="1">
          <a:blip r:embed="rId9">
            <a:alphaModFix/>
          </a:blip>
          <a:srcRect/>
          <a:stretch/>
        </p:blipFill>
        <p:spPr>
          <a:xfrm>
            <a:off x="6922816" y="5400767"/>
            <a:ext cx="2199018" cy="604366"/>
          </a:xfrm>
          <a:prstGeom prst="rect">
            <a:avLst/>
          </a:prstGeom>
          <a:noFill/>
          <a:ln>
            <a:noFill/>
          </a:ln>
        </p:spPr>
      </p:pic>
      <p:sp>
        <p:nvSpPr>
          <p:cNvPr id="227" name="Google Shape;227;p14">
            <a:extLst>
              <a:ext uri="{FF2B5EF4-FFF2-40B4-BE49-F238E27FC236}">
                <a16:creationId xmlns:a16="http://schemas.microsoft.com/office/drawing/2014/main" id="{19D12BDE-0969-2182-80E6-7BCC82C742EA}"/>
              </a:ext>
            </a:extLst>
          </p:cNvPr>
          <p:cNvSpPr txBox="1"/>
          <p:nvPr/>
        </p:nvSpPr>
        <p:spPr>
          <a:xfrm>
            <a:off x="9393455" y="5692712"/>
            <a:ext cx="995099" cy="313898"/>
          </a:xfrm>
          <a:prstGeom prst="rect">
            <a:avLst/>
          </a:prstGeom>
          <a:noFill/>
          <a:ln>
            <a:noFill/>
          </a:ln>
        </p:spPr>
        <p:txBody>
          <a:bodyPr spcFirstLastPara="1" wrap="square" lIns="77711" tIns="38845" rIns="77711" bIns="38845" anchor="t" anchorCtr="0">
            <a:spAutoFit/>
          </a:bodyPr>
          <a:lstStyle/>
          <a:p>
            <a:r>
              <a:rPr lang="en-AU" sz="1530" dirty="0">
                <a:solidFill>
                  <a:schemeClr val="dk1"/>
                </a:solidFill>
                <a:latin typeface="Calibri"/>
                <a:ea typeface="Calibri"/>
                <a:cs typeface="Calibri"/>
                <a:sym typeface="Calibri"/>
              </a:rPr>
              <a:t>And more.</a:t>
            </a:r>
            <a:endParaRPr sz="1190" dirty="0"/>
          </a:p>
        </p:txBody>
      </p:sp>
      <p:sp>
        <p:nvSpPr>
          <p:cNvPr id="2" name="Google Shape;192;p32">
            <a:extLst>
              <a:ext uri="{FF2B5EF4-FFF2-40B4-BE49-F238E27FC236}">
                <a16:creationId xmlns:a16="http://schemas.microsoft.com/office/drawing/2014/main" id="{13356FE5-6D6B-5B54-07FD-D43D4B985A1F}"/>
              </a:ext>
            </a:extLst>
          </p:cNvPr>
          <p:cNvSpPr txBox="1">
            <a:spLocks/>
          </p:cNvSpPr>
          <p:nvPr/>
        </p:nvSpPr>
        <p:spPr>
          <a:xfrm>
            <a:off x="2945737" y="127286"/>
            <a:ext cx="729722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US" sz="2400" noProof="0" dirty="0">
                <a:solidFill>
                  <a:srgbClr val="FFFFFF"/>
                </a:solidFill>
                <a:latin typeface="Poppins SemiBold"/>
                <a:ea typeface="Poppins SemiBold"/>
                <a:cs typeface="Poppins SemiBold"/>
                <a:sym typeface="Poppins SemiBold"/>
              </a:rPr>
              <a:t>Spotlight on Anti-Muslim Hate Report (2015)</a:t>
            </a:r>
            <a:endParaRPr lang="en-AU" sz="2400" noProof="0" dirty="0">
              <a:solidFill>
                <a:srgbClr val="FFFFFF"/>
              </a:solidFill>
              <a:latin typeface="Poppins SemiBold"/>
              <a:ea typeface="Poppins SemiBold"/>
              <a:cs typeface="Poppins SemiBold"/>
              <a:sym typeface="Poppins SemiBold"/>
            </a:endParaRPr>
          </a:p>
        </p:txBody>
      </p:sp>
      <p:pic>
        <p:nvPicPr>
          <p:cNvPr id="4" name="Google Shape;193;p32">
            <a:extLst>
              <a:ext uri="{FF2B5EF4-FFF2-40B4-BE49-F238E27FC236}">
                <a16:creationId xmlns:a16="http://schemas.microsoft.com/office/drawing/2014/main" id="{C9E3307A-DB25-C933-7D80-0E861C9F7C99}"/>
              </a:ext>
            </a:extLst>
          </p:cNvPr>
          <p:cNvPicPr preferRelativeResize="0"/>
          <p:nvPr/>
        </p:nvPicPr>
        <p:blipFill>
          <a:blip r:embed="rId10">
            <a:alphaModFix/>
          </a:blip>
          <a:stretch>
            <a:fillRect/>
          </a:stretch>
        </p:blipFill>
        <p:spPr>
          <a:xfrm>
            <a:off x="353256" y="137181"/>
            <a:ext cx="1716698" cy="602690"/>
          </a:xfrm>
          <a:prstGeom prst="rect">
            <a:avLst/>
          </a:prstGeom>
          <a:noFill/>
          <a:ln>
            <a:noFill/>
          </a:ln>
        </p:spPr>
      </p:pic>
    </p:spTree>
    <p:extLst>
      <p:ext uri="{BB962C8B-B14F-4D97-AF65-F5344CB8AC3E}">
        <p14:creationId xmlns:p14="http://schemas.microsoft.com/office/powerpoint/2010/main" val="40773647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5365B43E-E1EA-CB0E-D0FB-CE7DABDDB550}"/>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EF66371E-9D3D-95B8-0D8C-5EFA6B5D5778}"/>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sp>
        <p:nvSpPr>
          <p:cNvPr id="191" name="Google Shape;191;p32">
            <a:extLst>
              <a:ext uri="{FF2B5EF4-FFF2-40B4-BE49-F238E27FC236}">
                <a16:creationId xmlns:a16="http://schemas.microsoft.com/office/drawing/2014/main" id="{D8531A93-2D66-D16B-94F7-43AD5C6A49A6}"/>
              </a:ext>
            </a:extLst>
          </p:cNvPr>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AU" noProof="0" smtClean="0">
                <a:solidFill>
                  <a:schemeClr val="lt1"/>
                </a:solidFill>
                <a:latin typeface="Poppins"/>
                <a:ea typeface="Poppins"/>
                <a:cs typeface="Poppins"/>
                <a:sym typeface="Poppins"/>
              </a:rPr>
              <a:pPr/>
              <a:t>51</a:t>
            </a:fld>
            <a:endParaRPr lang="en-AU" noProof="0" dirty="0">
              <a:solidFill>
                <a:schemeClr val="lt1"/>
              </a:solidFill>
              <a:latin typeface="Poppins"/>
              <a:ea typeface="Poppins"/>
              <a:cs typeface="Poppins"/>
              <a:sym typeface="Poppins"/>
            </a:endParaRPr>
          </a:p>
        </p:txBody>
      </p:sp>
      <p:pic>
        <p:nvPicPr>
          <p:cNvPr id="193" name="Google Shape;193;p32">
            <a:extLst>
              <a:ext uri="{FF2B5EF4-FFF2-40B4-BE49-F238E27FC236}">
                <a16:creationId xmlns:a16="http://schemas.microsoft.com/office/drawing/2014/main" id="{D71FE8F3-1456-AA4E-B520-CEFB138D8E12}"/>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195" name="Google Shape;195;p32">
            <a:extLst>
              <a:ext uri="{FF2B5EF4-FFF2-40B4-BE49-F238E27FC236}">
                <a16:creationId xmlns:a16="http://schemas.microsoft.com/office/drawing/2014/main" id="{94C935DA-79F1-B00D-4251-33247D4D5279}"/>
              </a:ext>
            </a:extLst>
          </p:cNvPr>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AU" sz="1052" noProof="0" smtClean="0">
                <a:latin typeface="Poppins"/>
                <a:ea typeface="Poppins"/>
                <a:cs typeface="Poppins"/>
                <a:sym typeface="Poppins"/>
              </a:rPr>
              <a:pPr/>
              <a:t>51</a:t>
            </a:fld>
            <a:endParaRPr lang="en-AU" sz="1052" noProof="0" dirty="0">
              <a:latin typeface="Poppins"/>
              <a:ea typeface="Poppins"/>
              <a:cs typeface="Poppins"/>
              <a:sym typeface="Poppins"/>
            </a:endParaRPr>
          </a:p>
        </p:txBody>
      </p:sp>
      <p:sp>
        <p:nvSpPr>
          <p:cNvPr id="3" name="Google Shape;192;p32">
            <a:extLst>
              <a:ext uri="{FF2B5EF4-FFF2-40B4-BE49-F238E27FC236}">
                <a16:creationId xmlns:a16="http://schemas.microsoft.com/office/drawing/2014/main" id="{A829CDE9-5E84-A33E-66E8-EC800FC91C9F}"/>
              </a:ext>
            </a:extLst>
          </p:cNvPr>
          <p:cNvSpPr txBox="1">
            <a:spLocks/>
          </p:cNvSpPr>
          <p:nvPr/>
        </p:nvSpPr>
        <p:spPr>
          <a:xfrm>
            <a:off x="2225819" y="137181"/>
            <a:ext cx="799064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US" sz="2400" noProof="0" dirty="0">
                <a:solidFill>
                  <a:srgbClr val="FFFFFF"/>
                </a:solidFill>
                <a:latin typeface="Poppins SemiBold"/>
                <a:ea typeface="Poppins SemiBold"/>
                <a:cs typeface="Poppins SemiBold"/>
                <a:sym typeface="Poppins SemiBold"/>
              </a:rPr>
              <a:t>Anti-Asian Hate during Covid (2022)</a:t>
            </a:r>
            <a:endParaRPr lang="en-AU" sz="2400" noProof="0" dirty="0">
              <a:solidFill>
                <a:srgbClr val="FFFFFF"/>
              </a:solidFill>
              <a:latin typeface="Poppins SemiBold"/>
              <a:ea typeface="Poppins SemiBold"/>
              <a:cs typeface="Poppins SemiBold"/>
              <a:sym typeface="Poppins SemiBold"/>
            </a:endParaRPr>
          </a:p>
        </p:txBody>
      </p:sp>
      <p:pic>
        <p:nvPicPr>
          <p:cNvPr id="235" name="Google Shape;235;p15" descr="Cover of &quot;Anti-Asian Racism in Australian Social Media&quot;">
            <a:extLst>
              <a:ext uri="{FF2B5EF4-FFF2-40B4-BE49-F238E27FC236}">
                <a16:creationId xmlns:a16="http://schemas.microsoft.com/office/drawing/2014/main" id="{D46B9E59-51BE-E06F-BE71-656C2748C4CD}"/>
              </a:ext>
            </a:extLst>
          </p:cNvPr>
          <p:cNvPicPr preferRelativeResize="0"/>
          <p:nvPr/>
        </p:nvPicPr>
        <p:blipFill rotWithShape="1">
          <a:blip r:embed="rId4">
            <a:alphaModFix/>
          </a:blip>
          <a:srcRect/>
          <a:stretch/>
        </p:blipFill>
        <p:spPr>
          <a:xfrm>
            <a:off x="470801" y="1313045"/>
            <a:ext cx="2505041" cy="326251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 name="Google Shape;236;p15">
            <a:extLst>
              <a:ext uri="{FF2B5EF4-FFF2-40B4-BE49-F238E27FC236}">
                <a16:creationId xmlns:a16="http://schemas.microsoft.com/office/drawing/2014/main" id="{80DDE0E4-62DD-CF39-BC49-13C73589B110}"/>
              </a:ext>
            </a:extLst>
          </p:cNvPr>
          <p:cNvPicPr preferRelativeResize="0"/>
          <p:nvPr/>
        </p:nvPicPr>
        <p:blipFill rotWithShape="1">
          <a:blip r:embed="rId5">
            <a:alphaModFix/>
          </a:blip>
          <a:srcRect/>
          <a:stretch/>
        </p:blipFill>
        <p:spPr>
          <a:xfrm>
            <a:off x="5181600" y="1352037"/>
            <a:ext cx="4357824" cy="36644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Google Shape;237;p15">
            <a:extLst>
              <a:ext uri="{FF2B5EF4-FFF2-40B4-BE49-F238E27FC236}">
                <a16:creationId xmlns:a16="http://schemas.microsoft.com/office/drawing/2014/main" id="{E25FB140-9456-4122-08E6-4979152603DB}"/>
              </a:ext>
            </a:extLst>
          </p:cNvPr>
          <p:cNvSpPr txBox="1"/>
          <p:nvPr/>
        </p:nvSpPr>
        <p:spPr>
          <a:xfrm>
            <a:off x="5004837" y="943754"/>
            <a:ext cx="497455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dirty="0">
                <a:solidFill>
                  <a:schemeClr val="bg1"/>
                </a:solidFill>
                <a:latin typeface="Calibri"/>
                <a:ea typeface="Calibri"/>
                <a:cs typeface="Calibri"/>
                <a:sym typeface="Calibri"/>
              </a:rPr>
              <a:t>Sample size: 182 items on Facebook &amp; Instagram</a:t>
            </a:r>
            <a:endParaRPr sz="1800" dirty="0">
              <a:solidFill>
                <a:schemeClr val="bg1"/>
              </a:solidFill>
            </a:endParaRPr>
          </a:p>
        </p:txBody>
      </p:sp>
      <p:sp>
        <p:nvSpPr>
          <p:cNvPr id="5" name="Google Shape;238;p15">
            <a:extLst>
              <a:ext uri="{FF2B5EF4-FFF2-40B4-BE49-F238E27FC236}">
                <a16:creationId xmlns:a16="http://schemas.microsoft.com/office/drawing/2014/main" id="{E8D83486-83C2-BEE4-F61F-FA6A92260772}"/>
              </a:ext>
            </a:extLst>
          </p:cNvPr>
          <p:cNvSpPr txBox="1"/>
          <p:nvPr/>
        </p:nvSpPr>
        <p:spPr>
          <a:xfrm>
            <a:off x="35622" y="4964072"/>
            <a:ext cx="10317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dirty="0">
                <a:solidFill>
                  <a:schemeClr val="bg1"/>
                </a:solidFill>
                <a:latin typeface="Calibri"/>
                <a:ea typeface="Calibri"/>
                <a:cs typeface="Calibri"/>
                <a:sym typeface="Calibri"/>
              </a:rPr>
              <a:t>Partners:</a:t>
            </a:r>
            <a:endParaRPr dirty="0">
              <a:solidFill>
                <a:schemeClr val="bg1"/>
              </a:solidFill>
            </a:endParaRPr>
          </a:p>
        </p:txBody>
      </p:sp>
      <p:pic>
        <p:nvPicPr>
          <p:cNvPr id="6" name="Google Shape;239;p15" descr="Image result for meta logo">
            <a:extLst>
              <a:ext uri="{FF2B5EF4-FFF2-40B4-BE49-F238E27FC236}">
                <a16:creationId xmlns:a16="http://schemas.microsoft.com/office/drawing/2014/main" id="{88959DE7-5B69-3AF2-11F3-BF9AFFC16E49}"/>
              </a:ext>
            </a:extLst>
          </p:cNvPr>
          <p:cNvPicPr preferRelativeResize="0"/>
          <p:nvPr/>
        </p:nvPicPr>
        <p:blipFill rotWithShape="1">
          <a:blip r:embed="rId6">
            <a:alphaModFix/>
          </a:blip>
          <a:srcRect/>
          <a:stretch/>
        </p:blipFill>
        <p:spPr>
          <a:xfrm>
            <a:off x="105195" y="5336254"/>
            <a:ext cx="1160840" cy="653626"/>
          </a:xfrm>
          <a:prstGeom prst="rect">
            <a:avLst/>
          </a:prstGeom>
          <a:noFill/>
          <a:ln>
            <a:noFill/>
          </a:ln>
        </p:spPr>
      </p:pic>
      <p:pic>
        <p:nvPicPr>
          <p:cNvPr id="8" name="Google Shape;240;p15" descr="Image result for australian human rights commission logo">
            <a:extLst>
              <a:ext uri="{FF2B5EF4-FFF2-40B4-BE49-F238E27FC236}">
                <a16:creationId xmlns:a16="http://schemas.microsoft.com/office/drawing/2014/main" id="{E3B8A881-49D0-6069-8EEA-EA0605E19178}"/>
              </a:ext>
            </a:extLst>
          </p:cNvPr>
          <p:cNvPicPr preferRelativeResize="0"/>
          <p:nvPr/>
        </p:nvPicPr>
        <p:blipFill rotWithShape="1">
          <a:blip r:embed="rId7">
            <a:alphaModFix/>
          </a:blip>
          <a:srcRect/>
          <a:stretch/>
        </p:blipFill>
        <p:spPr>
          <a:xfrm>
            <a:off x="1422317" y="5424436"/>
            <a:ext cx="1453688" cy="497460"/>
          </a:xfrm>
          <a:prstGeom prst="rect">
            <a:avLst/>
          </a:prstGeom>
          <a:noFill/>
          <a:ln>
            <a:noFill/>
          </a:ln>
        </p:spPr>
      </p:pic>
      <p:sp>
        <p:nvSpPr>
          <p:cNvPr id="10" name="Google Shape;241;p15">
            <a:extLst>
              <a:ext uri="{FF2B5EF4-FFF2-40B4-BE49-F238E27FC236}">
                <a16:creationId xmlns:a16="http://schemas.microsoft.com/office/drawing/2014/main" id="{B44B006A-F9A3-1ECA-E112-D6B223B9705F}"/>
              </a:ext>
            </a:extLst>
          </p:cNvPr>
          <p:cNvSpPr txBox="1"/>
          <p:nvPr/>
        </p:nvSpPr>
        <p:spPr>
          <a:xfrm>
            <a:off x="2889499" y="4978457"/>
            <a:ext cx="250504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600" dirty="0">
                <a:solidFill>
                  <a:schemeClr val="bg1"/>
                </a:solidFill>
                <a:latin typeface="Calibri"/>
                <a:ea typeface="Calibri"/>
                <a:cs typeface="Calibri"/>
                <a:sym typeface="Calibri"/>
              </a:rPr>
              <a:t>Stakeholders included:</a:t>
            </a:r>
            <a:endParaRPr dirty="0">
              <a:solidFill>
                <a:schemeClr val="bg1"/>
              </a:solidFill>
            </a:endParaRPr>
          </a:p>
        </p:txBody>
      </p:sp>
      <p:pic>
        <p:nvPicPr>
          <p:cNvPr id="11" name="Google Shape;242;p15" descr="Queensland Chinese Forum">
            <a:extLst>
              <a:ext uri="{FF2B5EF4-FFF2-40B4-BE49-F238E27FC236}">
                <a16:creationId xmlns:a16="http://schemas.microsoft.com/office/drawing/2014/main" id="{4CDAB19B-94A1-9E0E-35F2-214038FEAFA3}"/>
              </a:ext>
            </a:extLst>
          </p:cNvPr>
          <p:cNvPicPr preferRelativeResize="0"/>
          <p:nvPr/>
        </p:nvPicPr>
        <p:blipFill rotWithShape="1">
          <a:blip r:embed="rId8">
            <a:alphaModFix/>
          </a:blip>
          <a:srcRect/>
          <a:stretch/>
        </p:blipFill>
        <p:spPr>
          <a:xfrm>
            <a:off x="4913211" y="5460842"/>
            <a:ext cx="1479242" cy="560812"/>
          </a:xfrm>
          <a:prstGeom prst="rect">
            <a:avLst/>
          </a:prstGeom>
          <a:noFill/>
          <a:ln>
            <a:noFill/>
          </a:ln>
        </p:spPr>
      </p:pic>
      <p:pic>
        <p:nvPicPr>
          <p:cNvPr id="12" name="Google Shape;243;p15" descr="I Am Not A Virus -">
            <a:extLst>
              <a:ext uri="{FF2B5EF4-FFF2-40B4-BE49-F238E27FC236}">
                <a16:creationId xmlns:a16="http://schemas.microsoft.com/office/drawing/2014/main" id="{56F23920-2946-C369-A231-E8A977B13B0D}"/>
              </a:ext>
            </a:extLst>
          </p:cNvPr>
          <p:cNvPicPr preferRelativeResize="0"/>
          <p:nvPr/>
        </p:nvPicPr>
        <p:blipFill rotWithShape="1">
          <a:blip r:embed="rId9">
            <a:alphaModFix/>
          </a:blip>
          <a:srcRect/>
          <a:stretch/>
        </p:blipFill>
        <p:spPr>
          <a:xfrm>
            <a:off x="2992492" y="5288204"/>
            <a:ext cx="897516" cy="839487"/>
          </a:xfrm>
          <a:prstGeom prst="rect">
            <a:avLst/>
          </a:prstGeom>
          <a:noFill/>
          <a:ln>
            <a:noFill/>
          </a:ln>
        </p:spPr>
      </p:pic>
      <p:pic>
        <p:nvPicPr>
          <p:cNvPr id="13" name="Google Shape;244;p15" descr="Western Sydney Community Forum | Welcoming Cities">
            <a:extLst>
              <a:ext uri="{FF2B5EF4-FFF2-40B4-BE49-F238E27FC236}">
                <a16:creationId xmlns:a16="http://schemas.microsoft.com/office/drawing/2014/main" id="{203B7B0F-BBC0-E8AB-161E-DDC04B0424B2}"/>
              </a:ext>
            </a:extLst>
          </p:cNvPr>
          <p:cNvPicPr preferRelativeResize="0"/>
          <p:nvPr/>
        </p:nvPicPr>
        <p:blipFill rotWithShape="1">
          <a:blip r:embed="rId10">
            <a:alphaModFix/>
          </a:blip>
          <a:srcRect/>
          <a:stretch/>
        </p:blipFill>
        <p:spPr>
          <a:xfrm>
            <a:off x="3973826" y="5289153"/>
            <a:ext cx="870362" cy="870362"/>
          </a:xfrm>
          <a:prstGeom prst="rect">
            <a:avLst/>
          </a:prstGeom>
          <a:noFill/>
          <a:ln>
            <a:noFill/>
          </a:ln>
        </p:spPr>
      </p:pic>
      <p:pic>
        <p:nvPicPr>
          <p:cNvPr id="14" name="Google Shape;245;p15" descr="Home Page | National Ethnic Disability Alliance: NEDA">
            <a:extLst>
              <a:ext uri="{FF2B5EF4-FFF2-40B4-BE49-F238E27FC236}">
                <a16:creationId xmlns:a16="http://schemas.microsoft.com/office/drawing/2014/main" id="{4A7D6972-B253-5284-5E14-0D77B3781032}"/>
              </a:ext>
            </a:extLst>
          </p:cNvPr>
          <p:cNvPicPr preferRelativeResize="0"/>
          <p:nvPr/>
        </p:nvPicPr>
        <p:blipFill rotWithShape="1">
          <a:blip r:embed="rId11">
            <a:alphaModFix/>
          </a:blip>
          <a:srcRect t="28644" b="28864"/>
          <a:stretch/>
        </p:blipFill>
        <p:spPr>
          <a:xfrm>
            <a:off x="6447222" y="5414337"/>
            <a:ext cx="1692666" cy="607232"/>
          </a:xfrm>
          <a:prstGeom prst="rect">
            <a:avLst/>
          </a:prstGeom>
          <a:noFill/>
          <a:ln>
            <a:noFill/>
          </a:ln>
        </p:spPr>
      </p:pic>
      <p:pic>
        <p:nvPicPr>
          <p:cNvPr id="15" name="Google Shape;246;p15" descr="en">
            <a:extLst>
              <a:ext uri="{FF2B5EF4-FFF2-40B4-BE49-F238E27FC236}">
                <a16:creationId xmlns:a16="http://schemas.microsoft.com/office/drawing/2014/main" id="{A4351543-1B5F-A4EB-F4EC-B5F6192E4EDE}"/>
              </a:ext>
            </a:extLst>
          </p:cNvPr>
          <p:cNvPicPr preferRelativeResize="0"/>
          <p:nvPr/>
        </p:nvPicPr>
        <p:blipFill rotWithShape="1">
          <a:blip r:embed="rId12">
            <a:alphaModFix/>
          </a:blip>
          <a:srcRect/>
          <a:stretch/>
        </p:blipFill>
        <p:spPr>
          <a:xfrm>
            <a:off x="8214535" y="5452810"/>
            <a:ext cx="1958859" cy="512317"/>
          </a:xfrm>
          <a:prstGeom prst="rect">
            <a:avLst/>
          </a:prstGeom>
          <a:solidFill>
            <a:srgbClr val="7F7F7F"/>
          </a:solidFill>
          <a:ln>
            <a:noFill/>
          </a:ln>
        </p:spPr>
      </p:pic>
    </p:spTree>
    <p:extLst>
      <p:ext uri="{BB962C8B-B14F-4D97-AF65-F5344CB8AC3E}">
        <p14:creationId xmlns:p14="http://schemas.microsoft.com/office/powerpoint/2010/main" val="384546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1">
          <a:extLst>
            <a:ext uri="{FF2B5EF4-FFF2-40B4-BE49-F238E27FC236}">
              <a16:creationId xmlns:a16="http://schemas.microsoft.com/office/drawing/2014/main" id="{053CE6E7-383F-2410-6495-025853AD7697}"/>
            </a:ext>
          </a:extLst>
        </p:cNvPr>
        <p:cNvGrpSpPr/>
        <p:nvPr/>
      </p:nvGrpSpPr>
      <p:grpSpPr>
        <a:xfrm>
          <a:off x="0" y="0"/>
          <a:ext cx="0" cy="0"/>
          <a:chOff x="0" y="0"/>
          <a:chExt cx="0" cy="0"/>
        </a:xfrm>
      </p:grpSpPr>
      <p:sp>
        <p:nvSpPr>
          <p:cNvPr id="82" name="Google Shape;82;p26">
            <a:extLst>
              <a:ext uri="{FF2B5EF4-FFF2-40B4-BE49-F238E27FC236}">
                <a16:creationId xmlns:a16="http://schemas.microsoft.com/office/drawing/2014/main" id="{5CF44001-A26E-0C82-2A68-C8593E588C3C}"/>
              </a:ext>
            </a:extLst>
          </p:cNvPr>
          <p:cNvSpPr/>
          <p:nvPr/>
        </p:nvSpPr>
        <p:spPr>
          <a:xfrm>
            <a:off x="-662292" y="2187019"/>
            <a:ext cx="9899343" cy="25315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86" name="Google Shape;86;p26">
            <a:extLst>
              <a:ext uri="{FF2B5EF4-FFF2-40B4-BE49-F238E27FC236}">
                <a16:creationId xmlns:a16="http://schemas.microsoft.com/office/drawing/2014/main" id="{55A51AD7-AF28-7E2A-0415-2B27292785E3}"/>
              </a:ext>
            </a:extLst>
          </p:cNvPr>
          <p:cNvSpPr/>
          <p:nvPr/>
        </p:nvSpPr>
        <p:spPr>
          <a:xfrm>
            <a:off x="-641487" y="2187019"/>
            <a:ext cx="9899343" cy="25315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87" name="Google Shape;87;p26">
            <a:extLst>
              <a:ext uri="{FF2B5EF4-FFF2-40B4-BE49-F238E27FC236}">
                <a16:creationId xmlns:a16="http://schemas.microsoft.com/office/drawing/2014/main" id="{17E5CDA2-AC4A-BC44-200A-6C111696B1F8}"/>
              </a:ext>
            </a:extLst>
          </p:cNvPr>
          <p:cNvSpPr/>
          <p:nvPr/>
        </p:nvSpPr>
        <p:spPr>
          <a:xfrm>
            <a:off x="-1073287" y="2187019"/>
            <a:ext cx="9899343" cy="2531543"/>
          </a:xfrm>
          <a:prstGeom prst="parallelogram">
            <a:avLst>
              <a:gd name="adj" fmla="val 34661"/>
            </a:avLst>
          </a:prstGeom>
          <a:solidFill>
            <a:srgbClr val="65283F"/>
          </a:solidFill>
          <a:ln>
            <a:noFill/>
          </a:ln>
        </p:spPr>
        <p:txBody>
          <a:bodyPr spcFirstLastPara="1" wrap="square" lIns="74011" tIns="74011" rIns="74011" bIns="74011" anchor="ctr" anchorCtr="0">
            <a:noAutofit/>
          </a:bodyPr>
          <a:lstStyle/>
          <a:p>
            <a:endParaRPr sz="1133" dirty="0"/>
          </a:p>
        </p:txBody>
      </p:sp>
      <p:sp>
        <p:nvSpPr>
          <p:cNvPr id="88" name="Google Shape;88;p26">
            <a:extLst>
              <a:ext uri="{FF2B5EF4-FFF2-40B4-BE49-F238E27FC236}">
                <a16:creationId xmlns:a16="http://schemas.microsoft.com/office/drawing/2014/main" id="{3DB675A3-4A06-B2EE-A835-1CFBE16C4CE0}"/>
              </a:ext>
            </a:extLst>
          </p:cNvPr>
          <p:cNvSpPr txBox="1"/>
          <p:nvPr/>
        </p:nvSpPr>
        <p:spPr>
          <a:xfrm>
            <a:off x="296388" y="2479714"/>
            <a:ext cx="7642714" cy="1560110"/>
          </a:xfrm>
          <a:prstGeom prst="rect">
            <a:avLst/>
          </a:prstGeom>
          <a:noFill/>
          <a:ln>
            <a:noFill/>
          </a:ln>
        </p:spPr>
        <p:txBody>
          <a:bodyPr spcFirstLastPara="1" wrap="square" lIns="74011" tIns="74011" rIns="74011" bIns="74011" anchor="t" anchorCtr="0">
            <a:spAutoFit/>
          </a:bodyPr>
          <a:lstStyle/>
          <a:p>
            <a:pPr>
              <a:spcAft>
                <a:spcPts val="1376"/>
              </a:spcAft>
              <a:buClr>
                <a:schemeClr val="bg1">
                  <a:lumMod val="95000"/>
                </a:schemeClr>
              </a:buClr>
              <a:buSzPct val="100000"/>
            </a:pPr>
            <a:r>
              <a:rPr lang="en-AU" sz="4000" dirty="0">
                <a:solidFill>
                  <a:schemeClr val="lt1"/>
                </a:solidFill>
                <a:latin typeface="Poppins Medium" panose="00000600000000000000" pitchFamily="2" charset="0"/>
                <a:cs typeface="Poppins Medium" panose="00000600000000000000" pitchFamily="2" charset="0"/>
              </a:rPr>
              <a:t>Atrocity related antisemitism after the Bondi massacre</a:t>
            </a:r>
          </a:p>
        </p:txBody>
      </p:sp>
    </p:spTree>
    <p:extLst>
      <p:ext uri="{BB962C8B-B14F-4D97-AF65-F5344CB8AC3E}">
        <p14:creationId xmlns:p14="http://schemas.microsoft.com/office/powerpoint/2010/main" val="605819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3461ABFF-F77B-7CB7-8A18-9547745B4994}"/>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EE66617A-3840-C120-E383-56AFABE1EC3F}"/>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pic>
        <p:nvPicPr>
          <p:cNvPr id="193" name="Google Shape;193;p32">
            <a:extLst>
              <a:ext uri="{FF2B5EF4-FFF2-40B4-BE49-F238E27FC236}">
                <a16:creationId xmlns:a16="http://schemas.microsoft.com/office/drawing/2014/main" id="{53801296-7043-9A45-903A-3AD1881FA77B}"/>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3" name="Google Shape;192;p32">
            <a:extLst>
              <a:ext uri="{FF2B5EF4-FFF2-40B4-BE49-F238E27FC236}">
                <a16:creationId xmlns:a16="http://schemas.microsoft.com/office/drawing/2014/main" id="{0F1C2903-708D-C574-D9A5-83E10F51515E}"/>
              </a:ext>
            </a:extLst>
          </p:cNvPr>
          <p:cNvSpPr txBox="1">
            <a:spLocks/>
          </p:cNvSpPr>
          <p:nvPr/>
        </p:nvSpPr>
        <p:spPr>
          <a:xfrm>
            <a:off x="2225819" y="137181"/>
            <a:ext cx="799064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lgn="ctr">
              <a:buSzPts val="1100"/>
            </a:pPr>
            <a:r>
              <a:rPr lang="en-US" sz="2400" noProof="0" dirty="0">
                <a:solidFill>
                  <a:srgbClr val="FFFFFF"/>
                </a:solidFill>
                <a:latin typeface="Poppins SemiBold"/>
                <a:ea typeface="Poppins SemiBold"/>
                <a:cs typeface="Poppins SemiBold"/>
                <a:sym typeface="Poppins SemiBold"/>
              </a:rPr>
              <a:t>Antisemitism – </a:t>
            </a:r>
            <a:r>
              <a:rPr lang="en-US" sz="2400" dirty="0">
                <a:solidFill>
                  <a:srgbClr val="FFFFFF"/>
                </a:solidFill>
                <a:latin typeface="Poppins SemiBold"/>
                <a:ea typeface="Poppins SemiBold"/>
                <a:cs typeface="Poppins SemiBold"/>
                <a:sym typeface="Poppins SemiBold"/>
              </a:rPr>
              <a:t>A</a:t>
            </a:r>
            <a:r>
              <a:rPr lang="en-US" sz="2400" noProof="0" dirty="0" err="1">
                <a:solidFill>
                  <a:srgbClr val="FFFFFF"/>
                </a:solidFill>
                <a:latin typeface="Poppins SemiBold"/>
                <a:ea typeface="Poppins SemiBold"/>
                <a:cs typeface="Poppins SemiBold"/>
                <a:sym typeface="Poppins SemiBold"/>
              </a:rPr>
              <a:t>trocity</a:t>
            </a:r>
            <a:r>
              <a:rPr lang="en-US" sz="2400" noProof="0" dirty="0">
                <a:solidFill>
                  <a:srgbClr val="FFFFFF"/>
                </a:solidFill>
                <a:latin typeface="Poppins SemiBold"/>
                <a:ea typeface="Poppins SemiBold"/>
                <a:cs typeface="Poppins SemiBold"/>
                <a:sym typeface="Poppins SemiBold"/>
              </a:rPr>
              <a:t> Distortion</a:t>
            </a:r>
            <a:endParaRPr lang="en-AU" sz="2400" noProof="0" dirty="0">
              <a:solidFill>
                <a:srgbClr val="FFFFFF"/>
              </a:solidFill>
              <a:latin typeface="Poppins SemiBold"/>
              <a:ea typeface="Poppins SemiBold"/>
              <a:cs typeface="Poppins SemiBold"/>
              <a:sym typeface="Poppins SemiBold"/>
            </a:endParaRPr>
          </a:p>
        </p:txBody>
      </p:sp>
      <p:sp>
        <p:nvSpPr>
          <p:cNvPr id="4" name="TextBox 3">
            <a:extLst>
              <a:ext uri="{FF2B5EF4-FFF2-40B4-BE49-F238E27FC236}">
                <a16:creationId xmlns:a16="http://schemas.microsoft.com/office/drawing/2014/main" id="{4CADAB93-49FA-C112-9CA3-6D8D56E2FF5B}"/>
              </a:ext>
            </a:extLst>
          </p:cNvPr>
          <p:cNvSpPr txBox="1"/>
          <p:nvPr/>
        </p:nvSpPr>
        <p:spPr>
          <a:xfrm>
            <a:off x="698946" y="927658"/>
            <a:ext cx="9517518" cy="369332"/>
          </a:xfrm>
          <a:prstGeom prst="rect">
            <a:avLst/>
          </a:prstGeom>
          <a:noFill/>
        </p:spPr>
        <p:txBody>
          <a:bodyPr wrap="square" rtlCol="0">
            <a:spAutoFit/>
          </a:bodyPr>
          <a:lstStyle/>
          <a:p>
            <a:r>
              <a:rPr lang="en-US" sz="1800" b="1" dirty="0">
                <a:solidFill>
                  <a:schemeClr val="bg1"/>
                </a:solidFill>
              </a:rPr>
              <a:t>75 items of atrocity distortion, blaming someone other than the attackers</a:t>
            </a:r>
          </a:p>
        </p:txBody>
      </p:sp>
      <p:pic>
        <p:nvPicPr>
          <p:cNvPr id="6" name="Picture 5">
            <a:extLst>
              <a:ext uri="{FF2B5EF4-FFF2-40B4-BE49-F238E27FC236}">
                <a16:creationId xmlns:a16="http://schemas.microsoft.com/office/drawing/2014/main" id="{F27C2DB3-8C29-C16D-8210-8C45E8E5A1DB}"/>
              </a:ext>
            </a:extLst>
          </p:cNvPr>
          <p:cNvPicPr>
            <a:picLocks noChangeAspect="1"/>
          </p:cNvPicPr>
          <p:nvPr/>
        </p:nvPicPr>
        <p:blipFill>
          <a:blip r:embed="rId4"/>
          <a:stretch>
            <a:fillRect/>
          </a:stretch>
        </p:blipFill>
        <p:spPr>
          <a:xfrm>
            <a:off x="698946" y="1841863"/>
            <a:ext cx="9664254" cy="4277950"/>
          </a:xfrm>
          <a:prstGeom prst="rect">
            <a:avLst/>
          </a:prstGeom>
        </p:spPr>
      </p:pic>
    </p:spTree>
    <p:extLst>
      <p:ext uri="{BB962C8B-B14F-4D97-AF65-F5344CB8AC3E}">
        <p14:creationId xmlns:p14="http://schemas.microsoft.com/office/powerpoint/2010/main" val="1617758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6D21108B-714D-B633-D26C-DD613C712D33}"/>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93A99433-D5FC-C14B-86B8-6896BBBEE618}"/>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pic>
        <p:nvPicPr>
          <p:cNvPr id="193" name="Google Shape;193;p32">
            <a:extLst>
              <a:ext uri="{FF2B5EF4-FFF2-40B4-BE49-F238E27FC236}">
                <a16:creationId xmlns:a16="http://schemas.microsoft.com/office/drawing/2014/main" id="{08366DF3-3939-227D-5271-2455DE2CD753}"/>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3" name="Google Shape;192;p32">
            <a:extLst>
              <a:ext uri="{FF2B5EF4-FFF2-40B4-BE49-F238E27FC236}">
                <a16:creationId xmlns:a16="http://schemas.microsoft.com/office/drawing/2014/main" id="{0F3ED145-CF41-55BC-3E13-5B7DE83493F7}"/>
              </a:ext>
            </a:extLst>
          </p:cNvPr>
          <p:cNvSpPr txBox="1">
            <a:spLocks/>
          </p:cNvSpPr>
          <p:nvPr/>
        </p:nvSpPr>
        <p:spPr>
          <a:xfrm>
            <a:off x="2225819" y="137181"/>
            <a:ext cx="799064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lgn="ctr">
              <a:buSzPts val="1100"/>
            </a:pPr>
            <a:r>
              <a:rPr lang="en-US" sz="2400" noProof="0" dirty="0">
                <a:solidFill>
                  <a:srgbClr val="FFFFFF"/>
                </a:solidFill>
                <a:latin typeface="Poppins SemiBold"/>
                <a:ea typeface="Poppins SemiBold"/>
                <a:cs typeface="Poppins SemiBold"/>
                <a:sym typeface="Poppins SemiBold"/>
              </a:rPr>
              <a:t>Antisemitism – A</a:t>
            </a:r>
            <a:r>
              <a:rPr lang="en-US" sz="2400" dirty="0">
                <a:solidFill>
                  <a:srgbClr val="FFFFFF"/>
                </a:solidFill>
                <a:latin typeface="Poppins SemiBold"/>
                <a:ea typeface="Poppins SemiBold"/>
                <a:cs typeface="Poppins SemiBold"/>
                <a:sym typeface="Poppins SemiBold"/>
              </a:rPr>
              <a:t>t</a:t>
            </a:r>
            <a:r>
              <a:rPr lang="en-US" sz="2400" noProof="0" dirty="0" err="1">
                <a:solidFill>
                  <a:srgbClr val="FFFFFF"/>
                </a:solidFill>
                <a:latin typeface="Poppins SemiBold"/>
                <a:ea typeface="Poppins SemiBold"/>
                <a:cs typeface="Poppins SemiBold"/>
                <a:sym typeface="Poppins SemiBold"/>
              </a:rPr>
              <a:t>rocity</a:t>
            </a:r>
            <a:r>
              <a:rPr lang="en-US" sz="2400" noProof="0" dirty="0">
                <a:solidFill>
                  <a:srgbClr val="FFFFFF"/>
                </a:solidFill>
                <a:latin typeface="Poppins SemiBold"/>
                <a:ea typeface="Poppins SemiBold"/>
                <a:cs typeface="Poppins SemiBold"/>
                <a:sym typeface="Poppins SemiBold"/>
              </a:rPr>
              <a:t> justification</a:t>
            </a:r>
            <a:endParaRPr lang="en-AU" sz="2400" noProof="0" dirty="0">
              <a:solidFill>
                <a:srgbClr val="FFFFFF"/>
              </a:solidFill>
              <a:latin typeface="Poppins SemiBold"/>
              <a:ea typeface="Poppins SemiBold"/>
              <a:cs typeface="Poppins SemiBold"/>
              <a:sym typeface="Poppins SemiBold"/>
            </a:endParaRPr>
          </a:p>
        </p:txBody>
      </p:sp>
      <p:sp>
        <p:nvSpPr>
          <p:cNvPr id="4" name="TextBox 3">
            <a:extLst>
              <a:ext uri="{FF2B5EF4-FFF2-40B4-BE49-F238E27FC236}">
                <a16:creationId xmlns:a16="http://schemas.microsoft.com/office/drawing/2014/main" id="{AAB4F91B-C956-9089-9C07-422317D2EC29}"/>
              </a:ext>
            </a:extLst>
          </p:cNvPr>
          <p:cNvSpPr txBox="1"/>
          <p:nvPr/>
        </p:nvSpPr>
        <p:spPr>
          <a:xfrm>
            <a:off x="698946" y="927658"/>
            <a:ext cx="9517518" cy="369332"/>
          </a:xfrm>
          <a:prstGeom prst="rect">
            <a:avLst/>
          </a:prstGeom>
          <a:noFill/>
        </p:spPr>
        <p:txBody>
          <a:bodyPr wrap="square" rtlCol="0">
            <a:spAutoFit/>
          </a:bodyPr>
          <a:lstStyle/>
          <a:p>
            <a:r>
              <a:rPr lang="en-US" sz="1800" b="1" dirty="0">
                <a:solidFill>
                  <a:schemeClr val="bg1"/>
                </a:solidFill>
              </a:rPr>
              <a:t>75 items of atrocity justification, </a:t>
            </a:r>
            <a:r>
              <a:rPr lang="en-US" sz="1800" b="1" dirty="0" err="1">
                <a:solidFill>
                  <a:schemeClr val="bg1"/>
                </a:solidFill>
              </a:rPr>
              <a:t>rationalising</a:t>
            </a:r>
            <a:r>
              <a:rPr lang="en-US" sz="1800" b="1" dirty="0">
                <a:solidFill>
                  <a:schemeClr val="bg1"/>
                </a:solidFill>
              </a:rPr>
              <a:t> the attack</a:t>
            </a:r>
          </a:p>
        </p:txBody>
      </p:sp>
      <p:pic>
        <p:nvPicPr>
          <p:cNvPr id="5" name="Picture 4">
            <a:extLst>
              <a:ext uri="{FF2B5EF4-FFF2-40B4-BE49-F238E27FC236}">
                <a16:creationId xmlns:a16="http://schemas.microsoft.com/office/drawing/2014/main" id="{70F8D740-2D2A-2D51-9CD6-058FEC50E32F}"/>
              </a:ext>
            </a:extLst>
          </p:cNvPr>
          <p:cNvPicPr>
            <a:picLocks noChangeAspect="1"/>
          </p:cNvPicPr>
          <p:nvPr/>
        </p:nvPicPr>
        <p:blipFill>
          <a:blip r:embed="rId4"/>
          <a:stretch>
            <a:fillRect/>
          </a:stretch>
        </p:blipFill>
        <p:spPr>
          <a:xfrm>
            <a:off x="1595586" y="1580483"/>
            <a:ext cx="6968122" cy="4273531"/>
          </a:xfrm>
          <a:prstGeom prst="rect">
            <a:avLst/>
          </a:prstGeom>
        </p:spPr>
      </p:pic>
    </p:spTree>
    <p:extLst>
      <p:ext uri="{BB962C8B-B14F-4D97-AF65-F5344CB8AC3E}">
        <p14:creationId xmlns:p14="http://schemas.microsoft.com/office/powerpoint/2010/main" val="582886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1D091716-31A5-53AA-6949-6BE455234CC6}"/>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3C7A16C7-5536-A48A-D049-22A662B116CD}"/>
              </a:ext>
            </a:extLst>
          </p:cNvPr>
          <p:cNvSpPr/>
          <p:nvPr/>
        </p:nvSpPr>
        <p:spPr>
          <a:xfrm>
            <a:off x="-2234797" y="-168944"/>
            <a:ext cx="1374849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lang="en-AU" sz="1133" noProof="0" dirty="0"/>
          </a:p>
        </p:txBody>
      </p:sp>
      <p:pic>
        <p:nvPicPr>
          <p:cNvPr id="193" name="Google Shape;193;p32">
            <a:extLst>
              <a:ext uri="{FF2B5EF4-FFF2-40B4-BE49-F238E27FC236}">
                <a16:creationId xmlns:a16="http://schemas.microsoft.com/office/drawing/2014/main" id="{A7FB6FB7-2DEA-7F09-F965-ED59BDB0A711}"/>
              </a:ext>
            </a:extLst>
          </p:cNvPr>
          <p:cNvPicPr preferRelativeResize="0"/>
          <p:nvPr/>
        </p:nvPicPr>
        <p:blipFill>
          <a:blip r:embed="rId3">
            <a:alphaModFix/>
          </a:blip>
          <a:stretch>
            <a:fillRect/>
          </a:stretch>
        </p:blipFill>
        <p:spPr>
          <a:xfrm>
            <a:off x="353256" y="137181"/>
            <a:ext cx="1716698" cy="602690"/>
          </a:xfrm>
          <a:prstGeom prst="rect">
            <a:avLst/>
          </a:prstGeom>
          <a:noFill/>
          <a:ln>
            <a:noFill/>
          </a:ln>
        </p:spPr>
      </p:pic>
      <p:sp>
        <p:nvSpPr>
          <p:cNvPr id="3" name="Google Shape;192;p32">
            <a:extLst>
              <a:ext uri="{FF2B5EF4-FFF2-40B4-BE49-F238E27FC236}">
                <a16:creationId xmlns:a16="http://schemas.microsoft.com/office/drawing/2014/main" id="{A7B6F67A-CC00-5167-C5B3-AB834C84585F}"/>
              </a:ext>
            </a:extLst>
          </p:cNvPr>
          <p:cNvSpPr txBox="1">
            <a:spLocks/>
          </p:cNvSpPr>
          <p:nvPr/>
        </p:nvSpPr>
        <p:spPr>
          <a:xfrm>
            <a:off x="2225819" y="137181"/>
            <a:ext cx="7990645" cy="506983"/>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lgn="ctr">
              <a:buSzPts val="1100"/>
            </a:pPr>
            <a:r>
              <a:rPr lang="en-US" sz="2400" noProof="0" dirty="0">
                <a:solidFill>
                  <a:srgbClr val="FFFFFF"/>
                </a:solidFill>
                <a:latin typeface="Poppins SemiBold"/>
                <a:ea typeface="Poppins SemiBold"/>
                <a:cs typeface="Poppins SemiBold"/>
                <a:sym typeface="Poppins SemiBold"/>
              </a:rPr>
              <a:t>Antisemitism – Atrocity Minimization</a:t>
            </a:r>
            <a:endParaRPr lang="en-AU" sz="2400" noProof="0" dirty="0">
              <a:solidFill>
                <a:srgbClr val="FFFFFF"/>
              </a:solidFill>
              <a:latin typeface="Poppins SemiBold"/>
              <a:ea typeface="Poppins SemiBold"/>
              <a:cs typeface="Poppins SemiBold"/>
              <a:sym typeface="Poppins SemiBold"/>
            </a:endParaRPr>
          </a:p>
        </p:txBody>
      </p:sp>
      <p:sp>
        <p:nvSpPr>
          <p:cNvPr id="4" name="TextBox 3">
            <a:extLst>
              <a:ext uri="{FF2B5EF4-FFF2-40B4-BE49-F238E27FC236}">
                <a16:creationId xmlns:a16="http://schemas.microsoft.com/office/drawing/2014/main" id="{35B44AA4-5826-602A-E59C-57036376F602}"/>
              </a:ext>
            </a:extLst>
          </p:cNvPr>
          <p:cNvSpPr txBox="1"/>
          <p:nvPr/>
        </p:nvSpPr>
        <p:spPr>
          <a:xfrm>
            <a:off x="698946" y="927658"/>
            <a:ext cx="9517518" cy="369332"/>
          </a:xfrm>
          <a:prstGeom prst="rect">
            <a:avLst/>
          </a:prstGeom>
          <a:noFill/>
        </p:spPr>
        <p:txBody>
          <a:bodyPr wrap="square" rtlCol="0">
            <a:spAutoFit/>
          </a:bodyPr>
          <a:lstStyle/>
          <a:p>
            <a:r>
              <a:rPr lang="en-US" sz="1800" b="1" dirty="0">
                <a:solidFill>
                  <a:schemeClr val="bg1"/>
                </a:solidFill>
              </a:rPr>
              <a:t>66 cases of atrocity minimization, down-playing the attack</a:t>
            </a:r>
          </a:p>
        </p:txBody>
      </p:sp>
      <p:pic>
        <p:nvPicPr>
          <p:cNvPr id="5" name="Picture 4">
            <a:extLst>
              <a:ext uri="{FF2B5EF4-FFF2-40B4-BE49-F238E27FC236}">
                <a16:creationId xmlns:a16="http://schemas.microsoft.com/office/drawing/2014/main" id="{6A1E6404-3996-A3D6-CD86-111F486B11DF}"/>
              </a:ext>
            </a:extLst>
          </p:cNvPr>
          <p:cNvPicPr>
            <a:picLocks noChangeAspect="1"/>
          </p:cNvPicPr>
          <p:nvPr/>
        </p:nvPicPr>
        <p:blipFill>
          <a:blip r:embed="rId4"/>
          <a:stretch>
            <a:fillRect/>
          </a:stretch>
        </p:blipFill>
        <p:spPr>
          <a:xfrm>
            <a:off x="544624" y="2004671"/>
            <a:ext cx="9609008" cy="3187483"/>
          </a:xfrm>
          <a:prstGeom prst="rect">
            <a:avLst/>
          </a:prstGeom>
        </p:spPr>
      </p:pic>
    </p:spTree>
    <p:extLst>
      <p:ext uri="{BB962C8B-B14F-4D97-AF65-F5344CB8AC3E}">
        <p14:creationId xmlns:p14="http://schemas.microsoft.com/office/powerpoint/2010/main" val="3099011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683B7C1D-C534-ABDE-E8FB-11653DC32A6C}"/>
            </a:ext>
          </a:extLst>
        </p:cNvPr>
        <p:cNvGrpSpPr/>
        <p:nvPr/>
      </p:nvGrpSpPr>
      <p:grpSpPr>
        <a:xfrm>
          <a:off x="0" y="0"/>
          <a:ext cx="0" cy="0"/>
          <a:chOff x="0" y="0"/>
          <a:chExt cx="0" cy="0"/>
        </a:xfrm>
      </p:grpSpPr>
      <p:sp>
        <p:nvSpPr>
          <p:cNvPr id="190" name="Google Shape;190;p32">
            <a:extLst>
              <a:ext uri="{FF2B5EF4-FFF2-40B4-BE49-F238E27FC236}">
                <a16:creationId xmlns:a16="http://schemas.microsoft.com/office/drawing/2014/main" id="{EDADDD13-92C7-C87A-4038-CD0FFCE87799}"/>
              </a:ext>
            </a:extLst>
          </p:cNvPr>
          <p:cNvSpPr/>
          <p:nvPr/>
        </p:nvSpPr>
        <p:spPr>
          <a:xfrm>
            <a:off x="-2930922" y="-86064"/>
            <a:ext cx="1329412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191" name="Google Shape;191;p32">
            <a:extLst>
              <a:ext uri="{FF2B5EF4-FFF2-40B4-BE49-F238E27FC236}">
                <a16:creationId xmlns:a16="http://schemas.microsoft.com/office/drawing/2014/main" id="{C009B619-00C0-7124-18FE-133F69387B45}"/>
              </a:ext>
            </a:extLst>
          </p:cNvPr>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a:solidFill>
                  <a:schemeClr val="lt1"/>
                </a:solidFill>
                <a:latin typeface="Poppins"/>
                <a:ea typeface="Poppins"/>
                <a:cs typeface="Poppins"/>
                <a:sym typeface="Poppins"/>
              </a:rPr>
              <a:pPr/>
              <a:t>6</a:t>
            </a:fld>
            <a:endParaRPr>
              <a:solidFill>
                <a:schemeClr val="lt1"/>
              </a:solidFill>
              <a:latin typeface="Poppins"/>
              <a:ea typeface="Poppins"/>
              <a:cs typeface="Poppins"/>
              <a:sym typeface="Poppins"/>
            </a:endParaRPr>
          </a:p>
        </p:txBody>
      </p:sp>
      <p:sp>
        <p:nvSpPr>
          <p:cNvPr id="195" name="Google Shape;195;p32">
            <a:extLst>
              <a:ext uri="{FF2B5EF4-FFF2-40B4-BE49-F238E27FC236}">
                <a16:creationId xmlns:a16="http://schemas.microsoft.com/office/drawing/2014/main" id="{503F873B-7456-B91D-1D43-2F79FABC6C3F}"/>
              </a:ext>
            </a:extLst>
          </p:cNvPr>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sz="1052">
                <a:latin typeface="Poppins"/>
                <a:ea typeface="Poppins"/>
                <a:cs typeface="Poppins"/>
                <a:sym typeface="Poppins"/>
              </a:rPr>
              <a:pPr/>
              <a:t>6</a:t>
            </a:fld>
            <a:endParaRPr sz="1052">
              <a:latin typeface="Poppins"/>
              <a:ea typeface="Poppins"/>
              <a:cs typeface="Poppins"/>
              <a:sym typeface="Poppins"/>
            </a:endParaRPr>
          </a:p>
        </p:txBody>
      </p:sp>
      <p:sp>
        <p:nvSpPr>
          <p:cNvPr id="200" name="Google Shape;200;p32">
            <a:extLst>
              <a:ext uri="{FF2B5EF4-FFF2-40B4-BE49-F238E27FC236}">
                <a16:creationId xmlns:a16="http://schemas.microsoft.com/office/drawing/2014/main" id="{16B82FA5-9EB6-804D-9CB2-2C86D7023AAD}"/>
              </a:ext>
            </a:extLst>
          </p:cNvPr>
          <p:cNvSpPr/>
          <p:nvPr/>
        </p:nvSpPr>
        <p:spPr>
          <a:xfrm>
            <a:off x="13700462" y="809068"/>
            <a:ext cx="2804514" cy="1038457"/>
          </a:xfrm>
          <a:prstGeom prst="snip1Rect">
            <a:avLst>
              <a:gd name="adj" fmla="val 16667"/>
            </a:avLst>
          </a:prstGeom>
          <a:solidFill>
            <a:srgbClr val="FFFFFF"/>
          </a:solidFill>
          <a:ln>
            <a:noFill/>
          </a:ln>
        </p:spPr>
        <p:txBody>
          <a:bodyPr spcFirstLastPara="1" wrap="square" lIns="74011" tIns="74011" rIns="74011" bIns="74011" anchor="ctr" anchorCtr="0">
            <a:noAutofit/>
          </a:bodyPr>
          <a:lstStyle/>
          <a:p>
            <a:endParaRPr sz="1214"/>
          </a:p>
        </p:txBody>
      </p:sp>
      <p:sp>
        <p:nvSpPr>
          <p:cNvPr id="203" name="Google Shape;203;p32">
            <a:extLst>
              <a:ext uri="{FF2B5EF4-FFF2-40B4-BE49-F238E27FC236}">
                <a16:creationId xmlns:a16="http://schemas.microsoft.com/office/drawing/2014/main" id="{E71A2AD9-066B-0A35-1F91-9BF3168F3C01}"/>
              </a:ext>
            </a:extLst>
          </p:cNvPr>
          <p:cNvSpPr txBox="1">
            <a:spLocks noGrp="1"/>
          </p:cNvSpPr>
          <p:nvPr>
            <p:ph type="body" idx="1"/>
          </p:nvPr>
        </p:nvSpPr>
        <p:spPr>
          <a:xfrm>
            <a:off x="353256" y="1650037"/>
            <a:ext cx="8917204" cy="2452315"/>
          </a:xfrm>
          <a:prstGeom prst="rect">
            <a:avLst/>
          </a:prstGeom>
        </p:spPr>
        <p:txBody>
          <a:bodyPr spcFirstLastPara="1" wrap="square" lIns="106351" tIns="106351" rIns="106351" bIns="106351" anchor="t" anchorCtr="0">
            <a:spAutoFit/>
          </a:bodyPr>
          <a:lstStyle/>
          <a:p>
            <a:pPr marL="285750" indent="-285750">
              <a:spcAft>
                <a:spcPts val="1376"/>
              </a:spcAft>
              <a:buClr>
                <a:schemeClr val="bg1">
                  <a:lumMod val="95000"/>
                </a:schemeClr>
              </a:buClr>
              <a:buSzPct val="100000"/>
            </a:pPr>
            <a:r>
              <a:rPr lang="en-US" sz="1600" dirty="0">
                <a:solidFill>
                  <a:srgbClr val="FFFFFF"/>
                </a:solidFill>
                <a:latin typeface="Poppins Medium"/>
                <a:ea typeface="Poppins Medium"/>
                <a:cs typeface="Poppins Medium"/>
                <a:sym typeface="Poppins Medium"/>
              </a:rPr>
              <a:t>Completed 160 hours of monitoring of online antisemitism + 160 hours of monitoring of online anti-Muslim hate (320 hours in total)</a:t>
            </a:r>
          </a:p>
          <a:p>
            <a:pPr marL="285750" indent="-285750">
              <a:spcAft>
                <a:spcPts val="1376"/>
              </a:spcAft>
              <a:buClr>
                <a:schemeClr val="bg1">
                  <a:lumMod val="95000"/>
                </a:schemeClr>
              </a:buClr>
              <a:buSzPct val="100000"/>
            </a:pPr>
            <a:r>
              <a:rPr lang="en-US" sz="1600" dirty="0">
                <a:solidFill>
                  <a:srgbClr val="FFFFFF"/>
                </a:solidFill>
                <a:latin typeface="Poppins Medium"/>
                <a:ea typeface="Poppins Medium"/>
                <a:cs typeface="Poppins Medium"/>
                <a:sym typeface="Poppins Medium"/>
              </a:rPr>
              <a:t>For each of the 10 social media platforms chosen we completed 16 hours of monitoring for anti-Jewish hate + 16 hours monitoring for anti-Muslim hate</a:t>
            </a:r>
          </a:p>
          <a:p>
            <a:pPr marL="285750" indent="-285750">
              <a:spcAft>
                <a:spcPts val="1376"/>
              </a:spcAft>
              <a:buClr>
                <a:schemeClr val="bg1">
                  <a:lumMod val="95000"/>
                </a:schemeClr>
              </a:buClr>
              <a:buSzPct val="100000"/>
            </a:pPr>
            <a:r>
              <a:rPr lang="en-US" sz="1600" dirty="0">
                <a:solidFill>
                  <a:srgbClr val="FFFFFF"/>
                </a:solidFill>
                <a:latin typeface="Poppins Medium"/>
                <a:ea typeface="Poppins Medium"/>
                <a:cs typeface="Poppins Medium"/>
                <a:sym typeface="Poppins Medium"/>
              </a:rPr>
              <a:t>The methodology was designed to ensured a wide range of comparisons could be made between platforms, narratives, types of hate, etc.</a:t>
            </a:r>
          </a:p>
        </p:txBody>
      </p:sp>
      <p:pic>
        <p:nvPicPr>
          <p:cNvPr id="14" name="Picture 6">
            <a:extLst>
              <a:ext uri="{FF2B5EF4-FFF2-40B4-BE49-F238E27FC236}">
                <a16:creationId xmlns:a16="http://schemas.microsoft.com/office/drawing/2014/main" id="{68FAE422-EBD6-245A-AE6C-E82689624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342" y="4144601"/>
            <a:ext cx="885647" cy="8856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Gab (social network) - Wikipedia">
            <a:extLst>
              <a:ext uri="{FF2B5EF4-FFF2-40B4-BE49-F238E27FC236}">
                <a16:creationId xmlns:a16="http://schemas.microsoft.com/office/drawing/2014/main" id="{C19F20E2-0015-A0D2-01DD-AF4E9065C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342" y="5142654"/>
            <a:ext cx="1363453" cy="8180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DA676A3B-23EE-61C4-3583-EA86DC40E0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968" y="5142654"/>
            <a:ext cx="799097" cy="7990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a:extLst>
              <a:ext uri="{FF2B5EF4-FFF2-40B4-BE49-F238E27FC236}">
                <a16:creationId xmlns:a16="http://schemas.microsoft.com/office/drawing/2014/main" id="{809D33F8-C355-315C-DF90-1BECB3F5C9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968" y="4159407"/>
            <a:ext cx="805295" cy="8052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a:extLst>
              <a:ext uri="{FF2B5EF4-FFF2-40B4-BE49-F238E27FC236}">
                <a16:creationId xmlns:a16="http://schemas.microsoft.com/office/drawing/2014/main" id="{FF807DD2-A858-8D70-0E0E-90E13C5A19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4298" y="4159407"/>
            <a:ext cx="2141091" cy="8946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B78D4B7B-D772-A17F-C755-A79D132522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5450" y="4120952"/>
            <a:ext cx="885647" cy="885647"/>
          </a:xfrm>
          <a:prstGeom prst="rect">
            <a:avLst/>
          </a:prstGeom>
          <a:noFill/>
          <a:extLst>
            <a:ext uri="{909E8E84-426E-40DD-AFC4-6F175D3DCCD1}">
              <a14:hiddenFill xmlns:a14="http://schemas.microsoft.com/office/drawing/2010/main">
                <a:solidFill>
                  <a:srgbClr val="FFFFFF"/>
                </a:solidFill>
              </a14:hiddenFill>
            </a:ext>
          </a:extLst>
        </p:spPr>
      </p:pic>
      <p:sp>
        <p:nvSpPr>
          <p:cNvPr id="20" name="AutoShape 18">
            <a:extLst>
              <a:ext uri="{FF2B5EF4-FFF2-40B4-BE49-F238E27FC236}">
                <a16:creationId xmlns:a16="http://schemas.microsoft.com/office/drawing/2014/main" id="{7B87AD21-C73B-CA9F-EF13-EF20FAB84D58}"/>
              </a:ext>
            </a:extLst>
          </p:cNvPr>
          <p:cNvSpPr>
            <a:spLocks noChangeAspect="1" noChangeArrowheads="1"/>
          </p:cNvSpPr>
          <p:nvPr/>
        </p:nvSpPr>
        <p:spPr bwMode="auto">
          <a:xfrm>
            <a:off x="5000017" y="326121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21" name="Picture 20">
            <a:extLst>
              <a:ext uri="{FF2B5EF4-FFF2-40B4-BE49-F238E27FC236}">
                <a16:creationId xmlns:a16="http://schemas.microsoft.com/office/drawing/2014/main" id="{789A1D5F-C4FD-A5F1-76A8-2B2D3172C1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3089" y="5146965"/>
            <a:ext cx="3858363" cy="8325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a:extLst>
              <a:ext uri="{FF2B5EF4-FFF2-40B4-BE49-F238E27FC236}">
                <a16:creationId xmlns:a16="http://schemas.microsoft.com/office/drawing/2014/main" id="{E15AF36C-0BF7-D297-2487-4D6362EAA2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8767" y="4145314"/>
            <a:ext cx="3075966" cy="8946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4" descr="Reddit - Wikipedia">
            <a:extLst>
              <a:ext uri="{FF2B5EF4-FFF2-40B4-BE49-F238E27FC236}">
                <a16:creationId xmlns:a16="http://schemas.microsoft.com/office/drawing/2014/main" id="{87A7D434-0A33-D5AC-211C-0902FE34CE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8442" y="5125947"/>
            <a:ext cx="584000" cy="8325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2DEB0A03-3C4D-613E-67FD-ECB81FF87E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1708" y="5142654"/>
            <a:ext cx="849040" cy="799097"/>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5849D68E-93C6-68A3-3C2D-B7071BF04950}"/>
              </a:ext>
            </a:extLst>
          </p:cNvPr>
          <p:cNvGrpSpPr/>
          <p:nvPr/>
        </p:nvGrpSpPr>
        <p:grpSpPr>
          <a:xfrm>
            <a:off x="353256" y="-16978"/>
            <a:ext cx="3019774" cy="668592"/>
            <a:chOff x="353256" y="-16978"/>
            <a:chExt cx="3019774" cy="668592"/>
          </a:xfrm>
        </p:grpSpPr>
        <p:pic>
          <p:nvPicPr>
            <p:cNvPr id="29" name="Google Shape;97;p27">
              <a:extLst>
                <a:ext uri="{FF2B5EF4-FFF2-40B4-BE49-F238E27FC236}">
                  <a16:creationId xmlns:a16="http://schemas.microsoft.com/office/drawing/2014/main" id="{DB55416A-8F4B-7EF3-1489-CB349CA9C385}"/>
                </a:ext>
              </a:extLst>
            </p:cNvPr>
            <p:cNvPicPr preferRelativeResize="0"/>
            <p:nvPr/>
          </p:nvPicPr>
          <p:blipFill>
            <a:blip r:embed="rId13">
              <a:alphaModFix/>
            </a:blip>
            <a:stretch>
              <a:fillRect/>
            </a:stretch>
          </p:blipFill>
          <p:spPr>
            <a:xfrm>
              <a:off x="1656332" y="48924"/>
              <a:ext cx="1716698" cy="602690"/>
            </a:xfrm>
            <a:prstGeom prst="rect">
              <a:avLst/>
            </a:prstGeom>
            <a:noFill/>
            <a:ln>
              <a:noFill/>
            </a:ln>
          </p:spPr>
        </p:pic>
        <p:pic>
          <p:nvPicPr>
            <p:cNvPr id="30" name="Picture 2">
              <a:extLst>
                <a:ext uri="{FF2B5EF4-FFF2-40B4-BE49-F238E27FC236}">
                  <a16:creationId xmlns:a16="http://schemas.microsoft.com/office/drawing/2014/main" id="{50A9D7AF-682F-8574-7032-910AD4877F3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0671" t="29886" r="9124" b="32046"/>
            <a:stretch/>
          </p:blipFill>
          <p:spPr bwMode="auto">
            <a:xfrm>
              <a:off x="353256" y="-16978"/>
              <a:ext cx="1303076" cy="61849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Google Shape;192;p32">
            <a:extLst>
              <a:ext uri="{FF2B5EF4-FFF2-40B4-BE49-F238E27FC236}">
                <a16:creationId xmlns:a16="http://schemas.microsoft.com/office/drawing/2014/main" id="{F82BEF99-A0C6-3E58-5AB1-26E506179D75}"/>
              </a:ext>
            </a:extLst>
          </p:cNvPr>
          <p:cNvSpPr txBox="1">
            <a:spLocks/>
          </p:cNvSpPr>
          <p:nvPr/>
        </p:nvSpPr>
        <p:spPr>
          <a:xfrm>
            <a:off x="353255" y="651464"/>
            <a:ext cx="5494885" cy="676832"/>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AU" sz="2400" dirty="0">
                <a:solidFill>
                  <a:srgbClr val="FFFFFF"/>
                </a:solidFill>
                <a:latin typeface="Poppins SemiBold"/>
                <a:ea typeface="Poppins SemiBold"/>
                <a:cs typeface="Poppins SemiBold"/>
                <a:sym typeface="Poppins SemiBold"/>
              </a:rPr>
              <a:t>The Moment Project’s Objectives</a:t>
            </a:r>
          </a:p>
          <a:p>
            <a:pPr>
              <a:buSzPts val="1100"/>
            </a:pPr>
            <a:endParaRPr lang="en-AU" sz="2914" dirty="0">
              <a:solidFill>
                <a:srgbClr val="FFFFFF"/>
              </a:solidFill>
              <a:highlight>
                <a:srgbClr val="B27085"/>
              </a:highlight>
              <a:latin typeface="Poppins SemiBold"/>
              <a:ea typeface="Poppins SemiBold"/>
              <a:cs typeface="Poppins SemiBold"/>
              <a:sym typeface="Poppins SemiBold"/>
            </a:endParaRPr>
          </a:p>
          <a:p>
            <a:endParaRPr lang="en-AU" sz="2914" dirty="0">
              <a:solidFill>
                <a:srgbClr val="FFFFFF"/>
              </a:solidFill>
              <a:highlight>
                <a:srgbClr val="B27085"/>
              </a:highlight>
              <a:latin typeface="Poppins SemiBold"/>
              <a:ea typeface="Poppins SemiBold"/>
              <a:cs typeface="Poppins SemiBold"/>
              <a:sym typeface="Poppins SemiBold"/>
            </a:endParaRPr>
          </a:p>
        </p:txBody>
      </p:sp>
      <p:sp>
        <p:nvSpPr>
          <p:cNvPr id="3" name="TextBox 2">
            <a:extLst>
              <a:ext uri="{FF2B5EF4-FFF2-40B4-BE49-F238E27FC236}">
                <a16:creationId xmlns:a16="http://schemas.microsoft.com/office/drawing/2014/main" id="{4CB8D15B-6386-1B39-9D55-9A76EA01D1AB}"/>
              </a:ext>
            </a:extLst>
          </p:cNvPr>
          <p:cNvSpPr txBox="1"/>
          <p:nvPr/>
        </p:nvSpPr>
        <p:spPr>
          <a:xfrm>
            <a:off x="9703776" y="5804568"/>
            <a:ext cx="304892" cy="307777"/>
          </a:xfrm>
          <a:prstGeom prst="rect">
            <a:avLst/>
          </a:prstGeom>
          <a:noFill/>
        </p:spPr>
        <p:txBody>
          <a:bodyPr wrap="none" rtlCol="0">
            <a:spAutoFit/>
          </a:bodyPr>
          <a:lstStyle/>
          <a:p>
            <a:r>
              <a:rPr lang="en-AU" dirty="0"/>
              <a:t>E</a:t>
            </a:r>
          </a:p>
        </p:txBody>
      </p:sp>
    </p:spTree>
    <p:extLst>
      <p:ext uri="{BB962C8B-B14F-4D97-AF65-F5344CB8AC3E}">
        <p14:creationId xmlns:p14="http://schemas.microsoft.com/office/powerpoint/2010/main" val="2608061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p:nvPr/>
        </p:nvSpPr>
        <p:spPr>
          <a:xfrm>
            <a:off x="-2930922" y="-86064"/>
            <a:ext cx="1329412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a:p>
        </p:txBody>
      </p:sp>
      <p:sp>
        <p:nvSpPr>
          <p:cNvPr id="191" name="Google Shape;191;p32"/>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a:solidFill>
                  <a:schemeClr val="lt1"/>
                </a:solidFill>
                <a:latin typeface="Poppins"/>
                <a:ea typeface="Poppins"/>
                <a:cs typeface="Poppins"/>
                <a:sym typeface="Poppins"/>
              </a:rPr>
              <a:pPr/>
              <a:t>7</a:t>
            </a:fld>
            <a:endParaRPr>
              <a:solidFill>
                <a:schemeClr val="lt1"/>
              </a:solidFill>
              <a:latin typeface="Poppins"/>
              <a:ea typeface="Poppins"/>
              <a:cs typeface="Poppins"/>
              <a:sym typeface="Poppins"/>
            </a:endParaRPr>
          </a:p>
        </p:txBody>
      </p:sp>
      <p:sp>
        <p:nvSpPr>
          <p:cNvPr id="195" name="Google Shape;195;p32"/>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sz="1052">
                <a:latin typeface="Poppins"/>
                <a:ea typeface="Poppins"/>
                <a:cs typeface="Poppins"/>
                <a:sym typeface="Poppins"/>
              </a:rPr>
              <a:pPr/>
              <a:t>7</a:t>
            </a:fld>
            <a:endParaRPr sz="1052">
              <a:latin typeface="Poppins"/>
              <a:ea typeface="Poppins"/>
              <a:cs typeface="Poppins"/>
              <a:sym typeface="Poppins"/>
            </a:endParaRPr>
          </a:p>
        </p:txBody>
      </p:sp>
      <p:sp>
        <p:nvSpPr>
          <p:cNvPr id="200" name="Google Shape;200;p32"/>
          <p:cNvSpPr/>
          <p:nvPr/>
        </p:nvSpPr>
        <p:spPr>
          <a:xfrm>
            <a:off x="13700462" y="809068"/>
            <a:ext cx="2804514" cy="1038457"/>
          </a:xfrm>
          <a:prstGeom prst="snip1Rect">
            <a:avLst>
              <a:gd name="adj" fmla="val 16667"/>
            </a:avLst>
          </a:prstGeom>
          <a:solidFill>
            <a:srgbClr val="FFFFFF"/>
          </a:solidFill>
          <a:ln>
            <a:noFill/>
          </a:ln>
        </p:spPr>
        <p:txBody>
          <a:bodyPr spcFirstLastPara="1" wrap="square" lIns="74011" tIns="74011" rIns="74011" bIns="74011" anchor="ctr" anchorCtr="0">
            <a:noAutofit/>
          </a:bodyPr>
          <a:lstStyle/>
          <a:p>
            <a:endParaRPr sz="1214"/>
          </a:p>
        </p:txBody>
      </p:sp>
      <p:sp>
        <p:nvSpPr>
          <p:cNvPr id="5" name="Google Shape;192;p32">
            <a:extLst>
              <a:ext uri="{FF2B5EF4-FFF2-40B4-BE49-F238E27FC236}">
                <a16:creationId xmlns:a16="http://schemas.microsoft.com/office/drawing/2014/main" id="{AAAE2E4A-4306-9846-9B6E-BFB3659723F3}"/>
              </a:ext>
            </a:extLst>
          </p:cNvPr>
          <p:cNvSpPr txBox="1">
            <a:spLocks/>
          </p:cNvSpPr>
          <p:nvPr/>
        </p:nvSpPr>
        <p:spPr>
          <a:xfrm>
            <a:off x="353256" y="809069"/>
            <a:ext cx="9207992" cy="676832"/>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US" sz="2400" dirty="0">
                <a:solidFill>
                  <a:srgbClr val="FFFFFF"/>
                </a:solidFill>
                <a:latin typeface="Poppins SemiBold"/>
                <a:ea typeface="Poppins Medium"/>
                <a:cs typeface="Poppins SemiBold"/>
                <a:sym typeface="Poppins SemiBold"/>
              </a:rPr>
              <a:t>Our Methodology</a:t>
            </a:r>
            <a:endParaRPr lang="en-US" sz="2400" dirty="0">
              <a:solidFill>
                <a:srgbClr val="FFFFFF"/>
              </a:solidFill>
              <a:latin typeface="Poppins SemiBold"/>
              <a:ea typeface="Poppins SemiBold"/>
              <a:cs typeface="Poppins SemiBold"/>
              <a:sym typeface="Poppins SemiBold"/>
            </a:endParaRPr>
          </a:p>
        </p:txBody>
      </p:sp>
      <p:grpSp>
        <p:nvGrpSpPr>
          <p:cNvPr id="24" name="Group 23">
            <a:extLst>
              <a:ext uri="{FF2B5EF4-FFF2-40B4-BE49-F238E27FC236}">
                <a16:creationId xmlns:a16="http://schemas.microsoft.com/office/drawing/2014/main" id="{C612B79B-D40E-EA83-A8CE-F0EAC2312B2B}"/>
              </a:ext>
            </a:extLst>
          </p:cNvPr>
          <p:cNvGrpSpPr/>
          <p:nvPr/>
        </p:nvGrpSpPr>
        <p:grpSpPr>
          <a:xfrm>
            <a:off x="353256" y="-16978"/>
            <a:ext cx="3019774" cy="668592"/>
            <a:chOff x="353256" y="-16978"/>
            <a:chExt cx="3019774" cy="668592"/>
          </a:xfrm>
        </p:grpSpPr>
        <p:pic>
          <p:nvPicPr>
            <p:cNvPr id="25" name="Google Shape;97;p27">
              <a:extLst>
                <a:ext uri="{FF2B5EF4-FFF2-40B4-BE49-F238E27FC236}">
                  <a16:creationId xmlns:a16="http://schemas.microsoft.com/office/drawing/2014/main" id="{170A4F0F-AF79-2FE9-F78F-F6A71F967EA7}"/>
                </a:ext>
              </a:extLst>
            </p:cNvPr>
            <p:cNvPicPr preferRelativeResize="0"/>
            <p:nvPr/>
          </p:nvPicPr>
          <p:blipFill>
            <a:blip r:embed="rId3">
              <a:alphaModFix/>
            </a:blip>
            <a:stretch>
              <a:fillRect/>
            </a:stretch>
          </p:blipFill>
          <p:spPr>
            <a:xfrm>
              <a:off x="1656332" y="48924"/>
              <a:ext cx="1716698" cy="602690"/>
            </a:xfrm>
            <a:prstGeom prst="rect">
              <a:avLst/>
            </a:prstGeom>
            <a:noFill/>
            <a:ln>
              <a:noFill/>
            </a:ln>
          </p:spPr>
        </p:pic>
        <p:pic>
          <p:nvPicPr>
            <p:cNvPr id="26" name="Picture 2">
              <a:extLst>
                <a:ext uri="{FF2B5EF4-FFF2-40B4-BE49-F238E27FC236}">
                  <a16:creationId xmlns:a16="http://schemas.microsoft.com/office/drawing/2014/main" id="{A0758C01-A70E-CCE9-BDC7-0918389005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1" t="29886" r="9124" b="32046"/>
            <a:stretch/>
          </p:blipFill>
          <p:spPr bwMode="auto">
            <a:xfrm>
              <a:off x="353256" y="-16978"/>
              <a:ext cx="1303076" cy="61849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EE4B086D-2770-C2E7-5DA0-4B6B9AA639F5}"/>
              </a:ext>
            </a:extLst>
          </p:cNvPr>
          <p:cNvSpPr txBox="1"/>
          <p:nvPr/>
        </p:nvSpPr>
        <p:spPr>
          <a:xfrm>
            <a:off x="353255" y="1766760"/>
            <a:ext cx="8820889" cy="3842077"/>
          </a:xfrm>
          <a:prstGeom prst="rect">
            <a:avLst/>
          </a:prstGeom>
          <a:noFill/>
        </p:spPr>
        <p:txBody>
          <a:bodyPr wrap="square">
            <a:spAutoFit/>
          </a:bodyPr>
          <a:lstStyle/>
          <a:p>
            <a:pPr marL="285750" indent="-285750">
              <a:spcAft>
                <a:spcPts val="1376"/>
              </a:spcAft>
              <a:buClr>
                <a:schemeClr val="bg1">
                  <a:lumMod val="95000"/>
                </a:schemeClr>
              </a:buClr>
              <a:buSzPct val="100000"/>
              <a:buFont typeface="Arial" panose="020B0604020202020204" pitchFamily="34" charset="0"/>
              <a:buChar char="•"/>
            </a:pPr>
            <a:r>
              <a:rPr lang="en-US" sz="1800" dirty="0">
                <a:solidFill>
                  <a:srgbClr val="FFFFFF"/>
                </a:solidFill>
                <a:latin typeface="Poppins Medium"/>
                <a:ea typeface="Poppins Medium"/>
                <a:cs typeface="Poppins Medium"/>
                <a:sym typeface="Poppins Medium"/>
              </a:rPr>
              <a:t>1 hour on each platform by a single analyst = 1 cycle</a:t>
            </a:r>
          </a:p>
          <a:p>
            <a:pPr marL="285750" indent="-285750">
              <a:spcAft>
                <a:spcPts val="1376"/>
              </a:spcAft>
              <a:buClr>
                <a:schemeClr val="bg1">
                  <a:lumMod val="95000"/>
                </a:schemeClr>
              </a:buClr>
              <a:buSzPct val="100000"/>
              <a:buFont typeface="Arial" panose="020B0604020202020204" pitchFamily="34" charset="0"/>
              <a:buChar char="•"/>
            </a:pPr>
            <a:r>
              <a:rPr lang="en-US" sz="1800" dirty="0">
                <a:solidFill>
                  <a:srgbClr val="FFFFFF"/>
                </a:solidFill>
                <a:latin typeface="Poppins Medium"/>
                <a:ea typeface="Poppins Medium"/>
                <a:cs typeface="Poppins Medium"/>
                <a:sym typeface="Poppins Medium"/>
              </a:rPr>
              <a:t>16 cycles were for anti-Jewish hate and 16 for anti-Muslim hate </a:t>
            </a:r>
          </a:p>
          <a:p>
            <a:pPr marL="285750" indent="-285750">
              <a:spcAft>
                <a:spcPts val="1376"/>
              </a:spcAft>
              <a:buClr>
                <a:schemeClr val="bg1">
                  <a:lumMod val="95000"/>
                </a:schemeClr>
              </a:buClr>
              <a:buSzPct val="100000"/>
              <a:buFont typeface="Arial" panose="020B0604020202020204" pitchFamily="34" charset="0"/>
              <a:buChar char="•"/>
            </a:pPr>
            <a:r>
              <a:rPr lang="en-US" sz="1800" dirty="0">
                <a:solidFill>
                  <a:srgbClr val="FFFFFF"/>
                </a:solidFill>
                <a:latin typeface="Poppins Medium"/>
                <a:ea typeface="Poppins Medium"/>
                <a:cs typeface="Poppins Medium"/>
                <a:sym typeface="Poppins Medium"/>
              </a:rPr>
              <a:t>Each cycle starts with a search for a key term or phrases</a:t>
            </a:r>
          </a:p>
          <a:p>
            <a:pPr marL="285750" indent="-285750">
              <a:spcAft>
                <a:spcPts val="1376"/>
              </a:spcAft>
              <a:buClr>
                <a:schemeClr val="bg1">
                  <a:lumMod val="95000"/>
                </a:schemeClr>
              </a:buClr>
              <a:buSzPct val="100000"/>
              <a:buFont typeface="Arial" panose="020B0604020202020204" pitchFamily="34" charset="0"/>
              <a:buChar char="•"/>
            </a:pPr>
            <a:r>
              <a:rPr lang="en-US" sz="1800" dirty="0">
                <a:solidFill>
                  <a:srgbClr val="FFFFFF"/>
                </a:solidFill>
                <a:latin typeface="Poppins Medium"/>
                <a:ea typeface="Poppins Medium"/>
                <a:cs typeface="Poppins Medium"/>
                <a:sym typeface="Poppins Medium"/>
              </a:rPr>
              <a:t>Once an item of hate if found, snowball out collecting hateful comments on the item, and hate posted by people who engage with the item</a:t>
            </a:r>
          </a:p>
          <a:p>
            <a:pPr marL="285750" indent="-285750">
              <a:spcAft>
                <a:spcPts val="1376"/>
              </a:spcAft>
              <a:buClr>
                <a:schemeClr val="bg1">
                  <a:lumMod val="95000"/>
                </a:schemeClr>
              </a:buClr>
              <a:buSzPct val="100000"/>
              <a:buFont typeface="Arial" panose="020B0604020202020204" pitchFamily="34" charset="0"/>
              <a:buChar char="•"/>
            </a:pPr>
            <a:r>
              <a:rPr lang="en-US" sz="1800" dirty="0">
                <a:solidFill>
                  <a:srgbClr val="FFFFFF"/>
                </a:solidFill>
                <a:latin typeface="Poppins Medium"/>
                <a:ea typeface="Poppins Medium"/>
                <a:cs typeface="Poppins Medium"/>
                <a:sym typeface="Poppins Medium"/>
              </a:rPr>
              <a:t>As an item is found, record the URLs and an image (screen capture)</a:t>
            </a:r>
          </a:p>
          <a:p>
            <a:pPr marL="285750" indent="-285750">
              <a:spcAft>
                <a:spcPts val="1376"/>
              </a:spcAft>
              <a:buClr>
                <a:schemeClr val="bg1">
                  <a:lumMod val="95000"/>
                </a:schemeClr>
              </a:buClr>
              <a:buSzPct val="100000"/>
              <a:buFont typeface="Arial" panose="020B0604020202020204" pitchFamily="34" charset="0"/>
              <a:buChar char="•"/>
            </a:pPr>
            <a:r>
              <a:rPr lang="en-US" sz="1800" dirty="0">
                <a:solidFill>
                  <a:srgbClr val="FFFFFF"/>
                </a:solidFill>
                <a:latin typeface="Poppins Medium"/>
                <a:ea typeface="Poppins Medium"/>
                <a:cs typeface="Poppins Medium"/>
                <a:sym typeface="Poppins Medium"/>
              </a:rPr>
              <a:t>Where the content was video, we also saved the videos</a:t>
            </a:r>
          </a:p>
          <a:p>
            <a:pPr marL="285750" indent="-285750">
              <a:spcAft>
                <a:spcPts val="1376"/>
              </a:spcAft>
              <a:buClr>
                <a:schemeClr val="bg1">
                  <a:lumMod val="95000"/>
                </a:schemeClr>
              </a:buClr>
              <a:buSzPct val="100000"/>
              <a:buFont typeface="Arial" panose="020B0604020202020204" pitchFamily="34" charset="0"/>
              <a:buChar char="•"/>
            </a:pPr>
            <a:r>
              <a:rPr lang="en-US" sz="1800" dirty="0">
                <a:solidFill>
                  <a:srgbClr val="FFFFFF"/>
                </a:solidFill>
                <a:latin typeface="Poppins Medium"/>
                <a:ea typeface="Poppins Medium"/>
                <a:cs typeface="Poppins Medium"/>
                <a:sym typeface="Poppins Medium"/>
              </a:rPr>
              <a:t>Report the item to the platform then move to the next item</a:t>
            </a:r>
          </a:p>
          <a:p>
            <a:pPr marL="285750" indent="-285750">
              <a:spcAft>
                <a:spcPts val="1376"/>
              </a:spcAft>
              <a:buClr>
                <a:schemeClr val="bg1">
                  <a:lumMod val="95000"/>
                </a:schemeClr>
              </a:buClr>
              <a:buSzPct val="100000"/>
              <a:buFont typeface="Arial" panose="020B0604020202020204" pitchFamily="34" charset="0"/>
              <a:buChar char="•"/>
            </a:pPr>
            <a:r>
              <a:rPr lang="en-US" sz="1800" dirty="0">
                <a:solidFill>
                  <a:srgbClr val="FFFFFF"/>
                </a:solidFill>
                <a:latin typeface="Poppins Medium"/>
                <a:ea typeface="Poppins Medium"/>
                <a:cs typeface="Poppins Medium"/>
                <a:sym typeface="Poppins Medium"/>
              </a:rPr>
              <a:t>After the end of the hour, move on to the next platform</a:t>
            </a:r>
          </a:p>
        </p:txBody>
      </p:sp>
      <p:sp>
        <p:nvSpPr>
          <p:cNvPr id="3" name="TextBox 2">
            <a:extLst>
              <a:ext uri="{FF2B5EF4-FFF2-40B4-BE49-F238E27FC236}">
                <a16:creationId xmlns:a16="http://schemas.microsoft.com/office/drawing/2014/main" id="{01447CD4-4499-F88F-4364-7EBB3746A7F2}"/>
              </a:ext>
            </a:extLst>
          </p:cNvPr>
          <p:cNvSpPr txBox="1"/>
          <p:nvPr/>
        </p:nvSpPr>
        <p:spPr>
          <a:xfrm>
            <a:off x="9703776" y="5804568"/>
            <a:ext cx="304892" cy="307777"/>
          </a:xfrm>
          <a:prstGeom prst="rect">
            <a:avLst/>
          </a:prstGeom>
          <a:noFill/>
        </p:spPr>
        <p:txBody>
          <a:bodyPr wrap="none" rtlCol="0">
            <a:spAutoFit/>
          </a:bodyPr>
          <a:lstStyle/>
          <a:p>
            <a:r>
              <a:rPr lang="en-AU" dirty="0"/>
              <a:t>E</a:t>
            </a:r>
          </a:p>
        </p:txBody>
      </p:sp>
    </p:spTree>
    <p:extLst>
      <p:ext uri="{BB962C8B-B14F-4D97-AF65-F5344CB8AC3E}">
        <p14:creationId xmlns:p14="http://schemas.microsoft.com/office/powerpoint/2010/main" val="50701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p:nvPr/>
        </p:nvSpPr>
        <p:spPr>
          <a:xfrm>
            <a:off x="-2930923" y="-86063"/>
            <a:ext cx="13712803" cy="801557"/>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191" name="Google Shape;191;p32"/>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a:solidFill>
                  <a:schemeClr val="lt1"/>
                </a:solidFill>
                <a:latin typeface="Poppins"/>
                <a:ea typeface="Poppins"/>
                <a:cs typeface="Poppins"/>
                <a:sym typeface="Poppins"/>
              </a:rPr>
              <a:pPr/>
              <a:t>8</a:t>
            </a:fld>
            <a:endParaRPr>
              <a:solidFill>
                <a:schemeClr val="lt1"/>
              </a:solidFill>
              <a:latin typeface="Poppins"/>
              <a:ea typeface="Poppins"/>
              <a:cs typeface="Poppins"/>
              <a:sym typeface="Poppins"/>
            </a:endParaRPr>
          </a:p>
        </p:txBody>
      </p:sp>
      <p:sp>
        <p:nvSpPr>
          <p:cNvPr id="195" name="Google Shape;195;p32"/>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sz="1052">
                <a:latin typeface="Poppins"/>
                <a:ea typeface="Poppins"/>
                <a:cs typeface="Poppins"/>
                <a:sym typeface="Poppins"/>
              </a:rPr>
              <a:pPr/>
              <a:t>8</a:t>
            </a:fld>
            <a:endParaRPr sz="1052">
              <a:latin typeface="Poppins"/>
              <a:ea typeface="Poppins"/>
              <a:cs typeface="Poppins"/>
              <a:sym typeface="Poppins"/>
            </a:endParaRPr>
          </a:p>
        </p:txBody>
      </p:sp>
      <p:sp>
        <p:nvSpPr>
          <p:cNvPr id="200" name="Google Shape;200;p32"/>
          <p:cNvSpPr/>
          <p:nvPr/>
        </p:nvSpPr>
        <p:spPr>
          <a:xfrm>
            <a:off x="13700462" y="809068"/>
            <a:ext cx="2804514" cy="1038457"/>
          </a:xfrm>
          <a:prstGeom prst="snip1Rect">
            <a:avLst>
              <a:gd name="adj" fmla="val 16667"/>
            </a:avLst>
          </a:prstGeom>
          <a:solidFill>
            <a:srgbClr val="FFFFFF"/>
          </a:solidFill>
          <a:ln>
            <a:noFill/>
          </a:ln>
        </p:spPr>
        <p:txBody>
          <a:bodyPr spcFirstLastPara="1" wrap="square" lIns="74011" tIns="74011" rIns="74011" bIns="74011" anchor="ctr" anchorCtr="0">
            <a:noAutofit/>
          </a:bodyPr>
          <a:lstStyle/>
          <a:p>
            <a:endParaRPr sz="1214"/>
          </a:p>
        </p:txBody>
      </p:sp>
      <p:sp>
        <p:nvSpPr>
          <p:cNvPr id="5" name="Google Shape;192;p32">
            <a:extLst>
              <a:ext uri="{FF2B5EF4-FFF2-40B4-BE49-F238E27FC236}">
                <a16:creationId xmlns:a16="http://schemas.microsoft.com/office/drawing/2014/main" id="{AAAE2E4A-4306-9846-9B6E-BFB3659723F3}"/>
              </a:ext>
            </a:extLst>
          </p:cNvPr>
          <p:cNvSpPr txBox="1">
            <a:spLocks/>
          </p:cNvSpPr>
          <p:nvPr/>
        </p:nvSpPr>
        <p:spPr>
          <a:xfrm>
            <a:off x="353255" y="809069"/>
            <a:ext cx="4479142" cy="676832"/>
          </a:xfrm>
          <a:prstGeom prst="rect">
            <a:avLst/>
          </a:prstGeom>
          <a:solidFill>
            <a:srgbClr val="65283F"/>
          </a:solidFill>
          <a:ln>
            <a:noFill/>
          </a:ln>
        </p:spPr>
        <p:txBody>
          <a:bodyPr spcFirstLastPara="1" wrap="square" lIns="106351" tIns="106351" rIns="106351" bIns="10635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pPr>
              <a:buSzPts val="1100"/>
            </a:pPr>
            <a:r>
              <a:rPr lang="en-US" sz="2400" dirty="0">
                <a:solidFill>
                  <a:srgbClr val="FFFFFF"/>
                </a:solidFill>
                <a:latin typeface="Poppins SemiBold"/>
                <a:ea typeface="Poppins Medium"/>
                <a:cs typeface="Poppins SemiBold"/>
                <a:sym typeface="Poppins SemiBold"/>
              </a:rPr>
              <a:t>How data is gathered</a:t>
            </a:r>
            <a:endParaRPr lang="en-US" sz="2400" dirty="0">
              <a:solidFill>
                <a:srgbClr val="FFFFFF"/>
              </a:solidFill>
              <a:latin typeface="Poppins SemiBold"/>
              <a:ea typeface="Poppins SemiBold"/>
              <a:cs typeface="Poppins SemiBold"/>
              <a:sym typeface="Poppins SemiBold"/>
            </a:endParaRPr>
          </a:p>
        </p:txBody>
      </p:sp>
      <p:grpSp>
        <p:nvGrpSpPr>
          <p:cNvPr id="24" name="Group 23">
            <a:extLst>
              <a:ext uri="{FF2B5EF4-FFF2-40B4-BE49-F238E27FC236}">
                <a16:creationId xmlns:a16="http://schemas.microsoft.com/office/drawing/2014/main" id="{C612B79B-D40E-EA83-A8CE-F0EAC2312B2B}"/>
              </a:ext>
            </a:extLst>
          </p:cNvPr>
          <p:cNvGrpSpPr/>
          <p:nvPr/>
        </p:nvGrpSpPr>
        <p:grpSpPr>
          <a:xfrm>
            <a:off x="353256" y="-16978"/>
            <a:ext cx="3019774" cy="668592"/>
            <a:chOff x="353256" y="-16978"/>
            <a:chExt cx="3019774" cy="668592"/>
          </a:xfrm>
        </p:grpSpPr>
        <p:pic>
          <p:nvPicPr>
            <p:cNvPr id="25" name="Google Shape;97;p27">
              <a:extLst>
                <a:ext uri="{FF2B5EF4-FFF2-40B4-BE49-F238E27FC236}">
                  <a16:creationId xmlns:a16="http://schemas.microsoft.com/office/drawing/2014/main" id="{170A4F0F-AF79-2FE9-F78F-F6A71F967EA7}"/>
                </a:ext>
              </a:extLst>
            </p:cNvPr>
            <p:cNvPicPr preferRelativeResize="0"/>
            <p:nvPr/>
          </p:nvPicPr>
          <p:blipFill>
            <a:blip r:embed="rId3">
              <a:alphaModFix/>
            </a:blip>
            <a:stretch>
              <a:fillRect/>
            </a:stretch>
          </p:blipFill>
          <p:spPr>
            <a:xfrm>
              <a:off x="1656332" y="48924"/>
              <a:ext cx="1716698" cy="602690"/>
            </a:xfrm>
            <a:prstGeom prst="rect">
              <a:avLst/>
            </a:prstGeom>
            <a:noFill/>
            <a:ln>
              <a:noFill/>
            </a:ln>
          </p:spPr>
        </p:pic>
        <p:pic>
          <p:nvPicPr>
            <p:cNvPr id="26" name="Picture 2">
              <a:extLst>
                <a:ext uri="{FF2B5EF4-FFF2-40B4-BE49-F238E27FC236}">
                  <a16:creationId xmlns:a16="http://schemas.microsoft.com/office/drawing/2014/main" id="{A0758C01-A70E-CCE9-BDC7-0918389005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1" t="29886" r="9124" b="32046"/>
            <a:stretch/>
          </p:blipFill>
          <p:spPr bwMode="auto">
            <a:xfrm>
              <a:off x="353256" y="-16978"/>
              <a:ext cx="1303076" cy="61849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BFC324B-6ADA-4559-84AD-06EB42481A4D}"/>
              </a:ext>
            </a:extLst>
          </p:cNvPr>
          <p:cNvSpPr/>
          <p:nvPr/>
        </p:nvSpPr>
        <p:spPr>
          <a:xfrm>
            <a:off x="6470394" y="2712295"/>
            <a:ext cx="1593415"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Check for hate in the comments</a:t>
            </a:r>
          </a:p>
        </p:txBody>
      </p:sp>
      <p:cxnSp>
        <p:nvCxnSpPr>
          <p:cNvPr id="11" name="Connector: Curved 10">
            <a:extLst>
              <a:ext uri="{FF2B5EF4-FFF2-40B4-BE49-F238E27FC236}">
                <a16:creationId xmlns:a16="http://schemas.microsoft.com/office/drawing/2014/main" id="{C01C5DAB-F8F9-CA43-BF42-32F7C8BEF9BE}"/>
              </a:ext>
            </a:extLst>
          </p:cNvPr>
          <p:cNvCxnSpPr>
            <a:cxnSpLocks/>
            <a:stCxn id="9" idx="0"/>
            <a:endCxn id="15" idx="0"/>
          </p:cNvCxnSpPr>
          <p:nvPr/>
        </p:nvCxnSpPr>
        <p:spPr>
          <a:xfrm rot="16200000" flipV="1">
            <a:off x="5161852" y="607045"/>
            <a:ext cx="16444" cy="4194056"/>
          </a:xfrm>
          <a:prstGeom prst="curvedConnector3">
            <a:avLst>
              <a:gd name="adj1" fmla="val 411775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CB98C62-A435-E9F4-FD1D-00D8DD356EF6}"/>
              </a:ext>
            </a:extLst>
          </p:cNvPr>
          <p:cNvSpPr/>
          <p:nvPr/>
        </p:nvSpPr>
        <p:spPr>
          <a:xfrm>
            <a:off x="4373366" y="2695851"/>
            <a:ext cx="1593415"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Report it</a:t>
            </a:r>
          </a:p>
        </p:txBody>
      </p:sp>
      <p:sp>
        <p:nvSpPr>
          <p:cNvPr id="14" name="Rectangle 13">
            <a:extLst>
              <a:ext uri="{FF2B5EF4-FFF2-40B4-BE49-F238E27FC236}">
                <a16:creationId xmlns:a16="http://schemas.microsoft.com/office/drawing/2014/main" id="{641AEEFD-E7D9-73FE-317A-D7CFCE75F34A}"/>
              </a:ext>
            </a:extLst>
          </p:cNvPr>
          <p:cNvSpPr/>
          <p:nvPr/>
        </p:nvSpPr>
        <p:spPr>
          <a:xfrm>
            <a:off x="159117" y="2695850"/>
            <a:ext cx="1593415"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Find an item of hate (search with a word or phrase)</a:t>
            </a:r>
          </a:p>
        </p:txBody>
      </p:sp>
      <p:sp>
        <p:nvSpPr>
          <p:cNvPr id="15" name="Rectangle 14">
            <a:extLst>
              <a:ext uri="{FF2B5EF4-FFF2-40B4-BE49-F238E27FC236}">
                <a16:creationId xmlns:a16="http://schemas.microsoft.com/office/drawing/2014/main" id="{DFB40FC5-F312-91EE-52B5-43E8895C571D}"/>
              </a:ext>
            </a:extLst>
          </p:cNvPr>
          <p:cNvSpPr/>
          <p:nvPr/>
        </p:nvSpPr>
        <p:spPr>
          <a:xfrm>
            <a:off x="2276338" y="2695851"/>
            <a:ext cx="1593415"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Capture its data</a:t>
            </a:r>
          </a:p>
          <a:p>
            <a:pPr algn="ctr"/>
            <a:r>
              <a:rPr lang="en-AU" dirty="0"/>
              <a:t>&amp; classify it</a:t>
            </a:r>
          </a:p>
        </p:txBody>
      </p:sp>
      <p:cxnSp>
        <p:nvCxnSpPr>
          <p:cNvPr id="21" name="Straight Arrow Connector 20">
            <a:extLst>
              <a:ext uri="{FF2B5EF4-FFF2-40B4-BE49-F238E27FC236}">
                <a16:creationId xmlns:a16="http://schemas.microsoft.com/office/drawing/2014/main" id="{78275889-003C-BDC7-14EE-47017C268BF1}"/>
              </a:ext>
            </a:extLst>
          </p:cNvPr>
          <p:cNvCxnSpPr>
            <a:stCxn id="14" idx="3"/>
            <a:endCxn id="15" idx="1"/>
          </p:cNvCxnSpPr>
          <p:nvPr/>
        </p:nvCxnSpPr>
        <p:spPr>
          <a:xfrm>
            <a:off x="1752532" y="3153050"/>
            <a:ext cx="523806"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59A38EF-8B83-CD2D-438D-A25B726B5C26}"/>
              </a:ext>
            </a:extLst>
          </p:cNvPr>
          <p:cNvCxnSpPr>
            <a:cxnSpLocks/>
            <a:stCxn id="15" idx="3"/>
            <a:endCxn id="13" idx="1"/>
          </p:cNvCxnSpPr>
          <p:nvPr/>
        </p:nvCxnSpPr>
        <p:spPr>
          <a:xfrm>
            <a:off x="3869753" y="3153051"/>
            <a:ext cx="50361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3D8DF56-3C3B-9613-D9B4-2B47FD5F9D8F}"/>
              </a:ext>
            </a:extLst>
          </p:cNvPr>
          <p:cNvCxnSpPr>
            <a:cxnSpLocks/>
            <a:stCxn id="13" idx="3"/>
            <a:endCxn id="9" idx="1"/>
          </p:cNvCxnSpPr>
          <p:nvPr/>
        </p:nvCxnSpPr>
        <p:spPr>
          <a:xfrm>
            <a:off x="5966781" y="3153051"/>
            <a:ext cx="503613" cy="164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6F4E7F28-9740-BB0C-83AC-A34910702B56}"/>
              </a:ext>
            </a:extLst>
          </p:cNvPr>
          <p:cNvSpPr/>
          <p:nvPr/>
        </p:nvSpPr>
        <p:spPr>
          <a:xfrm>
            <a:off x="6470394" y="4380816"/>
            <a:ext cx="1593415"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Check what users who supported the hate have posted</a:t>
            </a:r>
          </a:p>
        </p:txBody>
      </p:sp>
      <p:cxnSp>
        <p:nvCxnSpPr>
          <p:cNvPr id="33" name="Straight Arrow Connector 32">
            <a:extLst>
              <a:ext uri="{FF2B5EF4-FFF2-40B4-BE49-F238E27FC236}">
                <a16:creationId xmlns:a16="http://schemas.microsoft.com/office/drawing/2014/main" id="{2C2F2323-6177-9D73-77FF-1664EC569C44}"/>
              </a:ext>
            </a:extLst>
          </p:cNvPr>
          <p:cNvCxnSpPr>
            <a:cxnSpLocks/>
            <a:stCxn id="9" idx="2"/>
            <a:endCxn id="32" idx="0"/>
          </p:cNvCxnSpPr>
          <p:nvPr/>
        </p:nvCxnSpPr>
        <p:spPr>
          <a:xfrm>
            <a:off x="7267102" y="3626695"/>
            <a:ext cx="0" cy="75412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90DB3CCD-ACC2-4CCF-945D-A60E39167F5E}"/>
              </a:ext>
            </a:extLst>
          </p:cNvPr>
          <p:cNvCxnSpPr>
            <a:cxnSpLocks/>
            <a:stCxn id="32" idx="2"/>
            <a:endCxn id="32" idx="3"/>
          </p:cNvCxnSpPr>
          <p:nvPr/>
        </p:nvCxnSpPr>
        <p:spPr>
          <a:xfrm rot="5400000" flipH="1" flipV="1">
            <a:off x="7436855" y="4668262"/>
            <a:ext cx="457200" cy="796707"/>
          </a:xfrm>
          <a:prstGeom prst="curvedConnector4">
            <a:avLst>
              <a:gd name="adj1" fmla="val -50000"/>
              <a:gd name="adj2" fmla="val 128693"/>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0" name="Connector: Curved 39">
            <a:extLst>
              <a:ext uri="{FF2B5EF4-FFF2-40B4-BE49-F238E27FC236}">
                <a16:creationId xmlns:a16="http://schemas.microsoft.com/office/drawing/2014/main" id="{85584FC0-1BF9-5DC0-D4B5-A1B033ABFB42}"/>
              </a:ext>
            </a:extLst>
          </p:cNvPr>
          <p:cNvCxnSpPr>
            <a:cxnSpLocks/>
            <a:stCxn id="32" idx="1"/>
            <a:endCxn id="15" idx="2"/>
          </p:cNvCxnSpPr>
          <p:nvPr/>
        </p:nvCxnSpPr>
        <p:spPr>
          <a:xfrm rot="10800000">
            <a:off x="3073046" y="3610252"/>
            <a:ext cx="3397348" cy="1227765"/>
          </a:xfrm>
          <a:prstGeom prst="curvedConnector2">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3" name="Connector: Curved 42">
            <a:extLst>
              <a:ext uri="{FF2B5EF4-FFF2-40B4-BE49-F238E27FC236}">
                <a16:creationId xmlns:a16="http://schemas.microsoft.com/office/drawing/2014/main" id="{C9D1674E-8D6A-835A-211C-3274D6673475}"/>
              </a:ext>
            </a:extLst>
          </p:cNvPr>
          <p:cNvCxnSpPr>
            <a:cxnSpLocks/>
            <a:endCxn id="14" idx="2"/>
          </p:cNvCxnSpPr>
          <p:nvPr/>
        </p:nvCxnSpPr>
        <p:spPr>
          <a:xfrm rot="10800000">
            <a:off x="955826" y="3610251"/>
            <a:ext cx="5514569" cy="1540973"/>
          </a:xfrm>
          <a:prstGeom prst="curvedConnector2">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8A5D4CF-9035-D857-B3F9-5A1F515544A6}"/>
              </a:ext>
            </a:extLst>
          </p:cNvPr>
          <p:cNvSpPr txBox="1"/>
          <p:nvPr/>
        </p:nvSpPr>
        <p:spPr>
          <a:xfrm>
            <a:off x="7282157" y="2319798"/>
            <a:ext cx="2183611" cy="307777"/>
          </a:xfrm>
          <a:prstGeom prst="rect">
            <a:avLst/>
          </a:prstGeom>
          <a:noFill/>
        </p:spPr>
        <p:txBody>
          <a:bodyPr wrap="none" rtlCol="0">
            <a:spAutoFit/>
          </a:bodyPr>
          <a:lstStyle/>
          <a:p>
            <a:r>
              <a:rPr lang="en-AU" dirty="0"/>
              <a:t>Hate found in a comment</a:t>
            </a:r>
          </a:p>
        </p:txBody>
      </p:sp>
      <p:sp>
        <p:nvSpPr>
          <p:cNvPr id="48" name="TextBox 47">
            <a:extLst>
              <a:ext uri="{FF2B5EF4-FFF2-40B4-BE49-F238E27FC236}">
                <a16:creationId xmlns:a16="http://schemas.microsoft.com/office/drawing/2014/main" id="{38D7B5DA-5119-4AE6-1B48-0A084C65D0D1}"/>
              </a:ext>
            </a:extLst>
          </p:cNvPr>
          <p:cNvSpPr txBox="1"/>
          <p:nvPr/>
        </p:nvSpPr>
        <p:spPr>
          <a:xfrm>
            <a:off x="7728626" y="3742145"/>
            <a:ext cx="1363143" cy="523220"/>
          </a:xfrm>
          <a:prstGeom prst="rect">
            <a:avLst/>
          </a:prstGeom>
          <a:noFill/>
        </p:spPr>
        <p:txBody>
          <a:bodyPr wrap="square" rtlCol="0">
            <a:spAutoFit/>
          </a:bodyPr>
          <a:lstStyle/>
          <a:p>
            <a:r>
              <a:rPr lang="en-AU" dirty="0"/>
              <a:t>No more hate in comments</a:t>
            </a:r>
          </a:p>
        </p:txBody>
      </p:sp>
      <p:sp>
        <p:nvSpPr>
          <p:cNvPr id="49" name="TextBox 48">
            <a:extLst>
              <a:ext uri="{FF2B5EF4-FFF2-40B4-BE49-F238E27FC236}">
                <a16:creationId xmlns:a16="http://schemas.microsoft.com/office/drawing/2014/main" id="{34657C8E-EB28-8213-1F33-7668C6BC6731}"/>
              </a:ext>
            </a:extLst>
          </p:cNvPr>
          <p:cNvSpPr txBox="1"/>
          <p:nvPr/>
        </p:nvSpPr>
        <p:spPr>
          <a:xfrm>
            <a:off x="1814761" y="2718685"/>
            <a:ext cx="284052" cy="307777"/>
          </a:xfrm>
          <a:prstGeom prst="rect">
            <a:avLst/>
          </a:prstGeom>
          <a:noFill/>
        </p:spPr>
        <p:txBody>
          <a:bodyPr wrap="none" rtlCol="0">
            <a:spAutoFit/>
          </a:bodyPr>
          <a:lstStyle/>
          <a:p>
            <a:r>
              <a:rPr lang="en-AU" dirty="0"/>
              <a:t>1</a:t>
            </a:r>
          </a:p>
        </p:txBody>
      </p:sp>
      <p:sp>
        <p:nvSpPr>
          <p:cNvPr id="50" name="TextBox 49">
            <a:extLst>
              <a:ext uri="{FF2B5EF4-FFF2-40B4-BE49-F238E27FC236}">
                <a16:creationId xmlns:a16="http://schemas.microsoft.com/office/drawing/2014/main" id="{0E16FFBF-4656-AABF-831E-DB8E1B72AD22}"/>
              </a:ext>
            </a:extLst>
          </p:cNvPr>
          <p:cNvSpPr txBox="1"/>
          <p:nvPr/>
        </p:nvSpPr>
        <p:spPr>
          <a:xfrm>
            <a:off x="3905252" y="2731136"/>
            <a:ext cx="284052" cy="307777"/>
          </a:xfrm>
          <a:prstGeom prst="rect">
            <a:avLst/>
          </a:prstGeom>
          <a:noFill/>
        </p:spPr>
        <p:txBody>
          <a:bodyPr wrap="none" rtlCol="0">
            <a:spAutoFit/>
          </a:bodyPr>
          <a:lstStyle/>
          <a:p>
            <a:r>
              <a:rPr lang="en-AU" dirty="0"/>
              <a:t>2</a:t>
            </a:r>
          </a:p>
        </p:txBody>
      </p:sp>
      <p:sp>
        <p:nvSpPr>
          <p:cNvPr id="51" name="TextBox 50">
            <a:extLst>
              <a:ext uri="{FF2B5EF4-FFF2-40B4-BE49-F238E27FC236}">
                <a16:creationId xmlns:a16="http://schemas.microsoft.com/office/drawing/2014/main" id="{3AC31A45-6353-3557-F9DB-91F31EC6AF4D}"/>
              </a:ext>
            </a:extLst>
          </p:cNvPr>
          <p:cNvSpPr txBox="1"/>
          <p:nvPr/>
        </p:nvSpPr>
        <p:spPr>
          <a:xfrm>
            <a:off x="6076561" y="2755118"/>
            <a:ext cx="284052" cy="307777"/>
          </a:xfrm>
          <a:prstGeom prst="rect">
            <a:avLst/>
          </a:prstGeom>
          <a:noFill/>
        </p:spPr>
        <p:txBody>
          <a:bodyPr wrap="none" rtlCol="0">
            <a:spAutoFit/>
          </a:bodyPr>
          <a:lstStyle/>
          <a:p>
            <a:r>
              <a:rPr lang="en-AU" dirty="0"/>
              <a:t>3</a:t>
            </a:r>
          </a:p>
        </p:txBody>
      </p:sp>
      <p:sp>
        <p:nvSpPr>
          <p:cNvPr id="52" name="TextBox 51">
            <a:extLst>
              <a:ext uri="{FF2B5EF4-FFF2-40B4-BE49-F238E27FC236}">
                <a16:creationId xmlns:a16="http://schemas.microsoft.com/office/drawing/2014/main" id="{EC80B41A-6492-CEDD-F9B9-DD36C8F0CD8C}"/>
              </a:ext>
            </a:extLst>
          </p:cNvPr>
          <p:cNvSpPr txBox="1"/>
          <p:nvPr/>
        </p:nvSpPr>
        <p:spPr>
          <a:xfrm>
            <a:off x="6983049" y="2079219"/>
            <a:ext cx="284052" cy="307777"/>
          </a:xfrm>
          <a:prstGeom prst="rect">
            <a:avLst/>
          </a:prstGeom>
          <a:noFill/>
        </p:spPr>
        <p:txBody>
          <a:bodyPr wrap="none" rtlCol="0">
            <a:spAutoFit/>
          </a:bodyPr>
          <a:lstStyle/>
          <a:p>
            <a:r>
              <a:rPr lang="en-AU" dirty="0"/>
              <a:t>4</a:t>
            </a:r>
          </a:p>
        </p:txBody>
      </p:sp>
      <p:sp>
        <p:nvSpPr>
          <p:cNvPr id="53" name="TextBox 52">
            <a:extLst>
              <a:ext uri="{FF2B5EF4-FFF2-40B4-BE49-F238E27FC236}">
                <a16:creationId xmlns:a16="http://schemas.microsoft.com/office/drawing/2014/main" id="{8B846989-03B9-2492-0DE8-8C87D0C325DC}"/>
              </a:ext>
            </a:extLst>
          </p:cNvPr>
          <p:cNvSpPr txBox="1"/>
          <p:nvPr/>
        </p:nvSpPr>
        <p:spPr>
          <a:xfrm>
            <a:off x="7405637" y="3878664"/>
            <a:ext cx="284052" cy="307777"/>
          </a:xfrm>
          <a:prstGeom prst="rect">
            <a:avLst/>
          </a:prstGeom>
          <a:noFill/>
        </p:spPr>
        <p:txBody>
          <a:bodyPr wrap="none" rtlCol="0">
            <a:spAutoFit/>
          </a:bodyPr>
          <a:lstStyle/>
          <a:p>
            <a:r>
              <a:rPr lang="en-AU" dirty="0"/>
              <a:t>5</a:t>
            </a:r>
          </a:p>
        </p:txBody>
      </p:sp>
      <p:sp>
        <p:nvSpPr>
          <p:cNvPr id="54" name="TextBox 53">
            <a:extLst>
              <a:ext uri="{FF2B5EF4-FFF2-40B4-BE49-F238E27FC236}">
                <a16:creationId xmlns:a16="http://schemas.microsoft.com/office/drawing/2014/main" id="{C20E1BC4-2958-9860-4C47-3D6E817C34C5}"/>
              </a:ext>
            </a:extLst>
          </p:cNvPr>
          <p:cNvSpPr txBox="1"/>
          <p:nvPr/>
        </p:nvSpPr>
        <p:spPr>
          <a:xfrm>
            <a:off x="8381617" y="4566449"/>
            <a:ext cx="1938030" cy="738664"/>
          </a:xfrm>
          <a:prstGeom prst="rect">
            <a:avLst/>
          </a:prstGeom>
          <a:noFill/>
        </p:spPr>
        <p:txBody>
          <a:bodyPr wrap="square" rtlCol="0">
            <a:spAutoFit/>
          </a:bodyPr>
          <a:lstStyle/>
          <a:p>
            <a:r>
              <a:rPr lang="en-AU" dirty="0"/>
              <a:t>6 </a:t>
            </a:r>
          </a:p>
          <a:p>
            <a:r>
              <a:rPr lang="en-AU" dirty="0"/>
              <a:t>user has not posted hate, check next user</a:t>
            </a:r>
          </a:p>
        </p:txBody>
      </p:sp>
      <p:sp>
        <p:nvSpPr>
          <p:cNvPr id="55" name="TextBox 54">
            <a:extLst>
              <a:ext uri="{FF2B5EF4-FFF2-40B4-BE49-F238E27FC236}">
                <a16:creationId xmlns:a16="http://schemas.microsoft.com/office/drawing/2014/main" id="{0A860929-2CE6-E278-D3FB-1448E75B09C4}"/>
              </a:ext>
            </a:extLst>
          </p:cNvPr>
          <p:cNvSpPr txBox="1"/>
          <p:nvPr/>
        </p:nvSpPr>
        <p:spPr>
          <a:xfrm>
            <a:off x="4734978" y="4364372"/>
            <a:ext cx="1696298" cy="307777"/>
          </a:xfrm>
          <a:prstGeom prst="rect">
            <a:avLst/>
          </a:prstGeom>
          <a:noFill/>
        </p:spPr>
        <p:txBody>
          <a:bodyPr wrap="none" rtlCol="0">
            <a:spAutoFit/>
          </a:bodyPr>
          <a:lstStyle/>
          <a:p>
            <a:r>
              <a:rPr lang="en-AU" dirty="0"/>
              <a:t>7 User posted hate</a:t>
            </a:r>
          </a:p>
        </p:txBody>
      </p:sp>
      <p:sp>
        <p:nvSpPr>
          <p:cNvPr id="56" name="TextBox 55">
            <a:extLst>
              <a:ext uri="{FF2B5EF4-FFF2-40B4-BE49-F238E27FC236}">
                <a16:creationId xmlns:a16="http://schemas.microsoft.com/office/drawing/2014/main" id="{C7D3038D-F6D8-D876-9DDC-DB169A0F25E9}"/>
              </a:ext>
            </a:extLst>
          </p:cNvPr>
          <p:cNvSpPr txBox="1"/>
          <p:nvPr/>
        </p:nvSpPr>
        <p:spPr>
          <a:xfrm>
            <a:off x="4189304" y="5191152"/>
            <a:ext cx="1646605" cy="523220"/>
          </a:xfrm>
          <a:prstGeom prst="rect">
            <a:avLst/>
          </a:prstGeom>
          <a:noFill/>
        </p:spPr>
        <p:txBody>
          <a:bodyPr wrap="none" rtlCol="0">
            <a:spAutoFit/>
          </a:bodyPr>
          <a:lstStyle/>
          <a:p>
            <a:r>
              <a:rPr lang="en-AU" dirty="0"/>
              <a:t>8 Out of leads, </a:t>
            </a:r>
          </a:p>
          <a:p>
            <a:r>
              <a:rPr lang="en-AU" dirty="0"/>
              <a:t>start a new search</a:t>
            </a:r>
          </a:p>
        </p:txBody>
      </p:sp>
    </p:spTree>
    <p:extLst>
      <p:ext uri="{BB962C8B-B14F-4D97-AF65-F5344CB8AC3E}">
        <p14:creationId xmlns:p14="http://schemas.microsoft.com/office/powerpoint/2010/main" val="1583201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p:nvPr/>
        </p:nvSpPr>
        <p:spPr>
          <a:xfrm>
            <a:off x="-2930922" y="-86023"/>
            <a:ext cx="13294122" cy="6291943"/>
          </a:xfrm>
          <a:prstGeom prst="parallelogram">
            <a:avLst>
              <a:gd name="adj" fmla="val 34661"/>
            </a:avLst>
          </a:prstGeom>
          <a:solidFill>
            <a:srgbClr val="223C5E"/>
          </a:solidFill>
          <a:ln>
            <a:noFill/>
          </a:ln>
        </p:spPr>
        <p:txBody>
          <a:bodyPr spcFirstLastPara="1" wrap="square" lIns="74011" tIns="74011" rIns="74011" bIns="74011" anchor="ctr" anchorCtr="0">
            <a:noAutofit/>
          </a:bodyPr>
          <a:lstStyle/>
          <a:p>
            <a:endParaRPr sz="1133" dirty="0"/>
          </a:p>
        </p:txBody>
      </p:sp>
      <p:sp>
        <p:nvSpPr>
          <p:cNvPr id="191" name="Google Shape;191;p32"/>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a:solidFill>
                  <a:schemeClr val="lt1"/>
                </a:solidFill>
                <a:latin typeface="Poppins"/>
                <a:ea typeface="Poppins"/>
                <a:cs typeface="Poppins"/>
                <a:sym typeface="Poppins"/>
              </a:rPr>
              <a:pPr/>
              <a:t>9</a:t>
            </a:fld>
            <a:endParaRPr>
              <a:solidFill>
                <a:schemeClr val="lt1"/>
              </a:solidFill>
              <a:latin typeface="Poppins"/>
              <a:ea typeface="Poppins"/>
              <a:cs typeface="Poppins"/>
              <a:sym typeface="Poppins"/>
            </a:endParaRPr>
          </a:p>
        </p:txBody>
      </p:sp>
      <p:sp>
        <p:nvSpPr>
          <p:cNvPr id="195" name="Google Shape;195;p32"/>
          <p:cNvSpPr txBox="1">
            <a:spLocks noGrp="1"/>
          </p:cNvSpPr>
          <p:nvPr>
            <p:ph type="sldNum" idx="12"/>
          </p:nvPr>
        </p:nvSpPr>
        <p:spPr>
          <a:xfrm>
            <a:off x="9697690" y="5724334"/>
            <a:ext cx="621957" cy="481586"/>
          </a:xfrm>
          <a:prstGeom prst="rect">
            <a:avLst/>
          </a:prstGeom>
        </p:spPr>
        <p:txBody>
          <a:bodyPr spcFirstLastPara="1" wrap="square" lIns="97042" tIns="97042" rIns="97042" bIns="97042" anchor="t" anchorCtr="0">
            <a:noAutofit/>
          </a:bodyPr>
          <a:lstStyle/>
          <a:p>
            <a:fld id="{00000000-1234-1234-1234-123412341234}" type="slidenum">
              <a:rPr lang="en" sz="1052">
                <a:latin typeface="Poppins"/>
                <a:ea typeface="Poppins"/>
                <a:cs typeface="Poppins"/>
                <a:sym typeface="Poppins"/>
              </a:rPr>
              <a:pPr/>
              <a:t>9</a:t>
            </a:fld>
            <a:endParaRPr sz="1052">
              <a:latin typeface="Poppins"/>
              <a:ea typeface="Poppins"/>
              <a:cs typeface="Poppins"/>
              <a:sym typeface="Poppins"/>
            </a:endParaRPr>
          </a:p>
        </p:txBody>
      </p:sp>
      <p:pic>
        <p:nvPicPr>
          <p:cNvPr id="3" name="Picture 2">
            <a:extLst>
              <a:ext uri="{FF2B5EF4-FFF2-40B4-BE49-F238E27FC236}">
                <a16:creationId xmlns:a16="http://schemas.microsoft.com/office/drawing/2014/main" id="{E30E1158-CE62-B408-3EC2-5DDA551E6874}"/>
              </a:ext>
            </a:extLst>
          </p:cNvPr>
          <p:cNvPicPr>
            <a:picLocks noChangeAspect="1"/>
          </p:cNvPicPr>
          <p:nvPr/>
        </p:nvPicPr>
        <p:blipFill>
          <a:blip r:embed="rId3"/>
          <a:srcRect t="3815" r="33389"/>
          <a:stretch/>
        </p:blipFill>
        <p:spPr>
          <a:xfrm>
            <a:off x="1553986" y="233465"/>
            <a:ext cx="2784551" cy="5886348"/>
          </a:xfrm>
          <a:prstGeom prst="rect">
            <a:avLst/>
          </a:prstGeom>
        </p:spPr>
      </p:pic>
      <p:pic>
        <p:nvPicPr>
          <p:cNvPr id="2" name="Picture 1">
            <a:extLst>
              <a:ext uri="{FF2B5EF4-FFF2-40B4-BE49-F238E27FC236}">
                <a16:creationId xmlns:a16="http://schemas.microsoft.com/office/drawing/2014/main" id="{F43F888E-7A2A-6653-BB9A-43D6DAFD15D7}"/>
              </a:ext>
            </a:extLst>
          </p:cNvPr>
          <p:cNvPicPr>
            <a:picLocks noChangeAspect="1"/>
          </p:cNvPicPr>
          <p:nvPr/>
        </p:nvPicPr>
        <p:blipFill>
          <a:blip r:embed="rId4"/>
          <a:srcRect t="10865" r="61078"/>
          <a:stretch/>
        </p:blipFill>
        <p:spPr>
          <a:xfrm>
            <a:off x="5977339" y="982494"/>
            <a:ext cx="2427128" cy="3579777"/>
          </a:xfrm>
          <a:prstGeom prst="rect">
            <a:avLst/>
          </a:prstGeom>
        </p:spPr>
      </p:pic>
      <p:sp>
        <p:nvSpPr>
          <p:cNvPr id="6" name="TextBox 5">
            <a:extLst>
              <a:ext uri="{FF2B5EF4-FFF2-40B4-BE49-F238E27FC236}">
                <a16:creationId xmlns:a16="http://schemas.microsoft.com/office/drawing/2014/main" id="{5FFAB558-7EE7-A96D-735C-F4949855CD45}"/>
              </a:ext>
            </a:extLst>
          </p:cNvPr>
          <p:cNvSpPr txBox="1"/>
          <p:nvPr/>
        </p:nvSpPr>
        <p:spPr>
          <a:xfrm>
            <a:off x="876878" y="1291026"/>
            <a:ext cx="615553" cy="4369145"/>
          </a:xfrm>
          <a:prstGeom prst="rect">
            <a:avLst/>
          </a:prstGeom>
          <a:noFill/>
        </p:spPr>
        <p:txBody>
          <a:bodyPr vert="vert270" wrap="none" rtlCol="0">
            <a:spAutoFit/>
          </a:bodyPr>
          <a:lstStyle/>
          <a:p>
            <a:r>
              <a:rPr lang="en-AU" sz="2800" dirty="0">
                <a:solidFill>
                  <a:schemeClr val="bg1"/>
                </a:solidFill>
              </a:rPr>
              <a:t>Categories of Antisemitism</a:t>
            </a:r>
            <a:endParaRPr lang="en-AU" sz="1050" dirty="0">
              <a:solidFill>
                <a:schemeClr val="bg1"/>
              </a:solidFill>
            </a:endParaRPr>
          </a:p>
        </p:txBody>
      </p:sp>
      <p:sp>
        <p:nvSpPr>
          <p:cNvPr id="7" name="TextBox 6">
            <a:extLst>
              <a:ext uri="{FF2B5EF4-FFF2-40B4-BE49-F238E27FC236}">
                <a16:creationId xmlns:a16="http://schemas.microsoft.com/office/drawing/2014/main" id="{AE34B0BA-B240-7F1D-6A91-A7FF8FDF35A7}"/>
              </a:ext>
            </a:extLst>
          </p:cNvPr>
          <p:cNvSpPr txBox="1"/>
          <p:nvPr/>
        </p:nvSpPr>
        <p:spPr>
          <a:xfrm>
            <a:off x="5347557" y="590444"/>
            <a:ext cx="615553" cy="4971874"/>
          </a:xfrm>
          <a:prstGeom prst="rect">
            <a:avLst/>
          </a:prstGeom>
          <a:noFill/>
        </p:spPr>
        <p:txBody>
          <a:bodyPr vert="vert270" wrap="none" rtlCol="0">
            <a:spAutoFit/>
          </a:bodyPr>
          <a:lstStyle/>
          <a:p>
            <a:r>
              <a:rPr lang="en-AU" sz="2800" dirty="0">
                <a:solidFill>
                  <a:schemeClr val="bg1"/>
                </a:solidFill>
              </a:rPr>
              <a:t>Categories of anti-Muslim hate</a:t>
            </a:r>
            <a:endParaRPr lang="en-AU" sz="1050" dirty="0">
              <a:solidFill>
                <a:schemeClr val="bg1"/>
              </a:solidFill>
            </a:endParaRPr>
          </a:p>
        </p:txBody>
      </p:sp>
    </p:spTree>
    <p:extLst>
      <p:ext uri="{BB962C8B-B14F-4D97-AF65-F5344CB8AC3E}">
        <p14:creationId xmlns:p14="http://schemas.microsoft.com/office/powerpoint/2010/main" val="6952288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3076</TotalTime>
  <Words>2331</Words>
  <Application>Microsoft Office PowerPoint</Application>
  <PresentationFormat>Custom</PresentationFormat>
  <Paragraphs>306</Paragraphs>
  <Slides>55</Slides>
  <Notes>50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55</vt:i4>
      </vt:variant>
    </vt:vector>
  </HeadingPairs>
  <TitlesOfParts>
    <vt:vector size="66" baseType="lpstr">
      <vt:lpstr>Inter</vt:lpstr>
      <vt:lpstr>Work Sans</vt:lpstr>
      <vt:lpstr>Arial</vt:lpstr>
      <vt:lpstr>Times New Roman</vt:lpstr>
      <vt:lpstr>Calibri</vt:lpstr>
      <vt:lpstr>Poppins Medium</vt:lpstr>
      <vt:lpstr>Poppins SemiBold</vt:lpstr>
      <vt:lpstr>Poppins</vt:lpstr>
      <vt:lpstr>Wingdings</vt:lpstr>
      <vt:lpstr>Simple Light</vt:lpstr>
      <vt:lpstr>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Demonstrating the problem Response to the Buffalo Terrorist Attack</vt:lpstr>
      <vt:lpstr>Summary data The early rise of hate sites</vt:lpstr>
      <vt:lpstr>Coding Problems World’s first report on online Islamophobia1</vt:lpstr>
      <vt:lpstr>Modelling Problems</vt:lpstr>
      <vt:lpstr>PowerPoint Presentation</vt:lpstr>
      <vt:lpstr>PowerPoint Presentation</vt:lpstr>
      <vt:lpstr> Based on a sample of 1111 Items of Anti-Muslim Hate Speech</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Austin</dc:creator>
  <cp:lastModifiedBy>Greg Austin</cp:lastModifiedBy>
  <cp:revision>53</cp:revision>
  <dcterms:modified xsi:type="dcterms:W3CDTF">2026-02-25T19:10:14Z</dcterms:modified>
</cp:coreProperties>
</file>