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81" r:id="rId5"/>
    <p:sldId id="282" r:id="rId6"/>
    <p:sldId id="284" r:id="rId7"/>
    <p:sldId id="283" r:id="rId8"/>
    <p:sldId id="262" r:id="rId9"/>
    <p:sldId id="263" r:id="rId10"/>
    <p:sldId id="265" r:id="rId11"/>
    <p:sldId id="276" r:id="rId12"/>
    <p:sldId id="285" r:id="rId13"/>
    <p:sldId id="279" r:id="rId14"/>
    <p:sldId id="280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FFF"/>
    <a:srgbClr val="1AFFF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929F9F4-4A8F-4326-A1B4-22849713DDAB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85794" autoAdjust="0"/>
  </p:normalViewPr>
  <p:slideViewPr>
    <p:cSldViewPr snapToGrid="0">
      <p:cViewPr varScale="1">
        <p:scale>
          <a:sx n="58" d="100"/>
          <a:sy n="58" d="100"/>
        </p:scale>
        <p:origin x="920" y="268"/>
      </p:cViewPr>
      <p:guideLst/>
    </p:cSldViewPr>
  </p:slideViewPr>
  <p:outlineViewPr>
    <p:cViewPr>
      <p:scale>
        <a:sx n="33" d="100"/>
        <a:sy n="33" d="100"/>
      </p:scale>
      <p:origin x="0" y="-210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88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ZA" smtClean="0"/>
              <a:t>2025/10/28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ZA" smtClean="0"/>
              <a:t>2025/10/28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DBACE-0F8F-43FD-98F0-DEE13552DADA}" type="slidenum">
              <a:rPr lang="en-ZA" smtClean="0"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7131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DBACE-0F8F-43FD-98F0-DEE13552DADA}" type="slidenum">
              <a:rPr lang="en-ZA" smtClean="0"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20796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DBACE-0F8F-43FD-98F0-DEE13552DADA}" type="slidenum">
              <a:rPr lang="en-ZA" smtClean="0"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57626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DBACE-0F8F-43FD-98F0-DEE13552DADA}" type="slidenum">
              <a:rPr lang="en-ZA" smtClean="0"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65994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DBACE-0F8F-43FD-98F0-DEE13552DADA}" type="slidenum">
              <a:rPr lang="en-ZA" smtClean="0"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30600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ZA" smtClean="0"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2408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ZA" smtClean="0"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38737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ZA" smtClean="0"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80184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DBACE-0F8F-43FD-98F0-DEE13552DADA}" type="slidenum">
              <a:rPr lang="en-ZA" smtClean="0"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67622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title="Overlay Graphic">
            <a:extLst>
              <a:ext uri="{FF2B5EF4-FFF2-40B4-BE49-F238E27FC236}">
                <a16:creationId xmlns:a16="http://schemas.microsoft.com/office/drawing/2014/main" id="{693A70F3-06C1-4E8B-9B0E-5E6545B98633}"/>
              </a:ext>
            </a:extLst>
          </p:cNvPr>
          <p:cNvSpPr/>
          <p:nvPr userDrawn="1"/>
        </p:nvSpPr>
        <p:spPr bwMode="ltGray">
          <a:xfrm>
            <a:off x="441325" y="3897168"/>
            <a:ext cx="5877235" cy="286320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C6803E4-2DDA-4202-8774-33010D5BA394}"/>
              </a:ext>
            </a:extLst>
          </p:cNvPr>
          <p:cNvCxnSpPr>
            <a:cxnSpLocks/>
          </p:cNvCxnSpPr>
          <p:nvPr userDrawn="1"/>
        </p:nvCxnSpPr>
        <p:spPr>
          <a:xfrm>
            <a:off x="6309035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A066F6-418A-4534-9C6E-B4AE3F337975}"/>
              </a:ext>
            </a:extLst>
          </p:cNvPr>
          <p:cNvCxnSpPr>
            <a:cxnSpLocks/>
          </p:cNvCxnSpPr>
          <p:nvPr userDrawn="1"/>
        </p:nvCxnSpPr>
        <p:spPr>
          <a:xfrm>
            <a:off x="441325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60370" y="3674372"/>
            <a:ext cx="5022591" cy="2728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5800" y="3674373"/>
            <a:ext cx="5085650" cy="720000"/>
          </a:xfrm>
        </p:spPr>
        <p:txBody>
          <a:bodyPr vert="horz" lIns="0" tIns="0" rIns="0" bIns="0" rtlCol="0" anchor="b">
            <a:noAutofit/>
          </a:bodyPr>
          <a:lstStyle>
            <a:lvl1pPr algn="r">
              <a:defRPr lang="en-ZA" sz="3500" b="1" cap="all" baseline="0" dirty="0"/>
            </a:lvl1pPr>
          </a:lstStyle>
          <a:p>
            <a:pPr marL="0" lvl="0" algn="r"/>
            <a:r>
              <a:rPr lang="en-US" dirty="0"/>
              <a:t>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5800" y="4608000"/>
            <a:ext cx="5085650" cy="18000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1681" y="2448000"/>
            <a:ext cx="3240000" cy="3631338"/>
          </a:xfrm>
          <a:noFill/>
          <a:ln>
            <a:noFill/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4" name="Freeform: Shape 13" title="Arrow">
            <a:extLst>
              <a:ext uri="{FF2B5EF4-FFF2-40B4-BE49-F238E27FC236}">
                <a16:creationId xmlns:a16="http://schemas.microsoft.com/office/drawing/2014/main" id="{02DBE11B-8F8E-48E5-9449-E6E9E355DA0F}"/>
              </a:ext>
            </a:extLst>
          </p:cNvPr>
          <p:cNvSpPr/>
          <p:nvPr userDrawn="1"/>
        </p:nvSpPr>
        <p:spPr>
          <a:xfrm flipH="1">
            <a:off x="4031770" y="1945687"/>
            <a:ext cx="254382" cy="284625"/>
          </a:xfrm>
          <a:custGeom>
            <a:avLst/>
            <a:gdLst>
              <a:gd name="connsiteX0" fmla="*/ 971574 w 1172492"/>
              <a:gd name="connsiteY0" fmla="*/ 1363 h 1311889"/>
              <a:gd name="connsiteX1" fmla="*/ 1149708 w 1172492"/>
              <a:gd name="connsiteY1" fmla="*/ 90029 h 1311889"/>
              <a:gd name="connsiteX2" fmla="*/ 1172490 w 1172492"/>
              <a:gd name="connsiteY2" fmla="*/ 157779 h 1311889"/>
              <a:gd name="connsiteX3" fmla="*/ 1171406 w 1172492"/>
              <a:gd name="connsiteY3" fmla="*/ 173319 h 1311889"/>
              <a:gd name="connsiteX4" fmla="*/ 1172000 w 1172492"/>
              <a:gd name="connsiteY4" fmla="*/ 173319 h 1311889"/>
              <a:gd name="connsiteX5" fmla="*/ 1172000 w 1172492"/>
              <a:gd name="connsiteY5" fmla="*/ 1147057 h 1311889"/>
              <a:gd name="connsiteX6" fmla="*/ 1172492 w 1172492"/>
              <a:gd name="connsiteY6" fmla="*/ 1154110 h 1311889"/>
              <a:gd name="connsiteX7" fmla="*/ 1172000 w 1172492"/>
              <a:gd name="connsiteY7" fmla="*/ 1155572 h 1311889"/>
              <a:gd name="connsiteX8" fmla="*/ 1172000 w 1172492"/>
              <a:gd name="connsiteY8" fmla="*/ 1156775 h 1311889"/>
              <a:gd name="connsiteX9" fmla="*/ 1171596 w 1172492"/>
              <a:gd name="connsiteY9" fmla="*/ 1156775 h 1311889"/>
              <a:gd name="connsiteX10" fmla="*/ 1149710 w 1172492"/>
              <a:gd name="connsiteY10" fmla="*/ 1221860 h 1311889"/>
              <a:gd name="connsiteX11" fmla="*/ 903826 w 1172492"/>
              <a:gd name="connsiteY11" fmla="*/ 1287744 h 1311889"/>
              <a:gd name="connsiteX12" fmla="*/ 88669 w 1172492"/>
              <a:gd name="connsiteY12" fmla="*/ 817113 h 1311889"/>
              <a:gd name="connsiteX13" fmla="*/ 4802 w 1172492"/>
              <a:gd name="connsiteY13" fmla="*/ 707817 h 1311889"/>
              <a:gd name="connsiteX14" fmla="*/ 2987 w 1172492"/>
              <a:gd name="connsiteY14" fmla="*/ 681795 h 1311889"/>
              <a:gd name="connsiteX15" fmla="*/ 0 w 1172492"/>
              <a:gd name="connsiteY15" fmla="*/ 672910 h 1311889"/>
              <a:gd name="connsiteX16" fmla="*/ 1184 w 1172492"/>
              <a:gd name="connsiteY16" fmla="*/ 655930 h 1311889"/>
              <a:gd name="connsiteX17" fmla="*/ 2 w 1172492"/>
              <a:gd name="connsiteY17" fmla="*/ 638979 h 1311889"/>
              <a:gd name="connsiteX18" fmla="*/ 2984 w 1172492"/>
              <a:gd name="connsiteY18" fmla="*/ 630110 h 1311889"/>
              <a:gd name="connsiteX19" fmla="*/ 4800 w 1172492"/>
              <a:gd name="connsiteY19" fmla="*/ 604073 h 1311889"/>
              <a:gd name="connsiteX20" fmla="*/ 88667 w 1172492"/>
              <a:gd name="connsiteY20" fmla="*/ 494775 h 1311889"/>
              <a:gd name="connsiteX21" fmla="*/ 903824 w 1172492"/>
              <a:gd name="connsiteY21" fmla="*/ 24144 h 1311889"/>
              <a:gd name="connsiteX22" fmla="*/ 971574 w 1172492"/>
              <a:gd name="connsiteY22" fmla="*/ 1363 h 131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2492" h="1311889">
                <a:moveTo>
                  <a:pt x="971574" y="1363"/>
                </a:moveTo>
                <a:cubicBezTo>
                  <a:pt x="1041186" y="-7275"/>
                  <a:pt x="1112429" y="25460"/>
                  <a:pt x="1149708" y="90029"/>
                </a:cubicBezTo>
                <a:cubicBezTo>
                  <a:pt x="1162135" y="111552"/>
                  <a:pt x="1169611" y="134575"/>
                  <a:pt x="1172490" y="157779"/>
                </a:cubicBezTo>
                <a:lnTo>
                  <a:pt x="1171406" y="173319"/>
                </a:lnTo>
                <a:lnTo>
                  <a:pt x="1172000" y="173319"/>
                </a:lnTo>
                <a:lnTo>
                  <a:pt x="1172000" y="1147057"/>
                </a:lnTo>
                <a:lnTo>
                  <a:pt x="1172492" y="1154110"/>
                </a:lnTo>
                <a:lnTo>
                  <a:pt x="1172000" y="1155572"/>
                </a:lnTo>
                <a:lnTo>
                  <a:pt x="1172000" y="1156775"/>
                </a:lnTo>
                <a:lnTo>
                  <a:pt x="1171596" y="1156775"/>
                </a:lnTo>
                <a:lnTo>
                  <a:pt x="1149710" y="1221860"/>
                </a:lnTo>
                <a:cubicBezTo>
                  <a:pt x="1100005" y="1307952"/>
                  <a:pt x="989918" y="1337450"/>
                  <a:pt x="903826" y="1287744"/>
                </a:cubicBezTo>
                <a:lnTo>
                  <a:pt x="88669" y="817113"/>
                </a:lnTo>
                <a:cubicBezTo>
                  <a:pt x="45622" y="792261"/>
                  <a:pt x="16725" y="752313"/>
                  <a:pt x="4802" y="707817"/>
                </a:cubicBezTo>
                <a:lnTo>
                  <a:pt x="2987" y="681795"/>
                </a:lnTo>
                <a:lnTo>
                  <a:pt x="0" y="672910"/>
                </a:lnTo>
                <a:lnTo>
                  <a:pt x="1184" y="655930"/>
                </a:lnTo>
                <a:lnTo>
                  <a:pt x="2" y="638979"/>
                </a:lnTo>
                <a:lnTo>
                  <a:pt x="2984" y="630110"/>
                </a:lnTo>
                <a:lnTo>
                  <a:pt x="4800" y="604073"/>
                </a:lnTo>
                <a:cubicBezTo>
                  <a:pt x="16723" y="559576"/>
                  <a:pt x="45621" y="519628"/>
                  <a:pt x="88667" y="494775"/>
                </a:cubicBezTo>
                <a:lnTo>
                  <a:pt x="903824" y="24144"/>
                </a:lnTo>
                <a:cubicBezTo>
                  <a:pt x="925347" y="11718"/>
                  <a:pt x="948370" y="4242"/>
                  <a:pt x="971574" y="1363"/>
                </a:cubicBezTo>
                <a:close/>
              </a:path>
            </a:pathLst>
          </a:custGeom>
          <a:noFill/>
          <a:ln w="3175">
            <a:solidFill>
              <a:schemeClr val="bg1"/>
            </a:solidFill>
          </a:ln>
          <a:effectLst>
            <a:glow rad="165100">
              <a:schemeClr val="bg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Z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76241" y="2448000"/>
            <a:ext cx="3240000" cy="3631338"/>
          </a:xfrm>
          <a:noFill/>
          <a:ln>
            <a:noFill/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5" name="Freeform: Shape 14" title="Arrow">
            <a:extLst>
              <a:ext uri="{FF2B5EF4-FFF2-40B4-BE49-F238E27FC236}">
                <a16:creationId xmlns:a16="http://schemas.microsoft.com/office/drawing/2014/main" id="{6EF06703-92AF-44B7-8CE1-044DD2093118}"/>
              </a:ext>
            </a:extLst>
          </p:cNvPr>
          <p:cNvSpPr/>
          <p:nvPr userDrawn="1"/>
        </p:nvSpPr>
        <p:spPr>
          <a:xfrm flipH="1">
            <a:off x="7906330" y="1945687"/>
            <a:ext cx="254382" cy="284625"/>
          </a:xfrm>
          <a:custGeom>
            <a:avLst/>
            <a:gdLst>
              <a:gd name="connsiteX0" fmla="*/ 971574 w 1172492"/>
              <a:gd name="connsiteY0" fmla="*/ 1363 h 1311889"/>
              <a:gd name="connsiteX1" fmla="*/ 1149708 w 1172492"/>
              <a:gd name="connsiteY1" fmla="*/ 90029 h 1311889"/>
              <a:gd name="connsiteX2" fmla="*/ 1172490 w 1172492"/>
              <a:gd name="connsiteY2" fmla="*/ 157779 h 1311889"/>
              <a:gd name="connsiteX3" fmla="*/ 1171406 w 1172492"/>
              <a:gd name="connsiteY3" fmla="*/ 173319 h 1311889"/>
              <a:gd name="connsiteX4" fmla="*/ 1172000 w 1172492"/>
              <a:gd name="connsiteY4" fmla="*/ 173319 h 1311889"/>
              <a:gd name="connsiteX5" fmla="*/ 1172000 w 1172492"/>
              <a:gd name="connsiteY5" fmla="*/ 1147057 h 1311889"/>
              <a:gd name="connsiteX6" fmla="*/ 1172492 w 1172492"/>
              <a:gd name="connsiteY6" fmla="*/ 1154110 h 1311889"/>
              <a:gd name="connsiteX7" fmla="*/ 1172000 w 1172492"/>
              <a:gd name="connsiteY7" fmla="*/ 1155572 h 1311889"/>
              <a:gd name="connsiteX8" fmla="*/ 1172000 w 1172492"/>
              <a:gd name="connsiteY8" fmla="*/ 1156775 h 1311889"/>
              <a:gd name="connsiteX9" fmla="*/ 1171596 w 1172492"/>
              <a:gd name="connsiteY9" fmla="*/ 1156775 h 1311889"/>
              <a:gd name="connsiteX10" fmla="*/ 1149710 w 1172492"/>
              <a:gd name="connsiteY10" fmla="*/ 1221860 h 1311889"/>
              <a:gd name="connsiteX11" fmla="*/ 903826 w 1172492"/>
              <a:gd name="connsiteY11" fmla="*/ 1287744 h 1311889"/>
              <a:gd name="connsiteX12" fmla="*/ 88669 w 1172492"/>
              <a:gd name="connsiteY12" fmla="*/ 817113 h 1311889"/>
              <a:gd name="connsiteX13" fmla="*/ 4802 w 1172492"/>
              <a:gd name="connsiteY13" fmla="*/ 707817 h 1311889"/>
              <a:gd name="connsiteX14" fmla="*/ 2987 w 1172492"/>
              <a:gd name="connsiteY14" fmla="*/ 681795 h 1311889"/>
              <a:gd name="connsiteX15" fmla="*/ 0 w 1172492"/>
              <a:gd name="connsiteY15" fmla="*/ 672910 h 1311889"/>
              <a:gd name="connsiteX16" fmla="*/ 1184 w 1172492"/>
              <a:gd name="connsiteY16" fmla="*/ 655930 h 1311889"/>
              <a:gd name="connsiteX17" fmla="*/ 2 w 1172492"/>
              <a:gd name="connsiteY17" fmla="*/ 638979 h 1311889"/>
              <a:gd name="connsiteX18" fmla="*/ 2984 w 1172492"/>
              <a:gd name="connsiteY18" fmla="*/ 630110 h 1311889"/>
              <a:gd name="connsiteX19" fmla="*/ 4800 w 1172492"/>
              <a:gd name="connsiteY19" fmla="*/ 604073 h 1311889"/>
              <a:gd name="connsiteX20" fmla="*/ 88667 w 1172492"/>
              <a:gd name="connsiteY20" fmla="*/ 494775 h 1311889"/>
              <a:gd name="connsiteX21" fmla="*/ 903824 w 1172492"/>
              <a:gd name="connsiteY21" fmla="*/ 24144 h 1311889"/>
              <a:gd name="connsiteX22" fmla="*/ 971574 w 1172492"/>
              <a:gd name="connsiteY22" fmla="*/ 1363 h 131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2492" h="1311889">
                <a:moveTo>
                  <a:pt x="971574" y="1363"/>
                </a:moveTo>
                <a:cubicBezTo>
                  <a:pt x="1041186" y="-7275"/>
                  <a:pt x="1112429" y="25460"/>
                  <a:pt x="1149708" y="90029"/>
                </a:cubicBezTo>
                <a:cubicBezTo>
                  <a:pt x="1162135" y="111552"/>
                  <a:pt x="1169611" y="134575"/>
                  <a:pt x="1172490" y="157779"/>
                </a:cubicBezTo>
                <a:lnTo>
                  <a:pt x="1171406" y="173319"/>
                </a:lnTo>
                <a:lnTo>
                  <a:pt x="1172000" y="173319"/>
                </a:lnTo>
                <a:lnTo>
                  <a:pt x="1172000" y="1147057"/>
                </a:lnTo>
                <a:lnTo>
                  <a:pt x="1172492" y="1154110"/>
                </a:lnTo>
                <a:lnTo>
                  <a:pt x="1172000" y="1155572"/>
                </a:lnTo>
                <a:lnTo>
                  <a:pt x="1172000" y="1156775"/>
                </a:lnTo>
                <a:lnTo>
                  <a:pt x="1171596" y="1156775"/>
                </a:lnTo>
                <a:lnTo>
                  <a:pt x="1149710" y="1221860"/>
                </a:lnTo>
                <a:cubicBezTo>
                  <a:pt x="1100005" y="1307952"/>
                  <a:pt x="989918" y="1337450"/>
                  <a:pt x="903826" y="1287744"/>
                </a:cubicBezTo>
                <a:lnTo>
                  <a:pt x="88669" y="817113"/>
                </a:lnTo>
                <a:cubicBezTo>
                  <a:pt x="45622" y="792261"/>
                  <a:pt x="16725" y="752313"/>
                  <a:pt x="4802" y="707817"/>
                </a:cubicBezTo>
                <a:lnTo>
                  <a:pt x="2987" y="681795"/>
                </a:lnTo>
                <a:lnTo>
                  <a:pt x="0" y="672910"/>
                </a:lnTo>
                <a:lnTo>
                  <a:pt x="1184" y="655930"/>
                </a:lnTo>
                <a:lnTo>
                  <a:pt x="2" y="638979"/>
                </a:lnTo>
                <a:lnTo>
                  <a:pt x="2984" y="630110"/>
                </a:lnTo>
                <a:lnTo>
                  <a:pt x="4800" y="604073"/>
                </a:lnTo>
                <a:cubicBezTo>
                  <a:pt x="16723" y="559576"/>
                  <a:pt x="45621" y="519628"/>
                  <a:pt x="88667" y="494775"/>
                </a:cubicBezTo>
                <a:lnTo>
                  <a:pt x="903824" y="24144"/>
                </a:lnTo>
                <a:cubicBezTo>
                  <a:pt x="925347" y="11718"/>
                  <a:pt x="948370" y="4242"/>
                  <a:pt x="971574" y="1363"/>
                </a:cubicBezTo>
                <a:close/>
              </a:path>
            </a:pathLst>
          </a:custGeom>
          <a:noFill/>
          <a:ln w="3175">
            <a:solidFill>
              <a:schemeClr val="bg1"/>
            </a:solidFill>
          </a:ln>
          <a:effectLst>
            <a:glow rad="165100">
              <a:schemeClr val="bg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ZA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350800" y="2448000"/>
            <a:ext cx="3240000" cy="3631338"/>
          </a:xfrm>
          <a:noFill/>
          <a:ln>
            <a:noFill/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D536EE-5B38-4E2F-B796-E4E5C97CA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C32B7C1-ABDB-491C-B644-84474A5ADAF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7196159-5065-4F13-BE36-C9AAE1E7047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FE9D6AE-A9C2-4841-93E3-5285C40927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682" y="1008000"/>
            <a:ext cx="9974243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1A5AC53-BFFC-4A53-8344-0538ECEFC6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1681" y="1728000"/>
            <a:ext cx="3240000" cy="558800"/>
          </a:xfrm>
        </p:spPr>
        <p:txBody>
          <a:bodyPr anchor="ctr"/>
          <a:lstStyle>
            <a:lvl1pPr marL="0" indent="0" algn="ctr">
              <a:buNone/>
              <a:defRPr sz="2100" b="1"/>
            </a:lvl1pPr>
          </a:lstStyle>
          <a:p>
            <a:pPr lvl="0"/>
            <a:r>
              <a:rPr lang="en-US" dirty="0"/>
              <a:t>Section 1 Title</a:t>
            </a:r>
            <a:endParaRPr lang="en-ZA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4E072CE-C186-4DB7-BB84-C8216816DF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76241" y="1728000"/>
            <a:ext cx="3240087" cy="558800"/>
          </a:xfrm>
        </p:spPr>
        <p:txBody>
          <a:bodyPr anchor="ctr"/>
          <a:lstStyle>
            <a:lvl1pPr marL="0" indent="0" algn="ctr">
              <a:buNone/>
              <a:defRPr sz="2100" b="1"/>
            </a:lvl1pPr>
          </a:lstStyle>
          <a:p>
            <a:pPr lvl="0"/>
            <a:r>
              <a:rPr lang="en-US" dirty="0"/>
              <a:t>Section 2 Title</a:t>
            </a:r>
            <a:endParaRPr lang="en-ZA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2CE4D36-2AC5-45F3-82DD-BA8C841BBA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0232" y="1728000"/>
            <a:ext cx="3240087" cy="558800"/>
          </a:xfrm>
        </p:spPr>
        <p:txBody>
          <a:bodyPr anchor="ctr"/>
          <a:lstStyle>
            <a:lvl1pPr marL="0" indent="0" algn="ctr">
              <a:buNone/>
              <a:defRPr sz="2100" b="1"/>
            </a:lvl1pPr>
          </a:lstStyle>
          <a:p>
            <a:pPr lvl="0"/>
            <a:r>
              <a:rPr lang="en-US" dirty="0"/>
              <a:t>Section 3 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606421" y="3866682"/>
            <a:ext cx="1099502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066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16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069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122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1175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91782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6228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281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6334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493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1387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440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546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599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652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1705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6758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1811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6864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1917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970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2129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2023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7076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206998" y="2190750"/>
            <a:ext cx="1793875" cy="561975"/>
          </a:xfrm>
          <a:noFill/>
          <a:ln w="3175">
            <a:solidFill>
              <a:schemeClr val="bg1">
                <a:alpha val="52000"/>
              </a:schemeClr>
            </a:solidFill>
          </a:ln>
        </p:spPr>
        <p:txBody>
          <a:bodyPr tIns="36000" anchor="t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8727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BAFDBA-55A9-474E-B718-9A082A4EC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B8B7D-30D2-4642-AD21-0E2F8D85A424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E7080-8808-492F-8C61-44DEA0F09990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B66C276-44E8-433F-9CFB-2C5032B730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682" y="1008000"/>
            <a:ext cx="9974243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EC13E70C-589A-40D0-83ED-C913136ACD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1200" y="1952049"/>
            <a:ext cx="1476951" cy="1476951"/>
          </a:xfrm>
          <a:prstGeom prst="ellipse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63500" cap="flat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12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12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45BB7166-E008-49D6-8450-A5312FEF5DA3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172997" y="1952049"/>
            <a:ext cx="1476951" cy="1476951"/>
          </a:xfrm>
          <a:prstGeom prst="ellipse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2700" cap="flat">
            <a:solidFill>
              <a:schemeClr val="bg1"/>
            </a:solidFill>
            <a:miter lim="800000"/>
          </a:ln>
          <a:effectLst>
            <a:glow rad="101600">
              <a:schemeClr val="bg1">
                <a:alpha val="1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Profile Photo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1729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1729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1729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B8CCF0D9-2E35-46E1-9212-1B3509896D2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794" y="1952049"/>
            <a:ext cx="1476951" cy="1476951"/>
          </a:xfrm>
          <a:prstGeom prst="ellipse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07950" cap="flat">
            <a:solidFill>
              <a:schemeClr val="tx1">
                <a:lumMod val="75000"/>
                <a:lumOff val="25000"/>
                <a:alpha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Profile Photo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4988E9-7A39-4529-8C9C-2B5DB99D3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82" y="432000"/>
            <a:ext cx="9973553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F9ED8-9A9C-443A-BA3F-560FC1AF9653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118C2-75B3-4BD8-82FE-6B58FA497537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5815719-95C6-4247-B73D-C265876026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682" y="1008000"/>
            <a:ext cx="9974243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682" y="1008000"/>
            <a:ext cx="9974243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12424001-B070-42CA-89F1-75B99FC8EDE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24882" y="2256300"/>
            <a:ext cx="1217130" cy="1217130"/>
          </a:xfrm>
          <a:prstGeom prst="ellipse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63500" cap="flat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Profile Photo</a:t>
            </a:r>
            <a:endParaRPr lang="en-ZA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99635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15449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06D803D4-7F73-49F7-9CC0-E376C2AB01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34095" y="2256300"/>
            <a:ext cx="1217130" cy="1217130"/>
          </a:xfrm>
          <a:prstGeom prst="ellipse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07950" cap="flat">
            <a:solidFill>
              <a:schemeClr val="tx1">
                <a:lumMod val="75000"/>
                <a:lumOff val="25000"/>
                <a:alpha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 algn="ctr">
              <a:buNone/>
            </a:pPr>
            <a:r>
              <a:rPr lang="en-US" dirty="0"/>
              <a:t>Profile Photo</a:t>
            </a:r>
            <a:endParaRPr lang="en-ZA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0884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16756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55A4F561-30F1-443F-9FFB-05E1EC71524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643308" y="2256300"/>
            <a:ext cx="1217130" cy="1217130"/>
          </a:xfrm>
          <a:prstGeom prst="ellipse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2700" cap="flat">
            <a:solidFill>
              <a:schemeClr val="bg1"/>
            </a:solidFill>
            <a:miter lim="800000"/>
          </a:ln>
          <a:effectLst>
            <a:glow rad="101600">
              <a:schemeClr val="bg1">
                <a:alpha val="1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 algn="ctr">
              <a:buNone/>
            </a:pPr>
            <a:r>
              <a:rPr lang="en-US" dirty="0"/>
              <a:t>Profile Photo</a:t>
            </a:r>
            <a:endParaRPr lang="en-ZA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018063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01806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4" name="Picture Placeholder 15">
            <a:extLst>
              <a:ext uri="{FF2B5EF4-FFF2-40B4-BE49-F238E27FC236}">
                <a16:creationId xmlns:a16="http://schemas.microsoft.com/office/drawing/2014/main" id="{E9836B2F-D2CC-4A47-A3FE-016E92B80252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624882" y="4023015"/>
            <a:ext cx="1217130" cy="1217130"/>
          </a:xfrm>
          <a:prstGeom prst="ellipse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2700" cap="flat">
            <a:solidFill>
              <a:schemeClr val="bg1"/>
            </a:solidFill>
            <a:miter lim="800000"/>
          </a:ln>
          <a:effectLst>
            <a:glow rad="101600">
              <a:schemeClr val="bg1">
                <a:alpha val="1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 algn="ctr">
              <a:buNone/>
            </a:pPr>
            <a:r>
              <a:rPr lang="en-US" dirty="0"/>
              <a:t>Profile Photo</a:t>
            </a:r>
            <a:endParaRPr lang="en-ZA" dirty="0"/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999635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015449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5" name="Picture Placeholder 15">
            <a:extLst>
              <a:ext uri="{FF2B5EF4-FFF2-40B4-BE49-F238E27FC236}">
                <a16:creationId xmlns:a16="http://schemas.microsoft.com/office/drawing/2014/main" id="{02EC6DDF-472F-47FF-AB50-84DEB99BB340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34095" y="4023015"/>
            <a:ext cx="1217130" cy="1217130"/>
          </a:xfrm>
          <a:prstGeom prst="ellipse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63500" cap="flat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Profile Photo</a:t>
            </a:r>
            <a:endParaRPr lang="en-ZA" dirty="0"/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0884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16756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6" name="Picture Placeholder 15">
            <a:extLst>
              <a:ext uri="{FF2B5EF4-FFF2-40B4-BE49-F238E27FC236}">
                <a16:creationId xmlns:a16="http://schemas.microsoft.com/office/drawing/2014/main" id="{B6BBF386-2A9D-4CE1-BEA4-F34ECCB54C5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643308" y="4023015"/>
            <a:ext cx="1217130" cy="1217130"/>
          </a:xfrm>
          <a:prstGeom prst="ellipse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07950" cap="flat">
            <a:solidFill>
              <a:schemeClr val="tx1">
                <a:lumMod val="75000"/>
                <a:lumOff val="25000"/>
                <a:alpha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 algn="ctr">
              <a:buNone/>
            </a:pPr>
            <a:r>
              <a:rPr lang="en-US" dirty="0"/>
              <a:t>Profile Photo</a:t>
            </a:r>
            <a:endParaRPr lang="en-ZA" dirty="0"/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018063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01806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E86487-436E-4E20-818F-6FE24592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C773E5-5A1D-47F5-A9E8-22ED16ACFB98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C18B1-2A69-45F2-9E64-4039A1621DF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AB17F09-2FB8-477A-B617-7C7DF00E790D}"/>
              </a:ext>
            </a:extLst>
          </p:cNvPr>
          <p:cNvSpPr/>
          <p:nvPr userDrawn="1"/>
        </p:nvSpPr>
        <p:spPr>
          <a:xfrm>
            <a:off x="0" y="6550320"/>
            <a:ext cx="12192000" cy="15384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66666C-26CB-43F7-98BE-26169B9B534F}"/>
              </a:ext>
            </a:extLst>
          </p:cNvPr>
          <p:cNvSpPr/>
          <p:nvPr userDrawn="1"/>
        </p:nvSpPr>
        <p:spPr>
          <a:xfrm>
            <a:off x="-1" y="6704160"/>
            <a:ext cx="12192000" cy="15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0" name="Rectangle 19" title="Overlay Graphic">
            <a:extLst>
              <a:ext uri="{FF2B5EF4-FFF2-40B4-BE49-F238E27FC236}">
                <a16:creationId xmlns:a16="http://schemas.microsoft.com/office/drawing/2014/main" id="{1FE4E1AC-B5B2-4E9A-91BE-8FD5C03079FD}"/>
              </a:ext>
            </a:extLst>
          </p:cNvPr>
          <p:cNvSpPr/>
          <p:nvPr userDrawn="1"/>
        </p:nvSpPr>
        <p:spPr bwMode="ltGray">
          <a:xfrm>
            <a:off x="6894288" y="2378066"/>
            <a:ext cx="5008820" cy="438230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1" name="Rectangle 20" title="Overlay Graphic">
            <a:extLst>
              <a:ext uri="{FF2B5EF4-FFF2-40B4-BE49-F238E27FC236}">
                <a16:creationId xmlns:a16="http://schemas.microsoft.com/office/drawing/2014/main" id="{F99B621E-651C-4C89-A9C4-28A012B85846}"/>
              </a:ext>
            </a:extLst>
          </p:cNvPr>
          <p:cNvSpPr/>
          <p:nvPr userDrawn="1"/>
        </p:nvSpPr>
        <p:spPr bwMode="ltGray">
          <a:xfrm>
            <a:off x="6894288" y="210465"/>
            <a:ext cx="5008820" cy="2167601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6CBB339-4EA4-4FD1-9BB3-701EE80B5088}"/>
              </a:ext>
            </a:extLst>
          </p:cNvPr>
          <p:cNvCxnSpPr>
            <a:cxnSpLocks/>
          </p:cNvCxnSpPr>
          <p:nvPr userDrawn="1"/>
        </p:nvCxnSpPr>
        <p:spPr>
          <a:xfrm>
            <a:off x="1190310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530CE77-54B1-4849-AFD3-A4118B3B1380}"/>
              </a:ext>
            </a:extLst>
          </p:cNvPr>
          <p:cNvCxnSpPr>
            <a:cxnSpLocks/>
          </p:cNvCxnSpPr>
          <p:nvPr userDrawn="1"/>
        </p:nvCxnSpPr>
        <p:spPr>
          <a:xfrm>
            <a:off x="1190310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0970E0FA-1A52-40A2-A249-316F9C37CA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2799" y="2644738"/>
            <a:ext cx="4456700" cy="2167600"/>
          </a:xfrm>
        </p:spPr>
        <p:txBody>
          <a:bodyPr anchor="b"/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8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</a:t>
            </a:r>
            <a:br>
              <a:rPr lang="en-US" dirty="0"/>
            </a:br>
            <a:r>
              <a:rPr lang="en-US" dirty="0"/>
              <a:t>YOU</a:t>
            </a:r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CF4172-29E1-4D30-904A-8BD5113C18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2644" y="580702"/>
            <a:ext cx="1346855" cy="519653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19794C5-08DF-4384-90C5-733845C8C7D9}"/>
              </a:ext>
            </a:extLst>
          </p:cNvPr>
          <p:cNvCxnSpPr>
            <a:cxnSpLocks/>
          </p:cNvCxnSpPr>
          <p:nvPr userDrawn="1"/>
        </p:nvCxnSpPr>
        <p:spPr>
          <a:xfrm>
            <a:off x="689428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>
            <a:extLst>
              <a:ext uri="{FF2B5EF4-FFF2-40B4-BE49-F238E27FC236}">
                <a16:creationId xmlns:a16="http://schemas.microsoft.com/office/drawing/2014/main" id="{3BCBEEC5-D921-4710-B8FF-692DAB4797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2798" y="5025053"/>
            <a:ext cx="4123927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Full 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B91AC62-3ECA-4CD6-9D68-BD76E467ED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62798" y="5431223"/>
            <a:ext cx="4123927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Phone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ADDC2574-9CF3-4678-9FEE-004CF6F470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2798" y="5817586"/>
            <a:ext cx="4123927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</a:t>
            </a:r>
            <a:endParaRPr lang="en-ZA" dirty="0"/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4CC733C3-A907-460A-8AD7-49363E9AA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63009" y="6203950"/>
            <a:ext cx="41254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Website</a:t>
            </a:r>
            <a:endParaRPr lang="en-ZA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83FB367-9560-41D1-B4DB-0D0284D31E3E}"/>
              </a:ext>
            </a:extLst>
          </p:cNvPr>
          <p:cNvSpPr/>
          <p:nvPr userDrawn="1"/>
        </p:nvSpPr>
        <p:spPr>
          <a:xfrm>
            <a:off x="3004667" y="2917733"/>
            <a:ext cx="1022532" cy="1022532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>
            <a:glow rad="165100">
              <a:schemeClr val="bg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765916E-A562-4EC7-BECD-E09320F7CE22}"/>
              </a:ext>
            </a:extLst>
          </p:cNvPr>
          <p:cNvSpPr/>
          <p:nvPr userDrawn="1"/>
        </p:nvSpPr>
        <p:spPr>
          <a:xfrm>
            <a:off x="3477091" y="3390157"/>
            <a:ext cx="77685" cy="77685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00">
                <a:schemeClr val="accent2">
                  <a:lumMod val="20000"/>
                  <a:lumOff val="80000"/>
                </a:schemeClr>
              </a:gs>
              <a:gs pos="65000">
                <a:srgbClr val="F7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651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F3BE85F-A442-4F7A-B17E-B0AD0A1A5A32}"/>
              </a:ext>
            </a:extLst>
          </p:cNvPr>
          <p:cNvSpPr/>
          <p:nvPr userDrawn="1"/>
        </p:nvSpPr>
        <p:spPr>
          <a:xfrm>
            <a:off x="2176606" y="2068627"/>
            <a:ext cx="2678654" cy="2720745"/>
          </a:xfrm>
          <a:prstGeom prst="ellipse">
            <a:avLst/>
          </a:prstGeom>
          <a:noFill/>
          <a:ln w="111125">
            <a:solidFill>
              <a:schemeClr val="bg1">
                <a:alpha val="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1024262-F018-4B83-BC12-AE595F2BBD39}"/>
              </a:ext>
            </a:extLst>
          </p:cNvPr>
          <p:cNvSpPr/>
          <p:nvPr userDrawn="1"/>
        </p:nvSpPr>
        <p:spPr>
          <a:xfrm>
            <a:off x="3497933" y="2018703"/>
            <a:ext cx="36000" cy="360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00">
                <a:schemeClr val="accent2">
                  <a:lumMod val="20000"/>
                  <a:lumOff val="80000"/>
                </a:schemeClr>
              </a:gs>
              <a:gs pos="65000">
                <a:srgbClr val="F7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651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9AA664F-1891-4089-A1EC-D4D78A20D903}"/>
              </a:ext>
            </a:extLst>
          </p:cNvPr>
          <p:cNvSpPr/>
          <p:nvPr userDrawn="1"/>
        </p:nvSpPr>
        <p:spPr>
          <a:xfrm>
            <a:off x="3438860" y="4711087"/>
            <a:ext cx="154147" cy="156570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>
            <a:glow rad="114300">
              <a:schemeClr val="bg1">
                <a:alpha val="1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5574B58-F4FB-4017-9DA9-6F879B9007C3}"/>
              </a:ext>
            </a:extLst>
          </p:cNvPr>
          <p:cNvCxnSpPr>
            <a:cxnSpLocks/>
          </p:cNvCxnSpPr>
          <p:nvPr userDrawn="1"/>
        </p:nvCxnSpPr>
        <p:spPr>
          <a:xfrm flipV="1">
            <a:off x="2874362" y="4154407"/>
            <a:ext cx="1269930" cy="1269930"/>
          </a:xfrm>
          <a:prstGeom prst="line">
            <a:avLst/>
          </a:prstGeom>
          <a:ln>
            <a:solidFill>
              <a:schemeClr val="bg2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BCF129E-ECF4-486F-B299-1D7AB5F1735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874362" y="1401738"/>
            <a:ext cx="1269930" cy="1269930"/>
          </a:xfrm>
          <a:prstGeom prst="line">
            <a:avLst/>
          </a:prstGeom>
          <a:ln>
            <a:solidFill>
              <a:schemeClr val="bg2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072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0294365-4003-437C-A0F5-524248E374DD}"/>
              </a:ext>
            </a:extLst>
          </p:cNvPr>
          <p:cNvSpPr/>
          <p:nvPr userDrawn="1"/>
        </p:nvSpPr>
        <p:spPr>
          <a:xfrm>
            <a:off x="0" y="6704160"/>
            <a:ext cx="12192000" cy="15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FA281E-522D-4FF3-9C5D-ABFB832C7091}"/>
              </a:ext>
            </a:extLst>
          </p:cNvPr>
          <p:cNvSpPr/>
          <p:nvPr userDrawn="1"/>
        </p:nvSpPr>
        <p:spPr>
          <a:xfrm>
            <a:off x="0" y="6550320"/>
            <a:ext cx="12192000" cy="15384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3" name="Rectangle 22" title="Overlay Graphic">
            <a:extLst>
              <a:ext uri="{FF2B5EF4-FFF2-40B4-BE49-F238E27FC236}">
                <a16:creationId xmlns:a16="http://schemas.microsoft.com/office/drawing/2014/main" id="{91AAC7D0-2F52-4711-BE35-1406E978A9C9}"/>
              </a:ext>
            </a:extLst>
          </p:cNvPr>
          <p:cNvSpPr/>
          <p:nvPr userDrawn="1"/>
        </p:nvSpPr>
        <p:spPr bwMode="ltGray">
          <a:xfrm>
            <a:off x="441325" y="3897168"/>
            <a:ext cx="5877235" cy="286320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5F6BFFB-AC1F-469E-BF67-102C61E468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8917" y="3907857"/>
            <a:ext cx="5167824" cy="1532849"/>
          </a:xfrm>
        </p:spPr>
        <p:txBody>
          <a:bodyPr anchor="b"/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Presentation cover option</a:t>
            </a:r>
            <a:endParaRPr lang="en-ZA" dirty="0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69475B0-300D-4DAC-9037-4A7165C20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152" y="5489089"/>
            <a:ext cx="5167824" cy="691666"/>
          </a:xfrm>
        </p:spPr>
        <p:txBody>
          <a:bodyPr/>
          <a:lstStyle>
            <a:lvl1pPr marL="0" indent="0" algn="r">
              <a:buNone/>
              <a:defRPr lang="en-ZA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26" name="Rectangle 25" title="Overlay Graphic">
            <a:extLst>
              <a:ext uri="{FF2B5EF4-FFF2-40B4-BE49-F238E27FC236}">
                <a16:creationId xmlns:a16="http://schemas.microsoft.com/office/drawing/2014/main" id="{AD6363D5-DBCE-486B-BFAD-F4486CCB439E}"/>
              </a:ext>
            </a:extLst>
          </p:cNvPr>
          <p:cNvSpPr/>
          <p:nvPr userDrawn="1"/>
        </p:nvSpPr>
        <p:spPr bwMode="ltGray">
          <a:xfrm>
            <a:off x="441324" y="210465"/>
            <a:ext cx="5877225" cy="3694783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ADF6F8F-C843-46C9-BCAE-3A814A33C0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589" y="580702"/>
            <a:ext cx="1346855" cy="519653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E3C30B5-B1F5-4F75-B228-FD8CA3FBF33D}"/>
              </a:ext>
            </a:extLst>
          </p:cNvPr>
          <p:cNvCxnSpPr>
            <a:cxnSpLocks/>
          </p:cNvCxnSpPr>
          <p:nvPr userDrawn="1"/>
        </p:nvCxnSpPr>
        <p:spPr>
          <a:xfrm>
            <a:off x="6309035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1ECDD84-471C-4235-9B29-BC10612DDC1E}"/>
              </a:ext>
            </a:extLst>
          </p:cNvPr>
          <p:cNvCxnSpPr>
            <a:cxnSpLocks/>
          </p:cNvCxnSpPr>
          <p:nvPr userDrawn="1"/>
        </p:nvCxnSpPr>
        <p:spPr>
          <a:xfrm>
            <a:off x="441325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1354EEE-2DC5-4D1B-9807-25660421A0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04013"/>
          </a:xfrm>
        </p:spPr>
        <p:txBody>
          <a:bodyPr rIns="396000" anchor="ctr"/>
          <a:lstStyle>
            <a:lvl1pPr marL="0" indent="0" algn="r">
              <a:buNone/>
              <a:defRPr i="1"/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618A6D-2D01-4E48-A214-E027E1DF2926}"/>
              </a:ext>
            </a:extLst>
          </p:cNvPr>
          <p:cNvSpPr/>
          <p:nvPr userDrawn="1"/>
        </p:nvSpPr>
        <p:spPr>
          <a:xfrm>
            <a:off x="-1" y="6704160"/>
            <a:ext cx="12191999" cy="15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D3A6A3E-8350-4459-B8CC-EAD99A470244}"/>
              </a:ext>
            </a:extLst>
          </p:cNvPr>
          <p:cNvSpPr/>
          <p:nvPr userDrawn="1"/>
        </p:nvSpPr>
        <p:spPr>
          <a:xfrm>
            <a:off x="0" y="6550320"/>
            <a:ext cx="12192000" cy="15384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Rectangle 9" title="Overlay Graphic">
            <a:extLst>
              <a:ext uri="{FF2B5EF4-FFF2-40B4-BE49-F238E27FC236}">
                <a16:creationId xmlns:a16="http://schemas.microsoft.com/office/drawing/2014/main" id="{116BA484-94A7-491B-8880-A549E58F3024}"/>
              </a:ext>
            </a:extLst>
          </p:cNvPr>
          <p:cNvSpPr/>
          <p:nvPr userDrawn="1"/>
        </p:nvSpPr>
        <p:spPr bwMode="ltGray">
          <a:xfrm>
            <a:off x="441325" y="3897168"/>
            <a:ext cx="5877235" cy="286320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8917" y="3907857"/>
            <a:ext cx="5167824" cy="1532849"/>
          </a:xfrm>
        </p:spPr>
        <p:txBody>
          <a:bodyPr anchor="b"/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Presentation cover option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152" y="5489089"/>
            <a:ext cx="5167824" cy="691666"/>
          </a:xfrm>
        </p:spPr>
        <p:txBody>
          <a:bodyPr/>
          <a:lstStyle>
            <a:lvl1pPr marL="0" indent="0" algn="r">
              <a:buNone/>
              <a:defRPr lang="en-ZA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9" name="Rectangle 8" title="Overlay Graphic">
            <a:extLst>
              <a:ext uri="{FF2B5EF4-FFF2-40B4-BE49-F238E27FC236}">
                <a16:creationId xmlns:a16="http://schemas.microsoft.com/office/drawing/2014/main" id="{C7502B15-7A29-47F1-B4E2-978F0C462B12}"/>
              </a:ext>
            </a:extLst>
          </p:cNvPr>
          <p:cNvSpPr/>
          <p:nvPr userDrawn="1"/>
        </p:nvSpPr>
        <p:spPr bwMode="ltGray">
          <a:xfrm>
            <a:off x="441324" y="210465"/>
            <a:ext cx="5877225" cy="3694783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F8196B-825A-4D0A-BFD3-FE474A8D02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589" y="580702"/>
            <a:ext cx="1346855" cy="51965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788227-A423-4EF0-AD07-12996A738B02}"/>
              </a:ext>
            </a:extLst>
          </p:cNvPr>
          <p:cNvCxnSpPr>
            <a:cxnSpLocks/>
          </p:cNvCxnSpPr>
          <p:nvPr userDrawn="1"/>
        </p:nvCxnSpPr>
        <p:spPr>
          <a:xfrm>
            <a:off x="6309035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BA9D355-57CC-4CE6-BAD3-D2C3735E3850}"/>
              </a:ext>
            </a:extLst>
          </p:cNvPr>
          <p:cNvCxnSpPr>
            <a:cxnSpLocks/>
          </p:cNvCxnSpPr>
          <p:nvPr userDrawn="1"/>
        </p:nvCxnSpPr>
        <p:spPr>
          <a:xfrm>
            <a:off x="441325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 descr="Cover Title Graphic (Move me around)">
            <a:extLst>
              <a:ext uri="{FF2B5EF4-FFF2-40B4-BE49-F238E27FC236}">
                <a16:creationId xmlns:a16="http://schemas.microsoft.com/office/drawing/2014/main" id="{22DB2211-43FB-4DED-A78D-B675BA45FB49}"/>
              </a:ext>
            </a:extLst>
          </p:cNvPr>
          <p:cNvSpPr/>
          <p:nvPr userDrawn="1"/>
        </p:nvSpPr>
        <p:spPr>
          <a:xfrm>
            <a:off x="2143138" y="1038995"/>
            <a:ext cx="399819" cy="406102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>
            <a:glow rad="114300">
              <a:schemeClr val="bg1">
                <a:alpha val="1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grpSp>
        <p:nvGrpSpPr>
          <p:cNvPr id="21" name="Group 20" descr="Cover Title Graphic (Move me around)">
            <a:extLst>
              <a:ext uri="{FF2B5EF4-FFF2-40B4-BE49-F238E27FC236}">
                <a16:creationId xmlns:a16="http://schemas.microsoft.com/office/drawing/2014/main" id="{AD95DECB-9715-4C50-BF9D-619FD8182B17}"/>
              </a:ext>
            </a:extLst>
          </p:cNvPr>
          <p:cNvGrpSpPr/>
          <p:nvPr userDrawn="1"/>
        </p:nvGrpSpPr>
        <p:grpSpPr>
          <a:xfrm>
            <a:off x="3752763" y="2652121"/>
            <a:ext cx="1022532" cy="1022532"/>
            <a:chOff x="3775686" y="2602347"/>
            <a:chExt cx="1022532" cy="102253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B44883B-F11E-41B5-9FEB-ED560A239A0E}"/>
                </a:ext>
              </a:extLst>
            </p:cNvPr>
            <p:cNvSpPr/>
            <p:nvPr/>
          </p:nvSpPr>
          <p:spPr>
            <a:xfrm>
              <a:off x="3775686" y="2602347"/>
              <a:ext cx="1022532" cy="1022532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  <a:effectLst>
              <a:glow rad="165100">
                <a:schemeClr val="bg1">
                  <a:alpha val="9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0712D12-C314-4A6A-9003-E94F4CC995C4}"/>
                </a:ext>
              </a:extLst>
            </p:cNvPr>
            <p:cNvSpPr/>
            <p:nvPr/>
          </p:nvSpPr>
          <p:spPr>
            <a:xfrm>
              <a:off x="4257769" y="3084430"/>
              <a:ext cx="58366" cy="58366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70000">
                  <a:schemeClr val="accent2">
                    <a:lumMod val="20000"/>
                    <a:lumOff val="80000"/>
                  </a:schemeClr>
                </a:gs>
                <a:gs pos="65000">
                  <a:srgbClr val="F7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1651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grpSp>
        <p:nvGrpSpPr>
          <p:cNvPr id="26" name="Group 25" descr="Cover Title Graphic (Rotate me)">
            <a:extLst>
              <a:ext uri="{FF2B5EF4-FFF2-40B4-BE49-F238E27FC236}">
                <a16:creationId xmlns:a16="http://schemas.microsoft.com/office/drawing/2014/main" id="{4CDDFE0A-CF92-4F5D-9A01-CDE02D1D5B61}"/>
              </a:ext>
            </a:extLst>
          </p:cNvPr>
          <p:cNvGrpSpPr/>
          <p:nvPr userDrawn="1"/>
        </p:nvGrpSpPr>
        <p:grpSpPr>
          <a:xfrm>
            <a:off x="1952144" y="833521"/>
            <a:ext cx="2678654" cy="2720745"/>
            <a:chOff x="1952144" y="833521"/>
            <a:chExt cx="2678654" cy="2720745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E218AD4-04AC-496E-81D4-3E9AB3797536}"/>
                </a:ext>
              </a:extLst>
            </p:cNvPr>
            <p:cNvSpPr/>
            <p:nvPr/>
          </p:nvSpPr>
          <p:spPr>
            <a:xfrm>
              <a:off x="1952144" y="833521"/>
              <a:ext cx="2678654" cy="2720745"/>
            </a:xfrm>
            <a:prstGeom prst="ellipse">
              <a:avLst/>
            </a:prstGeom>
            <a:noFill/>
            <a:ln w="111125">
              <a:solidFill>
                <a:schemeClr val="bg1">
                  <a:alpha val="6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4E3872F-2849-4F1E-AA5C-000A13FFE98A}"/>
                </a:ext>
              </a:extLst>
            </p:cNvPr>
            <p:cNvCxnSpPr>
              <a:cxnSpLocks/>
            </p:cNvCxnSpPr>
            <p:nvPr/>
          </p:nvCxnSpPr>
          <p:spPr>
            <a:xfrm>
              <a:off x="2125238" y="1027660"/>
              <a:ext cx="2332466" cy="2332466"/>
            </a:xfrm>
            <a:prstGeom prst="line">
              <a:avLst/>
            </a:prstGeom>
            <a:ln>
              <a:solidFill>
                <a:schemeClr val="bg2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987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AB17F09-2FB8-477A-B617-7C7DF00E790D}"/>
              </a:ext>
            </a:extLst>
          </p:cNvPr>
          <p:cNvSpPr/>
          <p:nvPr userDrawn="1"/>
        </p:nvSpPr>
        <p:spPr>
          <a:xfrm>
            <a:off x="0" y="6550320"/>
            <a:ext cx="12192000" cy="15384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66666C-26CB-43F7-98BE-26169B9B534F}"/>
              </a:ext>
            </a:extLst>
          </p:cNvPr>
          <p:cNvSpPr/>
          <p:nvPr userDrawn="1"/>
        </p:nvSpPr>
        <p:spPr>
          <a:xfrm>
            <a:off x="-1" y="6704160"/>
            <a:ext cx="12192000" cy="15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0" name="Rectangle 19" title="Overlay Graphic">
            <a:extLst>
              <a:ext uri="{FF2B5EF4-FFF2-40B4-BE49-F238E27FC236}">
                <a16:creationId xmlns:a16="http://schemas.microsoft.com/office/drawing/2014/main" id="{1FE4E1AC-B5B2-4E9A-91BE-8FD5C03079FD}"/>
              </a:ext>
            </a:extLst>
          </p:cNvPr>
          <p:cNvSpPr/>
          <p:nvPr userDrawn="1"/>
        </p:nvSpPr>
        <p:spPr bwMode="ltGray">
          <a:xfrm>
            <a:off x="6894288" y="3897168"/>
            <a:ext cx="5008820" cy="286320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1" name="Rectangle 20" title="Overlay Graphic">
            <a:extLst>
              <a:ext uri="{FF2B5EF4-FFF2-40B4-BE49-F238E27FC236}">
                <a16:creationId xmlns:a16="http://schemas.microsoft.com/office/drawing/2014/main" id="{F99B621E-651C-4C89-A9C4-28A012B85846}"/>
              </a:ext>
            </a:extLst>
          </p:cNvPr>
          <p:cNvSpPr/>
          <p:nvPr userDrawn="1"/>
        </p:nvSpPr>
        <p:spPr bwMode="ltGray">
          <a:xfrm>
            <a:off x="6894288" y="210465"/>
            <a:ext cx="5008820" cy="3694783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6CBB339-4EA4-4FD1-9BB3-701EE80B5088}"/>
              </a:ext>
            </a:extLst>
          </p:cNvPr>
          <p:cNvCxnSpPr>
            <a:cxnSpLocks/>
          </p:cNvCxnSpPr>
          <p:nvPr userDrawn="1"/>
        </p:nvCxnSpPr>
        <p:spPr>
          <a:xfrm>
            <a:off x="1190310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530CE77-54B1-4849-AFD3-A4118B3B1380}"/>
              </a:ext>
            </a:extLst>
          </p:cNvPr>
          <p:cNvCxnSpPr>
            <a:cxnSpLocks/>
          </p:cNvCxnSpPr>
          <p:nvPr userDrawn="1"/>
        </p:nvCxnSpPr>
        <p:spPr>
          <a:xfrm>
            <a:off x="1190310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0970E0FA-1A52-40A2-A249-316F9C37CA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2799" y="3897168"/>
            <a:ext cx="4456700" cy="1610532"/>
          </a:xfrm>
        </p:spPr>
        <p:txBody>
          <a:bodyPr anchor="b"/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 style</a:t>
            </a:r>
            <a:endParaRPr lang="en-ZA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9D4DA45-533D-4DE3-AFCB-71AD09187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2800" y="5558598"/>
            <a:ext cx="4456699" cy="1048939"/>
          </a:xfrm>
        </p:spPr>
        <p:txBody>
          <a:bodyPr/>
          <a:lstStyle>
            <a:lvl1pPr marL="0" indent="0" algn="r">
              <a:buNone/>
              <a:defRPr lang="en-ZA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CF4172-29E1-4D30-904A-8BD5113C18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2644" y="580702"/>
            <a:ext cx="1346855" cy="519653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19794C5-08DF-4384-90C5-733845C8C7D9}"/>
              </a:ext>
            </a:extLst>
          </p:cNvPr>
          <p:cNvCxnSpPr>
            <a:cxnSpLocks/>
          </p:cNvCxnSpPr>
          <p:nvPr userDrawn="1"/>
        </p:nvCxnSpPr>
        <p:spPr>
          <a:xfrm>
            <a:off x="689428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11DE6450-88E3-478B-8298-FD7C76A2FAB8}"/>
              </a:ext>
            </a:extLst>
          </p:cNvPr>
          <p:cNvSpPr/>
          <p:nvPr userDrawn="1"/>
        </p:nvSpPr>
        <p:spPr>
          <a:xfrm>
            <a:off x="2176606" y="2187602"/>
            <a:ext cx="2678654" cy="2720745"/>
          </a:xfrm>
          <a:prstGeom prst="ellipse">
            <a:avLst/>
          </a:prstGeom>
          <a:noFill/>
          <a:ln w="111125">
            <a:solidFill>
              <a:schemeClr val="bg1">
                <a:alpha val="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85302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EBC7E09B-F6F8-4471-974B-65A91E899D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04013"/>
          </a:xfrm>
        </p:spPr>
        <p:txBody>
          <a:bodyPr lIns="396000" rIns="0" anchor="ctr"/>
          <a:lstStyle>
            <a:lvl1pPr marL="0" indent="0" algn="l">
              <a:buNone/>
              <a:defRPr i="1"/>
            </a:lvl1pPr>
          </a:lstStyle>
          <a:p>
            <a:r>
              <a:rPr lang="en-ZA" dirty="0"/>
              <a:t>Insert or Drag &amp; Drop your Photo2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B17F09-2FB8-477A-B617-7C7DF00E790D}"/>
              </a:ext>
            </a:extLst>
          </p:cNvPr>
          <p:cNvSpPr/>
          <p:nvPr userDrawn="1"/>
        </p:nvSpPr>
        <p:spPr>
          <a:xfrm>
            <a:off x="0" y="6550320"/>
            <a:ext cx="12192000" cy="15384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66666C-26CB-43F7-98BE-26169B9B534F}"/>
              </a:ext>
            </a:extLst>
          </p:cNvPr>
          <p:cNvSpPr/>
          <p:nvPr userDrawn="1"/>
        </p:nvSpPr>
        <p:spPr>
          <a:xfrm>
            <a:off x="-1" y="6704160"/>
            <a:ext cx="12192000" cy="15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0" name="Rectangle 19" title="Overlay Graphic">
            <a:extLst>
              <a:ext uri="{FF2B5EF4-FFF2-40B4-BE49-F238E27FC236}">
                <a16:creationId xmlns:a16="http://schemas.microsoft.com/office/drawing/2014/main" id="{1FE4E1AC-B5B2-4E9A-91BE-8FD5C03079FD}"/>
              </a:ext>
            </a:extLst>
          </p:cNvPr>
          <p:cNvSpPr/>
          <p:nvPr userDrawn="1"/>
        </p:nvSpPr>
        <p:spPr bwMode="ltGray">
          <a:xfrm>
            <a:off x="6894288" y="3897168"/>
            <a:ext cx="5008820" cy="286320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1" name="Rectangle 20" title="Overlay Graphic">
            <a:extLst>
              <a:ext uri="{FF2B5EF4-FFF2-40B4-BE49-F238E27FC236}">
                <a16:creationId xmlns:a16="http://schemas.microsoft.com/office/drawing/2014/main" id="{F99B621E-651C-4C89-A9C4-28A012B85846}"/>
              </a:ext>
            </a:extLst>
          </p:cNvPr>
          <p:cNvSpPr/>
          <p:nvPr userDrawn="1"/>
        </p:nvSpPr>
        <p:spPr bwMode="ltGray">
          <a:xfrm>
            <a:off x="6894288" y="210465"/>
            <a:ext cx="5008820" cy="3694783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6CBB339-4EA4-4FD1-9BB3-701EE80B5088}"/>
              </a:ext>
            </a:extLst>
          </p:cNvPr>
          <p:cNvCxnSpPr>
            <a:cxnSpLocks/>
          </p:cNvCxnSpPr>
          <p:nvPr userDrawn="1"/>
        </p:nvCxnSpPr>
        <p:spPr>
          <a:xfrm>
            <a:off x="1190310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530CE77-54B1-4849-AFD3-A4118B3B1380}"/>
              </a:ext>
            </a:extLst>
          </p:cNvPr>
          <p:cNvCxnSpPr>
            <a:cxnSpLocks/>
          </p:cNvCxnSpPr>
          <p:nvPr userDrawn="1"/>
        </p:nvCxnSpPr>
        <p:spPr>
          <a:xfrm>
            <a:off x="1190310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0970E0FA-1A52-40A2-A249-316F9C37CA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2799" y="3897168"/>
            <a:ext cx="4456700" cy="1610532"/>
          </a:xfrm>
        </p:spPr>
        <p:txBody>
          <a:bodyPr anchor="b"/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 style</a:t>
            </a:r>
            <a:endParaRPr lang="en-ZA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9D4DA45-533D-4DE3-AFCB-71AD09187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2800" y="5558598"/>
            <a:ext cx="4456699" cy="1048939"/>
          </a:xfrm>
        </p:spPr>
        <p:txBody>
          <a:bodyPr/>
          <a:lstStyle>
            <a:lvl1pPr marL="0" indent="0" algn="r">
              <a:buNone/>
              <a:defRPr lang="en-ZA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CF4172-29E1-4D30-904A-8BD5113C18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2644" y="580702"/>
            <a:ext cx="1346855" cy="519653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19794C5-08DF-4384-90C5-733845C8C7D9}"/>
              </a:ext>
            </a:extLst>
          </p:cNvPr>
          <p:cNvCxnSpPr>
            <a:cxnSpLocks/>
          </p:cNvCxnSpPr>
          <p:nvPr userDrawn="1"/>
        </p:nvCxnSpPr>
        <p:spPr>
          <a:xfrm>
            <a:off x="689428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071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82" y="1152000"/>
            <a:ext cx="10999767" cy="5039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E3A8D-44B7-4CCB-AEEA-A0EF560F150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58A019-6601-4FFB-9A68-628873651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CA47B37-80B0-5A4F-BDC3-DE42D5B2D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26695" y="2412312"/>
            <a:ext cx="1216152" cy="1216152"/>
          </a:xfrm>
          <a:prstGeom prst="ellipse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523875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4282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4282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A6AC2DF-47CD-A743-A120-FBE75B801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57554" y="2412312"/>
            <a:ext cx="1216152" cy="1216152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>
            <a:glow rad="165100">
              <a:schemeClr val="bg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54734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55141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55141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7E0F6BC-FBF2-3048-B833-616097390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88413" y="2412312"/>
            <a:ext cx="1216152" cy="1216152"/>
          </a:xfrm>
          <a:prstGeom prst="ellipse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593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86000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86000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0B0310F-833E-864C-9FB7-B2B2A6714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19272" y="2412312"/>
            <a:ext cx="1216152" cy="1216152"/>
          </a:xfrm>
          <a:prstGeom prst="ellipse">
            <a:avLst/>
          </a:prstGeom>
          <a:noFill/>
          <a:ln w="111125">
            <a:solidFill>
              <a:schemeClr val="bg1">
                <a:alpha val="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916452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16859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16859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906D597-BA39-4C4D-833F-CC0EE989B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50130" y="2412312"/>
            <a:ext cx="1216152" cy="1216152"/>
          </a:xfrm>
          <a:prstGeom prst="ellipse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47310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47717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47717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0DA538E-510B-4461-9710-1A6EAA4B8948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47FA9C2-43A2-4271-ABC9-7BAD6464148D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8350FCD5-4151-44A8-917B-4D66C8F14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2D65EEF7-301B-486F-AC58-F8095230D2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682" y="1008000"/>
            <a:ext cx="9974243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D27D67C-932D-4270-A0E5-6F1F9315A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99424" y="3025950"/>
            <a:ext cx="36000" cy="360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00">
                <a:schemeClr val="accent2">
                  <a:lumMod val="20000"/>
                  <a:lumOff val="80000"/>
                </a:schemeClr>
              </a:gs>
              <a:gs pos="65000">
                <a:srgbClr val="F7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651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987A1EC-DB2A-4AA3-8590-C488A6082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61124" y="2942103"/>
            <a:ext cx="154147" cy="156570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>
            <a:glow rad="114300">
              <a:schemeClr val="bg1">
                <a:alpha val="1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681" y="1152000"/>
            <a:ext cx="5400000" cy="50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90318" y="1152525"/>
            <a:ext cx="5400000" cy="50387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7A7A7-C80D-4495-B14B-6296A75798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841D61-5F98-4EC4-B787-EB561508570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C05FD31-A7DF-49EF-9D28-882C100E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682" y="1152000"/>
            <a:ext cx="5400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682" y="1584000"/>
            <a:ext cx="5400000" cy="46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90318" y="1584325"/>
            <a:ext cx="5400000" cy="4606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0318" y="1152525"/>
            <a:ext cx="5400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35D8ED-2066-4E08-8401-49E9FAEFB9B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B73A6-9F9E-4741-8EA1-ACBEE74D013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BB8B9F0-A458-406A-93FD-B51037C08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81522-201F-4996-9579-5F11FA4F26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4CE59-25C2-4E40-866A-15718DC5A8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EE8C60A-4B89-4ABC-BBDC-C63574125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C79C6B-1E44-4A07-A0FA-161D3AE6E5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71DF8-D19E-460F-92D7-165B9EBE2B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700" y="1016000"/>
            <a:ext cx="6486481" cy="51089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681" y="3960000"/>
            <a:ext cx="4114800" cy="2164938"/>
          </a:xfrm>
        </p:spPr>
        <p:txBody>
          <a:bodyPr/>
          <a:lstStyle>
            <a:lvl1pPr marL="0" indent="0">
              <a:buNone/>
              <a:defRPr lang="en-US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81" y="1016000"/>
            <a:ext cx="4114800" cy="2744226"/>
          </a:xfrm>
        </p:spPr>
        <p:txBody>
          <a:bodyPr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B90D34-30D8-41A0-8277-15FABE7B46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1682" y="6320622"/>
            <a:ext cx="4114800" cy="226714"/>
          </a:xfrm>
        </p:spPr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E9349-1106-4A24-B492-C0D854F00F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098FA49-168B-4F86-89CF-B8C8344F3316}"/>
              </a:ext>
            </a:extLst>
          </p:cNvPr>
          <p:cNvSpPr/>
          <p:nvPr userDrawn="1"/>
        </p:nvSpPr>
        <p:spPr>
          <a:xfrm>
            <a:off x="0" y="6704160"/>
            <a:ext cx="11601450" cy="15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5E1821-75EB-4FF2-8952-E1945C42D14F}"/>
              </a:ext>
            </a:extLst>
          </p:cNvPr>
          <p:cNvSpPr/>
          <p:nvPr userDrawn="1"/>
        </p:nvSpPr>
        <p:spPr>
          <a:xfrm>
            <a:off x="0" y="6550320"/>
            <a:ext cx="12192000" cy="15384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092699" y="1"/>
            <a:ext cx="6486482" cy="6687110"/>
          </a:xfrm>
          <a:solidFill>
            <a:schemeClr val="tx1">
              <a:lumMod val="95000"/>
              <a:lumOff val="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13AC73C-8104-4F0B-B04E-FB14DCFDB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681" y="3960000"/>
            <a:ext cx="4114800" cy="2164938"/>
          </a:xfrm>
        </p:spPr>
        <p:txBody>
          <a:bodyPr/>
          <a:lstStyle>
            <a:lvl1pPr marL="0" indent="0">
              <a:buNone/>
              <a:defRPr lang="en-US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79" y="1016000"/>
            <a:ext cx="4114801" cy="2744226"/>
          </a:xfrm>
        </p:spPr>
        <p:txBody>
          <a:bodyPr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6306C0-C390-4360-B704-9B0A7311FF2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3A53F-6548-4F5B-AAEE-2E862AEB1A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4790D010-2852-DE49-BD36-340D6725D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11925" y="2412312"/>
            <a:ext cx="1216152" cy="1216152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>
            <a:glow rad="165100">
              <a:schemeClr val="bg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509105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12253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12253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5D02C68-EB7D-E044-99A9-658364A3B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87924" y="2412312"/>
            <a:ext cx="1216152" cy="1216152"/>
          </a:xfrm>
          <a:prstGeom prst="ellipse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8252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8252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5962E1D-1D13-2B48-9F3B-CE31039DD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63923" y="2412312"/>
            <a:ext cx="1216152" cy="1216152"/>
          </a:xfrm>
          <a:prstGeom prst="ellipse">
            <a:avLst/>
          </a:prstGeom>
          <a:noFill/>
          <a:ln w="111125">
            <a:solidFill>
              <a:schemeClr val="bg1">
                <a:alpha val="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061103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564251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64251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D481DA-8671-472C-B2CF-B134EDAD7A53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CC5C2-09E7-4586-9B5F-3532B87B93D0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E54F41B-75D5-471F-9187-384BD10C8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E99A070-0D10-4FD0-959D-54B40AD04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682" y="1008000"/>
            <a:ext cx="9974243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9777B06-12C0-49D3-A18F-49D1E0574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25080" y="2981545"/>
            <a:ext cx="77685" cy="77685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00">
                <a:schemeClr val="accent2">
                  <a:lumMod val="20000"/>
                  <a:lumOff val="80000"/>
                </a:schemeClr>
              </a:gs>
              <a:gs pos="65000">
                <a:srgbClr val="F7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651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5E3B0AD5-3645-8443-891F-C0E1D9763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57894" y="2284616"/>
            <a:ext cx="1471544" cy="1471544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>
            <a:glow rad="165100">
              <a:schemeClr val="bg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 userDrawn="1">
            <p:ph type="pic" sz="quarter" idx="45" hasCustomPrompt="1"/>
          </p:nvPr>
        </p:nvSpPr>
        <p:spPr>
          <a:xfrm>
            <a:off x="6382770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883177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883177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E9B724A-B58C-CD4D-8980-C0DFE08B7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43613" y="2284616"/>
            <a:ext cx="1471544" cy="1471544"/>
          </a:xfrm>
          <a:prstGeom prst="ellipse">
            <a:avLst/>
          </a:prstGeom>
          <a:noFill/>
          <a:ln w="111125">
            <a:solidFill>
              <a:schemeClr val="bg1">
                <a:alpha val="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 userDrawn="1">
            <p:ph type="pic" sz="quarter" idx="47" hasCustomPrompt="1"/>
          </p:nvPr>
        </p:nvSpPr>
        <p:spPr>
          <a:xfrm>
            <a:off x="8368489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868896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868896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8894D68-6E31-8646-BFD7-2C0D8C4CD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29332" y="2284616"/>
            <a:ext cx="1471544" cy="1471544"/>
          </a:xfrm>
          <a:prstGeom prst="ellipse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 userDrawn="1">
            <p:ph type="pic" sz="quarter" idx="48" hasCustomPrompt="1"/>
          </p:nvPr>
        </p:nvSpPr>
        <p:spPr>
          <a:xfrm>
            <a:off x="10354208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9854615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54615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456330" y="0"/>
            <a:ext cx="4993814" cy="6760369"/>
          </a:xfrm>
          <a:solidFill>
            <a:schemeClr val="accent4">
              <a:lumMod val="50000"/>
            </a:schemeClr>
          </a:solidFill>
        </p:spPr>
        <p:txBody>
          <a:bodyPr lIns="0" tIns="1368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4DBA9-43A9-4950-8C14-971E2AACAD93}"/>
              </a:ext>
            </a:extLst>
          </p:cNvPr>
          <p:cNvSpPr>
            <a:spLocks noGrp="1"/>
          </p:cNvSpPr>
          <p:nvPr userDrawn="1">
            <p:ph type="sldNum" sz="quarter" idx="50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BD91656C-40D7-4517-A75F-92EA6C2BC61F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56327" y="3149601"/>
            <a:ext cx="4993813" cy="3610768"/>
          </a:xfrm>
          <a:solidFill>
            <a:schemeClr val="tx1">
              <a:alpha val="70000"/>
            </a:schemeClr>
          </a:solidFill>
        </p:spPr>
        <p:txBody>
          <a:bodyPr rIns="252000" bIns="1188000" anchor="b"/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 style</a:t>
            </a:r>
            <a:endParaRPr lang="en-ZA" dirty="0"/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4EFBEF46-9F40-4406-AE22-794A74FEF02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890787" y="5558599"/>
            <a:ext cx="4283297" cy="762024"/>
          </a:xfrm>
        </p:spPr>
        <p:txBody>
          <a:bodyPr/>
          <a:lstStyle>
            <a:lvl1pPr marL="0" indent="0" algn="r">
              <a:buNone/>
              <a:defRPr lang="en-ZA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C8985C-2F2E-4023-BF66-5BBA9C57A891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>
          <a:xfrm>
            <a:off x="5883177" y="6320622"/>
            <a:ext cx="4114800" cy="226714"/>
          </a:xfrm>
        </p:spPr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9D3E8CF-7C38-4321-A56A-49D7CA2A8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97157" y="3025950"/>
            <a:ext cx="36000" cy="360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00">
                <a:schemeClr val="accent2">
                  <a:lumMod val="20000"/>
                  <a:lumOff val="80000"/>
                </a:schemeClr>
              </a:gs>
              <a:gs pos="65000">
                <a:srgbClr val="F7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651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26A7FE8-1975-474D-B747-D7B028C10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1324" y="3136900"/>
            <a:ext cx="5008820" cy="3566319"/>
            <a:chOff x="441324" y="3897168"/>
            <a:chExt cx="5008820" cy="2806051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975FF3E-1E22-42B2-A043-163B207792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0144" y="3897168"/>
              <a:ext cx="0" cy="2806051"/>
            </a:xfrm>
            <a:prstGeom prst="line">
              <a:avLst/>
            </a:prstGeom>
            <a:ln w="3175"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571B2B-DE4E-494A-8C0A-567D1523D7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41324" y="3897168"/>
              <a:ext cx="0" cy="2806051"/>
            </a:xfrm>
            <a:prstGeom prst="line">
              <a:avLst/>
            </a:prstGeom>
            <a:ln w="3175"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9D5DB0A-C96D-4B82-95B6-E7A7B8E6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1324" y="3136900"/>
            <a:ext cx="5008820" cy="3566319"/>
            <a:chOff x="441324" y="3897168"/>
            <a:chExt cx="5008820" cy="2806051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6D532F9-49C3-47DF-8512-4744419402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0144" y="3897168"/>
              <a:ext cx="0" cy="2806051"/>
            </a:xfrm>
            <a:prstGeom prst="line">
              <a:avLst/>
            </a:prstGeom>
            <a:ln w="3175"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18F5508-636D-4B8E-B220-493139AF231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41324" y="3897168"/>
              <a:ext cx="0" cy="2806051"/>
            </a:xfrm>
            <a:prstGeom prst="line">
              <a:avLst/>
            </a:prstGeom>
            <a:ln w="3175"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456330" y="0"/>
            <a:ext cx="4993814" cy="6760369"/>
          </a:xfrm>
          <a:solidFill>
            <a:schemeClr val="accent4">
              <a:lumMod val="50000"/>
            </a:schemeClr>
          </a:solidFill>
        </p:spPr>
        <p:txBody>
          <a:bodyPr lIns="0" tIns="1368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4DBA9-43A9-4950-8C14-971E2AACAD93}"/>
              </a:ext>
            </a:extLst>
          </p:cNvPr>
          <p:cNvSpPr>
            <a:spLocks noGrp="1"/>
          </p:cNvSpPr>
          <p:nvPr userDrawn="1">
            <p:ph type="sldNum" sz="quarter" idx="50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BD91656C-40D7-4517-A75F-92EA6C2BC61F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56327" y="3149601"/>
            <a:ext cx="4993813" cy="3610768"/>
          </a:xfrm>
          <a:solidFill>
            <a:schemeClr val="tx1">
              <a:alpha val="70000"/>
            </a:schemeClr>
          </a:solidFill>
        </p:spPr>
        <p:txBody>
          <a:bodyPr rIns="252000" bIns="1188000" anchor="b"/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 style</a:t>
            </a:r>
            <a:endParaRPr lang="en-ZA" dirty="0"/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4EFBEF46-9F40-4406-AE22-794A74FEF02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890787" y="5558599"/>
            <a:ext cx="4283297" cy="762024"/>
          </a:xfrm>
        </p:spPr>
        <p:txBody>
          <a:bodyPr/>
          <a:lstStyle>
            <a:lvl1pPr marL="0" indent="0" algn="r">
              <a:buNone/>
              <a:defRPr lang="en-ZA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C8985C-2F2E-4023-BF66-5BBA9C57A891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>
          <a:xfrm>
            <a:off x="5883177" y="6320622"/>
            <a:ext cx="4114800" cy="226714"/>
          </a:xfrm>
        </p:spPr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90CA185-E043-470F-95CF-875B22903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01332" y="773488"/>
            <a:ext cx="1216152" cy="1216152"/>
          </a:xfrm>
          <a:prstGeom prst="ellipse">
            <a:avLst/>
          </a:prstGeom>
          <a:noFill/>
          <a:ln w="111125">
            <a:solidFill>
              <a:schemeClr val="bg1">
                <a:alpha val="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id="{B284336B-BAAE-481C-8386-97B014DFC438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398512" y="1070668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FDB63C1-8C36-4108-975B-33B0DBB80A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98919" y="23100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A75A12D0-6487-4916-9346-CEBAF2AFB7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8919" y="270259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1A887C7-02BE-4F5E-8DCF-A46A0C580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32191" y="773488"/>
            <a:ext cx="1216152" cy="1216152"/>
          </a:xfrm>
          <a:prstGeom prst="ellipse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5A932A2-E3A1-45CA-994D-EEDA802E0EAD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9529371" y="1070668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BBCF784F-456C-4904-BC40-A4B0A58C64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29778" y="23100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73EE3E7-3A9B-466C-9FD3-98D33887F40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29778" y="270259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2D0F7D1-0D65-4376-B381-E7B5C5F9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00354" y="3771131"/>
            <a:ext cx="1216152" cy="1216152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>
            <a:glow rad="165100">
              <a:schemeClr val="bg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FB596127-06BD-4C58-8ACA-B5598699CDCC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397534" y="4068311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9D601562-9249-47A2-9550-804AE9F10FD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898919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F8B9D875-2C45-4EDA-9273-6A61CA99C81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8989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402406B-416D-47F8-A75D-831B8879A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31213" y="3771131"/>
            <a:ext cx="1216152" cy="1216152"/>
          </a:xfrm>
          <a:prstGeom prst="ellipse">
            <a:avLst/>
          </a:prstGeom>
          <a:noFill/>
          <a:ln w="111125">
            <a:solidFill>
              <a:schemeClr val="bg1">
                <a:alpha val="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1" name="Picture Placeholder 15">
            <a:extLst>
              <a:ext uri="{FF2B5EF4-FFF2-40B4-BE49-F238E27FC236}">
                <a16:creationId xmlns:a16="http://schemas.microsoft.com/office/drawing/2014/main" id="{52443373-B630-41A4-AD86-A84619AC81F1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9528393" y="4068311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6BDB8BBD-CC0D-49EF-B446-80DF35EDE4F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029778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A277C0EF-3DAB-495B-AA7A-69450D86197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0297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E1008A4-54EE-4B43-9BCF-279C5CEA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39289" y="3753131"/>
            <a:ext cx="36000" cy="360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00">
                <a:schemeClr val="accent2">
                  <a:lumMod val="20000"/>
                  <a:lumOff val="80000"/>
                </a:schemeClr>
              </a:gs>
              <a:gs pos="65000">
                <a:srgbClr val="F7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651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BD3F08B-8063-4DB3-9FBB-D9B9215CB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93206" y="1345564"/>
            <a:ext cx="36000" cy="360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00">
                <a:schemeClr val="accent2">
                  <a:lumMod val="20000"/>
                  <a:lumOff val="80000"/>
                </a:schemeClr>
              </a:gs>
              <a:gs pos="65000">
                <a:srgbClr val="F7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651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824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4965CF9A-6F29-4DC3-B1BB-34A23DB8E5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6167" y="799242"/>
            <a:ext cx="10705833" cy="6195852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6D532F9-49C3-47DF-8512-474441940275}"/>
              </a:ext>
            </a:extLst>
          </p:cNvPr>
          <p:cNvCxnSpPr>
            <a:cxnSpLocks/>
          </p:cNvCxnSpPr>
          <p:nvPr userDrawn="1"/>
        </p:nvCxnSpPr>
        <p:spPr>
          <a:xfrm>
            <a:off x="5450144" y="1230900"/>
            <a:ext cx="0" cy="5472319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18F5508-636D-4B8E-B220-493139AF2313}"/>
              </a:ext>
            </a:extLst>
          </p:cNvPr>
          <p:cNvCxnSpPr>
            <a:cxnSpLocks/>
          </p:cNvCxnSpPr>
          <p:nvPr userDrawn="1"/>
        </p:nvCxnSpPr>
        <p:spPr>
          <a:xfrm>
            <a:off x="441324" y="1230900"/>
            <a:ext cx="0" cy="5472319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4DBA9-43A9-4950-8C14-971E2AACAD93}"/>
              </a:ext>
            </a:extLst>
          </p:cNvPr>
          <p:cNvSpPr>
            <a:spLocks noGrp="1"/>
          </p:cNvSpPr>
          <p:nvPr userDrawn="1">
            <p:ph type="sldNum" sz="quarter" idx="50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BD91656C-40D7-4517-A75F-92EA6C2BC61F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56327" y="1288050"/>
            <a:ext cx="4993813" cy="5472319"/>
          </a:xfrm>
          <a:solidFill>
            <a:schemeClr val="tx1">
              <a:alpha val="70000"/>
            </a:schemeClr>
          </a:solidFill>
        </p:spPr>
        <p:txBody>
          <a:bodyPr tIns="288000" rIns="252000" bIns="1188000" anchor="t"/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 style</a:t>
            </a:r>
            <a:endParaRPr lang="en-ZA" dirty="0"/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4EFBEF46-9F40-4406-AE22-794A74FEF02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890787" y="2971788"/>
            <a:ext cx="4283297" cy="474448"/>
          </a:xfrm>
        </p:spPr>
        <p:txBody>
          <a:bodyPr/>
          <a:lstStyle>
            <a:lvl1pPr marL="0" indent="0" algn="r">
              <a:buNone/>
              <a:defRPr lang="en-ZA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C8985C-2F2E-4023-BF66-5BBA9C57A891}"/>
              </a:ext>
            </a:extLst>
          </p:cNvPr>
          <p:cNvSpPr>
            <a:spLocks noGrp="1"/>
          </p:cNvSpPr>
          <p:nvPr userDrawn="1">
            <p:ph type="ftr" sz="quarter" idx="51"/>
          </p:nvPr>
        </p:nvSpPr>
        <p:spPr>
          <a:xfrm>
            <a:off x="5883177" y="6320622"/>
            <a:ext cx="4114800" cy="226714"/>
          </a:xfrm>
        </p:spPr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3F940399-0EA2-4F26-93EA-6EF93D869CE8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488111" y="1288050"/>
            <a:ext cx="5703889" cy="4320000"/>
          </a:xfrm>
          <a:solidFill>
            <a:schemeClr val="tx1"/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Insert or Drag and Drop your Screen Design here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3DD41659-75CD-4A77-8E99-4A04870C7FE0}"/>
              </a:ext>
            </a:extLst>
          </p:cNvPr>
          <p:cNvSpPr>
            <a:spLocks noGrp="1"/>
          </p:cNvSpPr>
          <p:nvPr userDrawn="1">
            <p:ph idx="52"/>
          </p:nvPr>
        </p:nvSpPr>
        <p:spPr>
          <a:xfrm>
            <a:off x="890787" y="3639469"/>
            <a:ext cx="4283297" cy="18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1688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  <a:endParaRPr lang="en-Z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E124F1-8800-42C8-84AC-ADC1E7ED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E0BC414-34B2-428E-A2A3-9A586561984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552ADA-7D42-4A8D-A7EE-45243B68806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9527026-8CF5-41F5-92D1-B7C6EF5B81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1682" y="1008000"/>
            <a:ext cx="9974243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54997" y="2207063"/>
            <a:ext cx="3120238" cy="3120238"/>
          </a:xfrm>
          <a:prstGeom prst="ellipse">
            <a:avLst/>
          </a:prstGeom>
          <a:noFill/>
          <a:ln w="111125">
            <a:solidFill>
              <a:schemeClr val="bg1">
                <a:alpha val="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ZA" dirty="0"/>
              <a:t>Section Header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1800" y="1593150"/>
            <a:ext cx="4348065" cy="4348065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>
            <a:glow rad="165100">
              <a:schemeClr val="bg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ZA" dirty="0"/>
              <a:t>Section Header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23559" y="1864921"/>
            <a:ext cx="3804522" cy="3804522"/>
          </a:xfrm>
          <a:prstGeom prst="ellipse">
            <a:avLst/>
          </a:pr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dirty="0"/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30F96C7-098F-4133-9155-82499E25F7EC}"/>
              </a:ext>
            </a:extLst>
          </p:cNvPr>
          <p:cNvSpPr/>
          <p:nvPr userDrawn="1"/>
        </p:nvSpPr>
        <p:spPr>
          <a:xfrm>
            <a:off x="4123560" y="2671832"/>
            <a:ext cx="646927" cy="2190705"/>
          </a:xfrm>
          <a:custGeom>
            <a:avLst/>
            <a:gdLst>
              <a:gd name="connsiteX0" fmla="*/ 348641 w 646927"/>
              <a:gd name="connsiteY0" fmla="*/ 0 h 2190705"/>
              <a:gd name="connsiteX1" fmla="*/ 384533 w 646927"/>
              <a:gd name="connsiteY1" fmla="*/ 59080 h 2190705"/>
              <a:gd name="connsiteX2" fmla="*/ 646927 w 646927"/>
              <a:gd name="connsiteY2" fmla="*/ 1095353 h 2190705"/>
              <a:gd name="connsiteX3" fmla="*/ 384533 w 646927"/>
              <a:gd name="connsiteY3" fmla="*/ 2131626 h 2190705"/>
              <a:gd name="connsiteX4" fmla="*/ 348642 w 646927"/>
              <a:gd name="connsiteY4" fmla="*/ 2190705 h 2190705"/>
              <a:gd name="connsiteX5" fmla="*/ 324877 w 646927"/>
              <a:gd name="connsiteY5" fmla="*/ 2158925 h 2190705"/>
              <a:gd name="connsiteX6" fmla="*/ 0 w 646927"/>
              <a:gd name="connsiteY6" fmla="*/ 1095352 h 2190705"/>
              <a:gd name="connsiteX7" fmla="*/ 324877 w 646927"/>
              <a:gd name="connsiteY7" fmla="*/ 31780 h 219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6927" h="2190705">
                <a:moveTo>
                  <a:pt x="348641" y="0"/>
                </a:moveTo>
                <a:lnTo>
                  <a:pt x="384533" y="59080"/>
                </a:lnTo>
                <a:cubicBezTo>
                  <a:pt x="551874" y="367126"/>
                  <a:pt x="646927" y="720139"/>
                  <a:pt x="646927" y="1095353"/>
                </a:cubicBezTo>
                <a:cubicBezTo>
                  <a:pt x="646927" y="1470567"/>
                  <a:pt x="551874" y="1823580"/>
                  <a:pt x="384533" y="2131626"/>
                </a:cubicBezTo>
                <a:lnTo>
                  <a:pt x="348642" y="2190705"/>
                </a:lnTo>
                <a:lnTo>
                  <a:pt x="324877" y="2158925"/>
                </a:lnTo>
                <a:cubicBezTo>
                  <a:pt x="119767" y="1855322"/>
                  <a:pt x="0" y="1489323"/>
                  <a:pt x="0" y="1095352"/>
                </a:cubicBezTo>
                <a:cubicBezTo>
                  <a:pt x="0" y="701381"/>
                  <a:pt x="119767" y="335383"/>
                  <a:pt x="324877" y="31780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/>
          <a:p>
            <a:pPr marL="266700" lvl="0" indent="-2667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46AA56D-F7DE-4D68-A178-7B35A0A68A2C}"/>
              </a:ext>
            </a:extLst>
          </p:cNvPr>
          <p:cNvSpPr/>
          <p:nvPr userDrawn="1"/>
        </p:nvSpPr>
        <p:spPr>
          <a:xfrm>
            <a:off x="7445617" y="2900739"/>
            <a:ext cx="473084" cy="1732886"/>
          </a:xfrm>
          <a:custGeom>
            <a:avLst/>
            <a:gdLst>
              <a:gd name="connsiteX0" fmla="*/ 262899 w 473084"/>
              <a:gd name="connsiteY0" fmla="*/ 0 h 1732886"/>
              <a:gd name="connsiteX1" fmla="*/ 323595 w 473084"/>
              <a:gd name="connsiteY1" fmla="*/ 125997 h 1732886"/>
              <a:gd name="connsiteX2" fmla="*/ 473084 w 473084"/>
              <a:gd name="connsiteY2" fmla="*/ 866443 h 1732886"/>
              <a:gd name="connsiteX3" fmla="*/ 323595 w 473084"/>
              <a:gd name="connsiteY3" fmla="*/ 1606889 h 1732886"/>
              <a:gd name="connsiteX4" fmla="*/ 262899 w 473084"/>
              <a:gd name="connsiteY4" fmla="*/ 1732886 h 1732886"/>
              <a:gd name="connsiteX5" fmla="*/ 188298 w 473084"/>
              <a:gd name="connsiteY5" fmla="*/ 1610089 h 1732886"/>
              <a:gd name="connsiteX6" fmla="*/ 0 w 473084"/>
              <a:gd name="connsiteY6" fmla="*/ 866443 h 1732886"/>
              <a:gd name="connsiteX7" fmla="*/ 188298 w 473084"/>
              <a:gd name="connsiteY7" fmla="*/ 122798 h 173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084" h="1732886">
                <a:moveTo>
                  <a:pt x="262899" y="0"/>
                </a:moveTo>
                <a:lnTo>
                  <a:pt x="323595" y="125997"/>
                </a:lnTo>
                <a:cubicBezTo>
                  <a:pt x="419855" y="353581"/>
                  <a:pt x="473084" y="603796"/>
                  <a:pt x="473084" y="866443"/>
                </a:cubicBezTo>
                <a:cubicBezTo>
                  <a:pt x="473084" y="1129091"/>
                  <a:pt x="419855" y="1379306"/>
                  <a:pt x="323595" y="1606889"/>
                </a:cubicBezTo>
                <a:lnTo>
                  <a:pt x="262899" y="1732886"/>
                </a:lnTo>
                <a:lnTo>
                  <a:pt x="188298" y="1610089"/>
                </a:lnTo>
                <a:cubicBezTo>
                  <a:pt x="68212" y="1389030"/>
                  <a:pt x="0" y="1135702"/>
                  <a:pt x="0" y="866443"/>
                </a:cubicBezTo>
                <a:cubicBezTo>
                  <a:pt x="0" y="597184"/>
                  <a:pt x="68212" y="343856"/>
                  <a:pt x="188298" y="122798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/>
          <a:p>
            <a:pPr marL="266700" lvl="0" indent="-2667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00023" y="20913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  <a:endParaRPr lang="en-ZA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15832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20011" y="20913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35820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63617" y="20913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25116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E60A3F-C4C6-4B36-95C8-D6B9BFEAB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73C13C2-0AB1-4148-839D-5541DF3B6FAA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3335684-35F6-427A-9110-6965E7EACD9E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7968EE05-411F-4127-9247-9A4C13FA0F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682" y="1008000"/>
            <a:ext cx="9974243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F184B85-CF0D-4108-84D1-D399A7A65D56}"/>
              </a:ext>
            </a:extLst>
          </p:cNvPr>
          <p:cNvSpPr/>
          <p:nvPr userDrawn="1"/>
        </p:nvSpPr>
        <p:spPr>
          <a:xfrm>
            <a:off x="7431629" y="3729282"/>
            <a:ext cx="77685" cy="77685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00">
                <a:schemeClr val="accent2">
                  <a:lumMod val="20000"/>
                  <a:lumOff val="80000"/>
                </a:schemeClr>
              </a:gs>
              <a:gs pos="65000">
                <a:srgbClr val="F7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651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16725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1694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14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14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08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5FA8FA-BF7A-4B3E-8DB9-5EC31D50B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E0CE7-9A60-466A-9250-F9584A52198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06C98-179A-4BE0-854E-C0F1796375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B6CB7A4-3F87-40B5-90E8-CDBE273668A3}"/>
              </a:ext>
            </a:extLst>
          </p:cNvPr>
          <p:cNvSpPr/>
          <p:nvPr userDrawn="1"/>
        </p:nvSpPr>
        <p:spPr>
          <a:xfrm>
            <a:off x="11580000" y="6704160"/>
            <a:ext cx="612000" cy="153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8A2F97-6D60-46FC-A9F8-936208153882}"/>
              </a:ext>
            </a:extLst>
          </p:cNvPr>
          <p:cNvSpPr/>
          <p:nvPr userDrawn="1"/>
        </p:nvSpPr>
        <p:spPr>
          <a:xfrm>
            <a:off x="0" y="6704160"/>
            <a:ext cx="11601450" cy="15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90B2D3-A5A2-4560-AC65-2077AE62E3CA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349" y="162707"/>
            <a:ext cx="1308679" cy="50492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82" y="432000"/>
            <a:ext cx="9973553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682" y="1152000"/>
            <a:ext cx="10999767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1682" y="6320622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1450" y="6687111"/>
            <a:ext cx="548755" cy="153841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DBAFA2-F5E0-42BB-B15D-53BACE961ED2}"/>
              </a:ext>
            </a:extLst>
          </p:cNvPr>
          <p:cNvSpPr/>
          <p:nvPr userDrawn="1"/>
        </p:nvSpPr>
        <p:spPr>
          <a:xfrm>
            <a:off x="0" y="6550320"/>
            <a:ext cx="12192000" cy="15384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84" r:id="rId5"/>
    <p:sldLayoutId id="2147483685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3" r:id="rId14"/>
    <p:sldLayoutId id="2147483675" r:id="rId15"/>
    <p:sldLayoutId id="2147483679" r:id="rId16"/>
    <p:sldLayoutId id="2147483680" r:id="rId17"/>
    <p:sldLayoutId id="2147483682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microsoft.com/office/2007/relationships/hdphoto" Target="../media/hdphoto2.wdp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microsoft.com/office/2007/relationships/hdphoto" Target="../media/hdphoto4.wdp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4E65B-AD78-4F8E-AF3D-7759245651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IVORY  TOWER</a:t>
            </a:r>
            <a:br>
              <a:rPr lang="en-ZA" dirty="0"/>
            </a:br>
            <a:r>
              <a:rPr lang="en-ZA" dirty="0"/>
              <a:t>SAVES</a:t>
            </a:r>
            <a:br>
              <a:rPr lang="en-ZA" dirty="0"/>
            </a:br>
            <a:r>
              <a:rPr lang="en-ZA" dirty="0"/>
              <a:t>WALL STREET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64A9BB-6E23-4A5F-9B9E-D9C953E9F4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noProof="1"/>
              <a:t>Cyber SECURITY IS NOW A “SOCIAL” SCIENCE</a:t>
            </a:r>
          </a:p>
        </p:txBody>
      </p:sp>
      <p:sp>
        <p:nvSpPr>
          <p:cNvPr id="8" name="Oval 7" descr="Cover Title Graphic (Move me around)">
            <a:extLst>
              <a:ext uri="{FF2B5EF4-FFF2-40B4-BE49-F238E27FC236}">
                <a16:creationId xmlns:a16="http://schemas.microsoft.com/office/drawing/2014/main" id="{3CF620E7-F992-48DE-A308-0A6B4F1E45E4}"/>
              </a:ext>
            </a:extLst>
          </p:cNvPr>
          <p:cNvSpPr/>
          <p:nvPr/>
        </p:nvSpPr>
        <p:spPr>
          <a:xfrm>
            <a:off x="2143138" y="1038995"/>
            <a:ext cx="399819" cy="406102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>
            <a:glow rad="114300">
              <a:schemeClr val="bg1">
                <a:alpha val="1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grpSp>
        <p:nvGrpSpPr>
          <p:cNvPr id="9" name="Group 8" descr="Cover Title Graphic (Move me around)">
            <a:extLst>
              <a:ext uri="{FF2B5EF4-FFF2-40B4-BE49-F238E27FC236}">
                <a16:creationId xmlns:a16="http://schemas.microsoft.com/office/drawing/2014/main" id="{D013B526-9255-484A-8176-C9CA7C769E59}"/>
              </a:ext>
            </a:extLst>
          </p:cNvPr>
          <p:cNvGrpSpPr/>
          <p:nvPr/>
        </p:nvGrpSpPr>
        <p:grpSpPr>
          <a:xfrm>
            <a:off x="3946438" y="2385977"/>
            <a:ext cx="1022532" cy="1022532"/>
            <a:chOff x="3775686" y="2602347"/>
            <a:chExt cx="1022532" cy="102253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90A46A1-19F4-478F-A9B1-84AD72D6DFBF}"/>
                </a:ext>
              </a:extLst>
            </p:cNvPr>
            <p:cNvSpPr/>
            <p:nvPr/>
          </p:nvSpPr>
          <p:spPr>
            <a:xfrm>
              <a:off x="3775686" y="2602347"/>
              <a:ext cx="1022532" cy="1022532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  <a:effectLst>
              <a:glow rad="165100">
                <a:schemeClr val="bg1">
                  <a:alpha val="9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0A209D6-847A-4FB1-95CC-EEC3EBCBDA55}"/>
                </a:ext>
              </a:extLst>
            </p:cNvPr>
            <p:cNvSpPr/>
            <p:nvPr/>
          </p:nvSpPr>
          <p:spPr>
            <a:xfrm>
              <a:off x="4257769" y="3084430"/>
              <a:ext cx="58366" cy="58366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70000">
                  <a:schemeClr val="accent2">
                    <a:lumMod val="20000"/>
                    <a:lumOff val="80000"/>
                  </a:schemeClr>
                </a:gs>
                <a:gs pos="65000">
                  <a:srgbClr val="F7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1651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grpSp>
        <p:nvGrpSpPr>
          <p:cNvPr id="12" name="Group 11" descr="Cover Title Graphic (Rotate me)">
            <a:extLst>
              <a:ext uri="{FF2B5EF4-FFF2-40B4-BE49-F238E27FC236}">
                <a16:creationId xmlns:a16="http://schemas.microsoft.com/office/drawing/2014/main" id="{8A692E72-0865-44D7-A065-B2F07C21C818}"/>
              </a:ext>
            </a:extLst>
          </p:cNvPr>
          <p:cNvGrpSpPr/>
          <p:nvPr/>
        </p:nvGrpSpPr>
        <p:grpSpPr>
          <a:xfrm>
            <a:off x="1952144" y="833521"/>
            <a:ext cx="2678654" cy="2720745"/>
            <a:chOff x="1952144" y="833521"/>
            <a:chExt cx="2678654" cy="272074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031D85-2D05-4250-9FA8-67974E8F794F}"/>
                </a:ext>
              </a:extLst>
            </p:cNvPr>
            <p:cNvSpPr/>
            <p:nvPr/>
          </p:nvSpPr>
          <p:spPr>
            <a:xfrm>
              <a:off x="1952144" y="833521"/>
              <a:ext cx="2678654" cy="2720745"/>
            </a:xfrm>
            <a:prstGeom prst="ellipse">
              <a:avLst/>
            </a:prstGeom>
            <a:noFill/>
            <a:ln w="111125">
              <a:solidFill>
                <a:schemeClr val="bg1">
                  <a:alpha val="6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6840666-19AD-4885-B9E5-14BA5AA2B742}"/>
                </a:ext>
              </a:extLst>
            </p:cNvPr>
            <p:cNvCxnSpPr>
              <a:cxnSpLocks/>
            </p:cNvCxnSpPr>
            <p:nvPr/>
          </p:nvCxnSpPr>
          <p:spPr>
            <a:xfrm>
              <a:off x="2125238" y="1027660"/>
              <a:ext cx="2332466" cy="2332466"/>
            </a:xfrm>
            <a:prstGeom prst="line">
              <a:avLst/>
            </a:prstGeom>
            <a:ln>
              <a:solidFill>
                <a:schemeClr val="bg2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4293212" y="313899"/>
            <a:ext cx="1916519" cy="124194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824" y="683344"/>
            <a:ext cx="5253863" cy="3627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6200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390BA-F9E5-4A53-AE84-CFF64715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smtClean="0"/>
              <a:pPr/>
              <a:t>10</a:t>
            </a:fld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5E3BD5-1051-4A50-9F18-DFC536C0E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284" y="93969"/>
            <a:ext cx="2165954" cy="720000"/>
          </a:xfrm>
        </p:spPr>
        <p:txBody>
          <a:bodyPr/>
          <a:lstStyle/>
          <a:p>
            <a:r>
              <a:rPr lang="en-ZA" sz="3600" dirty="0"/>
              <a:t>Summary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C56582A-55F9-4B18-95E7-DD8795CF2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284" y="3220809"/>
            <a:ext cx="10037972" cy="2972163"/>
          </a:xfrm>
        </p:spPr>
        <p:txBody>
          <a:bodyPr/>
          <a:lstStyle/>
          <a:p>
            <a:pPr algn="l"/>
            <a:r>
              <a:rPr lang="en-ZA" b="1" i="1" dirty="0"/>
              <a:t>If your business structure looks like it did 20 years ago, you need a new social cyber ecosystem: who will be the first VP for the Social Cyber Ecosystem?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ZA" b="1" i="1" dirty="0"/>
          </a:p>
          <a:p>
            <a:pPr algn="l"/>
            <a:r>
              <a:rPr lang="en-ZA" b="1" i="1" dirty="0"/>
              <a:t>@ 2% the value of the corporation’s machines? 5%? 10%?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ZA" b="1" i="1" dirty="0"/>
          </a:p>
          <a:p>
            <a:pPr algn="l"/>
            <a:r>
              <a:rPr lang="en-ZA" b="1" i="1" dirty="0"/>
              <a:t>Goal: To achieve secure and competitive digital transformation</a:t>
            </a:r>
            <a:endParaRPr lang="en-ZA" b="1" dirty="0"/>
          </a:p>
        </p:txBody>
      </p:sp>
      <p:grpSp>
        <p:nvGrpSpPr>
          <p:cNvPr id="12" name="Group 11" descr="decorative element">
            <a:extLst>
              <a:ext uri="{FF2B5EF4-FFF2-40B4-BE49-F238E27FC236}">
                <a16:creationId xmlns:a16="http://schemas.microsoft.com/office/drawing/2014/main" id="{24760C03-A974-4492-8BDC-3A3B1DA41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20200" y="1125275"/>
            <a:ext cx="2381250" cy="2335471"/>
            <a:chOff x="1952144" y="833521"/>
            <a:chExt cx="2846074" cy="279135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663A09-922C-4254-9D30-7A8E6E2694A8}"/>
                </a:ext>
              </a:extLst>
            </p:cNvPr>
            <p:cNvSpPr/>
            <p:nvPr userDrawn="1"/>
          </p:nvSpPr>
          <p:spPr>
            <a:xfrm>
              <a:off x="3775686" y="2602347"/>
              <a:ext cx="1022532" cy="1022532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  <a:effectLst>
              <a:glow rad="165100">
                <a:schemeClr val="bg1">
                  <a:alpha val="9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045C08B-B7E1-453E-BC2E-F22D7AC53DC5}"/>
                </a:ext>
              </a:extLst>
            </p:cNvPr>
            <p:cNvSpPr/>
            <p:nvPr userDrawn="1"/>
          </p:nvSpPr>
          <p:spPr>
            <a:xfrm>
              <a:off x="2172489" y="1005639"/>
              <a:ext cx="399819" cy="406102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  <a:effectLst>
              <a:glow rad="114300">
                <a:schemeClr val="bg1">
                  <a:alpha val="1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7A6E3CD-53B5-46DB-988D-203236BF22B0}"/>
                </a:ext>
              </a:extLst>
            </p:cNvPr>
            <p:cNvSpPr/>
            <p:nvPr userDrawn="1"/>
          </p:nvSpPr>
          <p:spPr>
            <a:xfrm>
              <a:off x="4257769" y="3084430"/>
              <a:ext cx="58366" cy="58366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70000">
                  <a:schemeClr val="accent2">
                    <a:lumMod val="20000"/>
                    <a:lumOff val="80000"/>
                  </a:schemeClr>
                </a:gs>
                <a:gs pos="65000">
                  <a:srgbClr val="F7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1651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7E3E48F-4C52-4C35-B945-1A097E0030DC}"/>
                </a:ext>
              </a:extLst>
            </p:cNvPr>
            <p:cNvSpPr/>
            <p:nvPr userDrawn="1"/>
          </p:nvSpPr>
          <p:spPr>
            <a:xfrm>
              <a:off x="1952144" y="833521"/>
              <a:ext cx="2678654" cy="2720745"/>
            </a:xfrm>
            <a:prstGeom prst="ellipse">
              <a:avLst/>
            </a:prstGeom>
            <a:noFill/>
            <a:ln w="111125">
              <a:solidFill>
                <a:schemeClr val="bg1">
                  <a:alpha val="6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5E22542-B340-4287-91C8-BED785B735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85771" y="923049"/>
              <a:ext cx="2332466" cy="2332466"/>
            </a:xfrm>
            <a:prstGeom prst="line">
              <a:avLst/>
            </a:prstGeom>
            <a:ln>
              <a:solidFill>
                <a:schemeClr val="bg2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BEBBBCE-D6DB-4919-A659-5A0D18CC73BE}"/>
              </a:ext>
            </a:extLst>
          </p:cNvPr>
          <p:cNvSpPr txBox="1"/>
          <p:nvPr/>
        </p:nvSpPr>
        <p:spPr>
          <a:xfrm>
            <a:off x="10615518" y="0"/>
            <a:ext cx="1534687" cy="6661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0A6CFC-AC89-4E81-B0EA-BB98B4EA2678}"/>
              </a:ext>
            </a:extLst>
          </p:cNvPr>
          <p:cNvSpPr txBox="1"/>
          <p:nvPr/>
        </p:nvSpPr>
        <p:spPr>
          <a:xfrm>
            <a:off x="509284" y="1354641"/>
            <a:ext cx="6966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000" b="1" dirty="0">
                <a:solidFill>
                  <a:schemeClr val="bg1"/>
                </a:solidFill>
              </a:rPr>
              <a:t>Cyber security for large corporations and governments is now a social science</a:t>
            </a:r>
          </a:p>
        </p:txBody>
      </p:sp>
    </p:spTree>
    <p:extLst>
      <p:ext uri="{BB962C8B-B14F-4D97-AF65-F5344CB8AC3E}">
        <p14:creationId xmlns:p14="http://schemas.microsoft.com/office/powerpoint/2010/main" val="3190245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DDABB1-5E6B-4365-AD9E-DDCE7E9727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Thank You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7530160-A714-49C8-85A0-932553905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noProof="1"/>
              <a:t>Greg Austin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2CA365-4170-41B8-B4B3-7A2FA6DBD7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ZA" dirty="0"/>
              <a:t>+61 450190323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739431-ADAD-416E-818C-4B616D2870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ZA" dirty="0"/>
              <a:t>istanbul24@icloud.com</a:t>
            </a:r>
          </a:p>
          <a:p>
            <a:endParaRPr lang="en-ZA" dirty="0"/>
          </a:p>
        </p:txBody>
      </p:sp>
      <p:cxnSp>
        <p:nvCxnSpPr>
          <p:cNvPr id="20" name="Straight Connector 19" descr="decorative element">
            <a:extLst>
              <a:ext uri="{FF2B5EF4-FFF2-40B4-BE49-F238E27FC236}">
                <a16:creationId xmlns:a16="http://schemas.microsoft.com/office/drawing/2014/main" id="{C1E98117-0D60-4216-A28C-2B5048561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90310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 descr="decorative element">
            <a:extLst>
              <a:ext uri="{FF2B5EF4-FFF2-40B4-BE49-F238E27FC236}">
                <a16:creationId xmlns:a16="http://schemas.microsoft.com/office/drawing/2014/main" id="{F0695CC3-3918-4156-8025-B08D8AF2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90310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Contoso Logo">
            <a:extLst>
              <a:ext uri="{FF2B5EF4-FFF2-40B4-BE49-F238E27FC236}">
                <a16:creationId xmlns:a16="http://schemas.microsoft.com/office/drawing/2014/main" id="{5655EA27-FEF8-4A94-AC8E-99976366AE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2644" y="580702"/>
            <a:ext cx="1346855" cy="519653"/>
          </a:xfrm>
          <a:prstGeom prst="rect">
            <a:avLst/>
          </a:prstGeom>
        </p:spPr>
      </p:pic>
      <p:cxnSp>
        <p:nvCxnSpPr>
          <p:cNvPr id="23" name="Straight Connector 22" descr="decorative element">
            <a:extLst>
              <a:ext uri="{FF2B5EF4-FFF2-40B4-BE49-F238E27FC236}">
                <a16:creationId xmlns:a16="http://schemas.microsoft.com/office/drawing/2014/main" id="{C6132D90-BDAC-4073-B0E5-07A7BE485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89428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User" title="Icon - Presenter Name">
            <a:extLst>
              <a:ext uri="{FF2B5EF4-FFF2-40B4-BE49-F238E27FC236}">
                <a16:creationId xmlns:a16="http://schemas.microsoft.com/office/drawing/2014/main" id="{3FD34FCD-807B-4BBC-8AFE-2162CCE29BE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1400284" y="5059754"/>
            <a:ext cx="218900" cy="218900"/>
          </a:xfrm>
          <a:prstGeom prst="rect">
            <a:avLst/>
          </a:prstGeom>
        </p:spPr>
      </p:pic>
      <p:pic>
        <p:nvPicPr>
          <p:cNvPr id="14" name="Graphic 13" descr="Smart Phone" title="Icon - Presenter Phone Number">
            <a:extLst>
              <a:ext uri="{FF2B5EF4-FFF2-40B4-BE49-F238E27FC236}">
                <a16:creationId xmlns:a16="http://schemas.microsoft.com/office/drawing/2014/main" id="{E51263B5-564A-401A-810D-0896F97EF0C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black">
          <a:xfrm>
            <a:off x="11400284" y="5468514"/>
            <a:ext cx="218900" cy="218900"/>
          </a:xfrm>
          <a:prstGeom prst="rect">
            <a:avLst/>
          </a:prstGeom>
        </p:spPr>
      </p:pic>
      <p:pic>
        <p:nvPicPr>
          <p:cNvPr id="13" name="Graphic 12" descr="Envelope" title="Icon Presenter Email">
            <a:extLst>
              <a:ext uri="{FF2B5EF4-FFF2-40B4-BE49-F238E27FC236}">
                <a16:creationId xmlns:a16="http://schemas.microsoft.com/office/drawing/2014/main" id="{A24A1417-AE3F-44AE-98EB-3E6ADA1E201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 bwMode="black">
          <a:xfrm>
            <a:off x="11400284" y="5836232"/>
            <a:ext cx="218900" cy="218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6E8A55-7826-4BE4-90F1-39D5C6E66B8B}"/>
              </a:ext>
            </a:extLst>
          </p:cNvPr>
          <p:cNvSpPr txBox="1"/>
          <p:nvPr/>
        </p:nvSpPr>
        <p:spPr>
          <a:xfrm>
            <a:off x="10034177" y="351226"/>
            <a:ext cx="1822733" cy="9019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318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C44B71-63BE-418A-A82A-6440202620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9928" y="4081018"/>
            <a:ext cx="2836431" cy="1093684"/>
          </a:xfrm>
        </p:spPr>
        <p:txBody>
          <a:bodyPr/>
          <a:lstStyle/>
          <a:p>
            <a:r>
              <a:rPr lang="en-ZA" sz="2400" noProof="1"/>
              <a:t>Corporate loss to one company from one random cyber attack reached $500m in 2017; loss to another of $700m due to cyber incompetence </a:t>
            </a:r>
          </a:p>
          <a:p>
            <a:endParaRPr lang="en-ZA" noProof="1"/>
          </a:p>
          <a:p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EFFF724-CE30-4C63-A086-DF05C2777EC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86000" y="3459066"/>
            <a:ext cx="1620000" cy="360000"/>
          </a:xfrm>
        </p:spPr>
        <p:txBody>
          <a:bodyPr/>
          <a:lstStyle/>
          <a:p>
            <a:r>
              <a:rPr lang="en-ZA" sz="2800" b="1" dirty="0"/>
              <a:t>LOTTERY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2739695-B49F-491F-9573-F501246A7F4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954584" y="4027320"/>
            <a:ext cx="1620000" cy="360000"/>
          </a:xfrm>
        </p:spPr>
        <p:txBody>
          <a:bodyPr/>
          <a:lstStyle/>
          <a:p>
            <a:r>
              <a:rPr lang="en-ZA" dirty="0"/>
              <a:t>Trust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357458-973E-473B-B43E-428D949A39C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528411" y="4502775"/>
            <a:ext cx="1620000" cy="720000"/>
          </a:xfrm>
        </p:spPr>
        <p:txBody>
          <a:bodyPr/>
          <a:lstStyle/>
          <a:p>
            <a:r>
              <a:rPr lang="en-ZA" dirty="0"/>
              <a:t>Lorem </a:t>
            </a:r>
            <a:r>
              <a:rPr lang="en-ZA" noProof="1"/>
              <a:t>ipsum dolor sit amet, consectetur adipiscing elit. </a:t>
            </a:r>
          </a:p>
          <a:p>
            <a:endParaRPr lang="en-ZA" dirty="0"/>
          </a:p>
        </p:txBody>
      </p:sp>
      <p:pic>
        <p:nvPicPr>
          <p:cNvPr id="47" name="Picture Placeholder 46" descr="Tag">
            <a:extLst>
              <a:ext uri="{FF2B5EF4-FFF2-40B4-BE49-F238E27FC236}">
                <a16:creationId xmlns:a16="http://schemas.microsoft.com/office/drawing/2014/main" id="{3B1C03DA-0209-4A1A-96AE-B3FF2B5F7533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3"/>
          </a:solidFill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C4406D0-E93A-4D4A-882C-3D100622979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ZA" dirty="0"/>
              <a:t>Cost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20792B4-5A57-43A7-8C75-3B4261EE86D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ZA" dirty="0"/>
              <a:t>Lorem </a:t>
            </a:r>
            <a:r>
              <a:rPr lang="en-ZA" noProof="1"/>
              <a:t>ipsum dolor sit amet, consectetur adipiscing elit. </a:t>
            </a:r>
          </a:p>
          <a:p>
            <a:endParaRPr lang="en-ZA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48350F0-9CCA-4F7C-98E8-BC7969FD399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chemeClr val="accent3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FD8E4F9-1B84-4707-95BE-9EC53D7ACB9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chemeClr val="accent3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79E495-0BD4-426B-909E-18FDE27BDE6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ED61FF-98D7-468C-A710-A0E65FFC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dirty="0"/>
              <a:t>THE PROBLEM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9747" y="1189972"/>
            <a:ext cx="15090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>
                <a:solidFill>
                  <a:schemeClr val="bg1"/>
                </a:solidFill>
              </a:rPr>
              <a:t>$$$</a:t>
            </a:r>
          </a:p>
          <a:p>
            <a:r>
              <a:rPr lang="en-AU" sz="5400" b="1" dirty="0">
                <a:solidFill>
                  <a:schemeClr val="bg1"/>
                </a:solidFill>
              </a:rPr>
              <a:t>$$$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75235" y="0"/>
            <a:ext cx="1574970" cy="864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2644282" y="2251881"/>
            <a:ext cx="2268912" cy="15421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24" name="Picture Placeholder 23"/>
          <p:cNvPicPr>
            <a:picLocks noGrp="1" noChangeAspect="1"/>
          </p:cNvPicPr>
          <p:nvPr>
            <p:ph type="pic" sz="quarter" idx="5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4" r="35384"/>
          <a:stretch>
            <a:fillRect/>
          </a:stretch>
        </p:blipFill>
        <p:spPr>
          <a:solidFill>
            <a:schemeClr val="accent3"/>
          </a:solidFill>
        </p:spPr>
      </p:pic>
      <p:sp>
        <p:nvSpPr>
          <p:cNvPr id="21" name="TextBox 20"/>
          <p:cNvSpPr txBox="1"/>
          <p:nvPr/>
        </p:nvSpPr>
        <p:spPr>
          <a:xfrm>
            <a:off x="6906000" y="1860589"/>
            <a:ext cx="4695450" cy="402608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774" y="1380343"/>
            <a:ext cx="2619375" cy="17430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6455391"/>
            <a:ext cx="11601450" cy="40260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838">
            <a:off x="8633855" y="1661336"/>
            <a:ext cx="3038025" cy="89115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047310" y="1380343"/>
            <a:ext cx="898194" cy="72657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29" name="TextBox 28"/>
          <p:cNvSpPr txBox="1"/>
          <p:nvPr/>
        </p:nvSpPr>
        <p:spPr>
          <a:xfrm>
            <a:off x="9880979" y="1380343"/>
            <a:ext cx="27188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CEFFF724-CE30-4C63-A086-DF05C2777EC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325504" y="3435640"/>
            <a:ext cx="1620000" cy="360000"/>
          </a:xfrm>
        </p:spPr>
        <p:txBody>
          <a:bodyPr/>
          <a:lstStyle/>
          <a:p>
            <a:r>
              <a:rPr lang="en-ZA" sz="2800" b="1" dirty="0"/>
              <a:t>PEOPLE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0BC44B71-63BE-418A-A82A-6440202620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54584" y="4031051"/>
            <a:ext cx="2453944" cy="1093684"/>
          </a:xfrm>
        </p:spPr>
        <p:txBody>
          <a:bodyPr/>
          <a:lstStyle/>
          <a:p>
            <a:r>
              <a:rPr lang="en-ZA" sz="2400" noProof="1"/>
              <a:t>… because people make very big mistakes</a:t>
            </a:r>
          </a:p>
          <a:p>
            <a:endParaRPr lang="en-ZA" noProof="1"/>
          </a:p>
          <a:p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6638D4-E453-4BC4-A3A0-F3C51852BC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9455" y="3500325"/>
            <a:ext cx="3401793" cy="580931"/>
          </a:xfrm>
        </p:spPr>
        <p:txBody>
          <a:bodyPr/>
          <a:lstStyle/>
          <a:p>
            <a:r>
              <a:rPr lang="en-ZA" sz="2800" b="1" dirty="0"/>
              <a:t>RECORD LOSSES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64044E-682B-419B-AB70-118D0597C64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908761" y="3984094"/>
            <a:ext cx="2379725" cy="720000"/>
          </a:xfrm>
        </p:spPr>
        <p:txBody>
          <a:bodyPr/>
          <a:lstStyle/>
          <a:p>
            <a:r>
              <a:rPr lang="en-ZA" sz="2400" noProof="1"/>
              <a:t>Cyber safety can be more good luck than good technology 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64069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C44B71-63BE-418A-A82A-6440202620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2805" y="4386822"/>
            <a:ext cx="3101546" cy="109368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2400" b="1" noProof="1"/>
              <a:t>Your  market is data, your entire business operation is data, your  world is data. Cloud. Smart cities</a:t>
            </a:r>
          </a:p>
          <a:p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64044E-682B-419B-AB70-118D0597C64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519637" y="4385602"/>
            <a:ext cx="3152725" cy="720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2400" b="1" dirty="0"/>
              <a:t>Robots in the office,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2400" b="1" dirty="0"/>
              <a:t>no more MS Windows,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2400" b="1" dirty="0"/>
              <a:t>no more laptops, passwords are illegal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79E495-0BD4-426B-909E-18FDE27BDE6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smtClean="0"/>
              <a:pPr/>
              <a:t>3</a:t>
            </a:fld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ED61FF-98D7-468C-A710-A0E65FFC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dirty="0"/>
              <a:t>BUSINESS ENVIRONMENT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75235" y="0"/>
            <a:ext cx="1574970" cy="864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783472" y="1296000"/>
            <a:ext cx="2268912" cy="15421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6455391"/>
            <a:ext cx="11601450" cy="40260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28" name="TextBox 27"/>
          <p:cNvSpPr txBox="1"/>
          <p:nvPr/>
        </p:nvSpPr>
        <p:spPr>
          <a:xfrm>
            <a:off x="10047310" y="1380343"/>
            <a:ext cx="898194" cy="72657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29" name="TextBox 28"/>
          <p:cNvSpPr txBox="1"/>
          <p:nvPr/>
        </p:nvSpPr>
        <p:spPr>
          <a:xfrm>
            <a:off x="9880979" y="1380343"/>
            <a:ext cx="27188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CEFFF724-CE30-4C63-A086-DF05C2777EC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320646" y="3405515"/>
            <a:ext cx="1620000" cy="360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2800" b="1" dirty="0"/>
              <a:t>DIGITAL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2800" b="1" dirty="0"/>
              <a:t>PEOPLE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0BC44B71-63BE-418A-A82A-6440202620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622012" y="4383973"/>
            <a:ext cx="3101546" cy="1093684"/>
          </a:xfrm>
        </p:spPr>
        <p:txBody>
          <a:bodyPr/>
          <a:lstStyle/>
          <a:p>
            <a:r>
              <a:rPr lang="en-ZA" sz="2400" b="1" noProof="1"/>
              <a:t>… because people are your new “critical infrastructure”, digital citizens, and demanding data Privacy</a:t>
            </a:r>
          </a:p>
          <a:p>
            <a:endParaRPr lang="en-ZA" noProof="1"/>
          </a:p>
          <a:p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6638D4-E453-4BC4-A3A0-F3C51852BC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235" y="3438873"/>
            <a:ext cx="3401793" cy="58093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2800" b="1" dirty="0"/>
              <a:t>BIG DATA, IoT,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2800" b="1" dirty="0"/>
              <a:t>SMART CITIES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EFFF724-CE30-4C63-A086-DF05C2777EC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420302" y="3438873"/>
            <a:ext cx="3267782" cy="360000"/>
          </a:xfrm>
        </p:spPr>
        <p:txBody>
          <a:bodyPr/>
          <a:lstStyle/>
          <a:p>
            <a:r>
              <a:rPr lang="en-ZA" sz="2800" b="1" dirty="0"/>
              <a:t>FUTURE RADICAL TECHNOLOGIES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866395-67C7-4174-8D7E-DA626C7FADF0}"/>
              </a:ext>
            </a:extLst>
          </p:cNvPr>
          <p:cNvSpPr txBox="1"/>
          <p:nvPr/>
        </p:nvSpPr>
        <p:spPr>
          <a:xfrm>
            <a:off x="8622012" y="2709492"/>
            <a:ext cx="490238" cy="5286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71736A59-4C18-4F78-933A-7A92F297D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33" y="1197763"/>
            <a:ext cx="1968799" cy="1968799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51FE7EF-9D59-4113-AAAC-403AEA9C8043}"/>
              </a:ext>
            </a:extLst>
          </p:cNvPr>
          <p:cNvSpPr txBox="1"/>
          <p:nvPr/>
        </p:nvSpPr>
        <p:spPr>
          <a:xfrm>
            <a:off x="3237416" y="2234527"/>
            <a:ext cx="1401196" cy="14867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311A24E-3015-4984-8C5A-972AF025A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5935" y="889534"/>
            <a:ext cx="1968800" cy="2323068"/>
          </a:xfrm>
          <a:prstGeom prst="rect">
            <a:avLst/>
          </a:prstGeom>
        </p:spPr>
      </p:pic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A199F46A-8DBF-49FC-B35C-9FD78CECF1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3774" y="703022"/>
            <a:ext cx="2896830" cy="289683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4D52D559-8FE1-4635-BB0D-C9B9B9D7D780}"/>
              </a:ext>
            </a:extLst>
          </p:cNvPr>
          <p:cNvSpPr txBox="1"/>
          <p:nvPr/>
        </p:nvSpPr>
        <p:spPr>
          <a:xfrm>
            <a:off x="7533203" y="2106913"/>
            <a:ext cx="1401196" cy="14343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586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5B41C8-4B55-458F-878B-550AD24B1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161DAB-3A3E-48FC-9143-482C63BB1C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4142" y="475189"/>
            <a:ext cx="5022591" cy="2048503"/>
          </a:xfrm>
        </p:spPr>
        <p:txBody>
          <a:bodyPr/>
          <a:lstStyle/>
          <a:p>
            <a:endParaRPr lang="en-ZA" sz="3600" noProof="1"/>
          </a:p>
          <a:p>
            <a:r>
              <a:rPr lang="en-ZA" sz="3600" noProof="1"/>
              <a:t>Cyber security is a soci0-technical ecosystem still disguises as  machines and </a:t>
            </a:r>
            <a:r>
              <a:rPr lang="en-ZA" sz="3600" i="1" noProof="1"/>
              <a:t>e</a:t>
            </a:r>
            <a:r>
              <a:rPr lang="en-ZA" sz="3600" noProof="1"/>
              <a:t>-networks</a:t>
            </a:r>
          </a:p>
          <a:p>
            <a:endParaRPr lang="en-ZA" sz="3600" noProof="1"/>
          </a:p>
          <a:p>
            <a:endParaRPr lang="en-ZA" sz="3600" noProof="1"/>
          </a:p>
          <a:p>
            <a:r>
              <a:rPr lang="en-ZA" sz="3600" noProof="1"/>
              <a:t>If you want cyber security, fix the people systems too, not just the machine network</a:t>
            </a:r>
          </a:p>
          <a:p>
            <a:endParaRPr lang="en-ZA" sz="3600" noProof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663105-4B92-4F24-9DF6-58BB116E29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sz="4000" dirty="0"/>
              <a:t>About 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E41F722-BA6E-4DCA-864E-876ECDFB5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77124" y="4608000"/>
            <a:ext cx="4124325" cy="1800000"/>
          </a:xfrm>
        </p:spPr>
        <p:txBody>
          <a:bodyPr/>
          <a:lstStyle/>
          <a:p>
            <a:r>
              <a:rPr lang="en-ZA" b="1" noProof="1"/>
              <a:t>Committed wonks</a:t>
            </a:r>
          </a:p>
          <a:p>
            <a:r>
              <a:rPr lang="en-ZA" b="1" noProof="1"/>
              <a:t>Working with geeks</a:t>
            </a:r>
          </a:p>
          <a:p>
            <a:r>
              <a:rPr lang="en-ZA" b="1" noProof="1"/>
              <a:t>To help the “Big End” </a:t>
            </a:r>
          </a:p>
          <a:p>
            <a:r>
              <a:rPr lang="en-ZA" b="1" noProof="1"/>
              <a:t>Survive cyber storms </a:t>
            </a:r>
          </a:p>
        </p:txBody>
      </p:sp>
      <p:grpSp>
        <p:nvGrpSpPr>
          <p:cNvPr id="31" name="Group 30" descr="decorative element">
            <a:extLst>
              <a:ext uri="{FF2B5EF4-FFF2-40B4-BE49-F238E27FC236}">
                <a16:creationId xmlns:a16="http://schemas.microsoft.com/office/drawing/2014/main" id="{A899F6F6-5846-4520-8EA6-DE53C5F0C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99827" y="846814"/>
            <a:ext cx="4025781" cy="2720745"/>
            <a:chOff x="7699827" y="846814"/>
            <a:chExt cx="4025781" cy="2720745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52A5BC6-0335-4C37-95CC-316A81DB1506}"/>
                </a:ext>
              </a:extLst>
            </p:cNvPr>
            <p:cNvSpPr/>
            <p:nvPr/>
          </p:nvSpPr>
          <p:spPr>
            <a:xfrm>
              <a:off x="8182897" y="1713921"/>
              <a:ext cx="1022532" cy="1022532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  <a:effectLst>
              <a:glow rad="165100">
                <a:schemeClr val="bg1">
                  <a:alpha val="9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52F453A-57F5-4901-A8A9-F1625EA46C5E}"/>
                </a:ext>
              </a:extLst>
            </p:cNvPr>
            <p:cNvSpPr/>
            <p:nvPr/>
          </p:nvSpPr>
          <p:spPr>
            <a:xfrm>
              <a:off x="11201630" y="2022136"/>
              <a:ext cx="399819" cy="406102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  <a:effectLst>
              <a:glow rad="114300">
                <a:schemeClr val="bg1">
                  <a:alpha val="1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D39D4C1-97D9-4F9B-8ABC-9865E6AC0568}"/>
                </a:ext>
              </a:extLst>
            </p:cNvPr>
            <p:cNvSpPr/>
            <p:nvPr/>
          </p:nvSpPr>
          <p:spPr>
            <a:xfrm>
              <a:off x="9754515" y="2186345"/>
              <a:ext cx="77685" cy="77685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70000">
                  <a:schemeClr val="accent2">
                    <a:lumMod val="20000"/>
                    <a:lumOff val="80000"/>
                  </a:schemeClr>
                </a:gs>
                <a:gs pos="65000">
                  <a:srgbClr val="F7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1651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7B2ABD9-2D46-41E8-A98C-92B3AD82825E}"/>
                </a:ext>
              </a:extLst>
            </p:cNvPr>
            <p:cNvSpPr/>
            <p:nvPr/>
          </p:nvSpPr>
          <p:spPr>
            <a:xfrm>
              <a:off x="8676163" y="846814"/>
              <a:ext cx="2678654" cy="2720745"/>
            </a:xfrm>
            <a:prstGeom prst="ellipse">
              <a:avLst/>
            </a:prstGeom>
            <a:noFill/>
            <a:ln w="111125">
              <a:solidFill>
                <a:schemeClr val="bg1">
                  <a:alpha val="6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5530FC-EFC1-4DB0-AA9C-798C7CB96D95}"/>
                </a:ext>
              </a:extLst>
            </p:cNvPr>
            <p:cNvCxnSpPr>
              <a:cxnSpLocks/>
            </p:cNvCxnSpPr>
            <p:nvPr/>
          </p:nvCxnSpPr>
          <p:spPr>
            <a:xfrm>
              <a:off x="7699827" y="2225187"/>
              <a:ext cx="4025781" cy="0"/>
            </a:xfrm>
            <a:prstGeom prst="line">
              <a:avLst/>
            </a:prstGeom>
            <a:ln>
              <a:solidFill>
                <a:schemeClr val="bg2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ADCB067-D886-41C5-A83B-3EA98E194C6D}"/>
                </a:ext>
              </a:extLst>
            </p:cNvPr>
            <p:cNvSpPr/>
            <p:nvPr/>
          </p:nvSpPr>
          <p:spPr>
            <a:xfrm>
              <a:off x="8676163" y="2207187"/>
              <a:ext cx="36000" cy="36000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70000">
                  <a:schemeClr val="accent2">
                    <a:lumMod val="20000"/>
                    <a:lumOff val="80000"/>
                  </a:schemeClr>
                </a:gs>
                <a:gs pos="65000">
                  <a:srgbClr val="F7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1651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EC7057A-03E0-4875-BBFC-A48287F17198}"/>
                </a:ext>
              </a:extLst>
            </p:cNvPr>
            <p:cNvSpPr/>
            <p:nvPr/>
          </p:nvSpPr>
          <p:spPr>
            <a:xfrm>
              <a:off x="8837524" y="2905351"/>
              <a:ext cx="248256" cy="252158"/>
            </a:xfrm>
            <a:prstGeom prst="ellipse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1800EBC-271F-4F7A-B2FD-DB4DDA95DE3E}"/>
                </a:ext>
              </a:extLst>
            </p:cNvPr>
            <p:cNvSpPr/>
            <p:nvPr/>
          </p:nvSpPr>
          <p:spPr>
            <a:xfrm>
              <a:off x="7886691" y="2146902"/>
              <a:ext cx="154147" cy="156570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  <a:effectLst>
              <a:glow rad="114300">
                <a:schemeClr val="bg1">
                  <a:alpha val="1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F2B326A-0599-4ECB-9889-DBFEDED371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13160" y="2225010"/>
              <a:ext cx="1269930" cy="1269930"/>
            </a:xfrm>
            <a:prstGeom prst="line">
              <a:avLst/>
            </a:prstGeom>
            <a:ln>
              <a:solidFill>
                <a:schemeClr val="bg2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2299" y="95534"/>
            <a:ext cx="1777906" cy="90075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67055"/>
            <a:ext cx="1172560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5018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 descr="Teacher">
            <a:extLst>
              <a:ext uri="{FF2B5EF4-FFF2-40B4-BE49-F238E27FC236}">
                <a16:creationId xmlns:a16="http://schemas.microsoft.com/office/drawing/2014/main" id="{EF145220-68FE-4BC3-8DF6-074CABEAC097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585057" y="343638"/>
            <a:ext cx="1918120" cy="1918120"/>
          </a:xfrm>
        </p:spPr>
      </p:pic>
      <p:pic>
        <p:nvPicPr>
          <p:cNvPr id="29" name="Picture Placeholder 28" descr="Lecturer">
            <a:extLst>
              <a:ext uri="{FF2B5EF4-FFF2-40B4-BE49-F238E27FC236}">
                <a16:creationId xmlns:a16="http://schemas.microsoft.com/office/drawing/2014/main" id="{344FCB42-636B-4918-8866-D50ACA206D8C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131539" y="659431"/>
            <a:ext cx="1120407" cy="1120407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CB0B4A0-79F2-4CB5-BBB6-FEEBD846525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881742" y="2106721"/>
            <a:ext cx="1620000" cy="360000"/>
          </a:xfrm>
        </p:spPr>
        <p:txBody>
          <a:bodyPr/>
          <a:lstStyle/>
          <a:p>
            <a:r>
              <a:rPr lang="en-ZA" sz="2400" b="1" dirty="0"/>
              <a:t>EMPOWER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810F29-B4A6-4A97-903D-F931D52ACA7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984168" y="2611707"/>
            <a:ext cx="1620000" cy="720000"/>
          </a:xfrm>
        </p:spPr>
        <p:txBody>
          <a:bodyPr/>
          <a:lstStyle/>
          <a:p>
            <a:r>
              <a:rPr lang="en-ZA" sz="1600" b="1" noProof="1"/>
              <a:t>Employees and executives have equal power to deliver security, individual privacy and business value in cyber space</a:t>
            </a:r>
            <a:r>
              <a:rPr lang="en-ZA" noProof="1"/>
              <a:t> </a:t>
            </a:r>
          </a:p>
          <a:p>
            <a:endParaRPr lang="en-ZA" dirty="0"/>
          </a:p>
        </p:txBody>
      </p:sp>
      <p:pic>
        <p:nvPicPr>
          <p:cNvPr id="31" name="Picture Placeholder 30" descr="Coins">
            <a:extLst>
              <a:ext uri="{FF2B5EF4-FFF2-40B4-BE49-F238E27FC236}">
                <a16:creationId xmlns:a16="http://schemas.microsoft.com/office/drawing/2014/main" id="{A1AA205C-54CC-4A28-9B43-520D5A97DD74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287007" y="821850"/>
            <a:ext cx="1120407" cy="1120407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053976-DF5A-4CE2-94FB-5F70C906426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037210" y="2081758"/>
            <a:ext cx="1620000" cy="360000"/>
          </a:xfrm>
        </p:spPr>
        <p:txBody>
          <a:bodyPr/>
          <a:lstStyle/>
          <a:p>
            <a:r>
              <a:rPr lang="en-ZA" sz="2400" b="1" dirty="0"/>
              <a:t>e/VALUATE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256EF6-3CDE-4ADE-8753-BF5040E3C65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0037210" y="2611707"/>
            <a:ext cx="1620000" cy="720000"/>
          </a:xfrm>
        </p:spPr>
        <p:txBody>
          <a:bodyPr/>
          <a:lstStyle/>
          <a:p>
            <a:r>
              <a:rPr lang="en-ZA" sz="1600" b="1" noProof="1"/>
              <a:t>Professors continuously challenge,  test and estimate the worth and dollar value of your unique cyber social ecosystem</a:t>
            </a:r>
            <a:endParaRPr lang="en-ZA" dirty="0"/>
          </a:p>
        </p:txBody>
      </p:sp>
      <p:pic>
        <p:nvPicPr>
          <p:cNvPr id="33" name="Picture Placeholder 32" descr="Fibre optic wires">
            <a:extLst>
              <a:ext uri="{FF2B5EF4-FFF2-40B4-BE49-F238E27FC236}">
                <a16:creationId xmlns:a16="http://schemas.microsoft.com/office/drawing/2014/main" id="{B21FC1DB-B2B2-4AAC-9181-840F2A673C0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FC2AC-377D-452C-9D03-2F9F7AC5B560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smtClean="0"/>
              <a:pPr/>
              <a:t>5</a:t>
            </a:fld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C2AC9A-0FD0-4DA8-99B4-C440A1D15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731" y="3149601"/>
            <a:ext cx="5061409" cy="3610768"/>
          </a:xfrm>
        </p:spPr>
        <p:txBody>
          <a:bodyPr/>
          <a:lstStyle/>
          <a:p>
            <a:pPr algn="l"/>
            <a:r>
              <a:rPr lang="en-ZA" dirty="0"/>
              <a:t> Solution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511636"/>
            <a:ext cx="1160145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0354208" y="152400"/>
            <a:ext cx="1795997" cy="78970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9" name="Subtitle 3">
            <a:extLst>
              <a:ext uri="{FF2B5EF4-FFF2-40B4-BE49-F238E27FC236}">
                <a16:creationId xmlns:a16="http://schemas.microsoft.com/office/drawing/2014/main" id="{EBD538F7-BE90-4F03-9CB8-3116DD0B9E2C}"/>
              </a:ext>
            </a:extLst>
          </p:cNvPr>
          <p:cNvSpPr txBox="1">
            <a:spLocks/>
          </p:cNvSpPr>
          <p:nvPr/>
        </p:nvSpPr>
        <p:spPr>
          <a:xfrm>
            <a:off x="120963" y="5511488"/>
            <a:ext cx="10233245" cy="11756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b="1" noProof="1"/>
          </a:p>
          <a:p>
            <a:pPr algn="l"/>
            <a:r>
              <a:rPr lang="en-GB" sz="3600" b="1" noProof="1"/>
              <a:t>    S</a:t>
            </a:r>
            <a:r>
              <a:rPr lang="en-GB" sz="3600" b="1" cap="none" noProof="1"/>
              <a:t>oc</a:t>
            </a:r>
            <a:r>
              <a:rPr lang="en-GB" sz="3600" b="1" noProof="1"/>
              <a:t>S</a:t>
            </a:r>
            <a:r>
              <a:rPr lang="en-GB" sz="3600" b="1" cap="none" noProof="1"/>
              <a:t>ci + SecTech + Simulation		</a:t>
            </a:r>
            <a:r>
              <a:rPr lang="en-GB" sz="2400" b="1" cap="none" noProof="1"/>
              <a:t>	</a:t>
            </a:r>
            <a:r>
              <a:rPr lang="en-GB" sz="3600" b="1" cap="none" noProof="1"/>
              <a:t>CyberSec</a:t>
            </a:r>
            <a:endParaRPr lang="en-GB" sz="3600" b="1" noProof="1"/>
          </a:p>
        </p:txBody>
      </p:sp>
      <p:sp>
        <p:nvSpPr>
          <p:cNvPr id="20" name="Right Arrow 12">
            <a:extLst>
              <a:ext uri="{FF2B5EF4-FFF2-40B4-BE49-F238E27FC236}">
                <a16:creationId xmlns:a16="http://schemas.microsoft.com/office/drawing/2014/main" id="{14CDEA3C-E59E-4BA5-9FE5-C5630201D6B2}"/>
              </a:ext>
            </a:extLst>
          </p:cNvPr>
          <p:cNvSpPr/>
          <p:nvPr/>
        </p:nvSpPr>
        <p:spPr>
          <a:xfrm>
            <a:off x="6552121" y="5955806"/>
            <a:ext cx="1579418" cy="494746"/>
          </a:xfrm>
          <a:prstGeom prst="rightArrow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glow rad="165100">
              <a:schemeClr val="bg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6044A9-3B07-4E95-AB24-39A36F719AE1}"/>
              </a:ext>
            </a:extLst>
          </p:cNvPr>
          <p:cNvSpPr txBox="1"/>
          <p:nvPr/>
        </p:nvSpPr>
        <p:spPr>
          <a:xfrm>
            <a:off x="5646917" y="1839181"/>
            <a:ext cx="2140478" cy="197904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5F34C1-576F-4BF7-8C9C-D507F213AE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06565" y="2081758"/>
            <a:ext cx="1878232" cy="360000"/>
          </a:xfrm>
        </p:spPr>
        <p:txBody>
          <a:bodyPr/>
          <a:lstStyle/>
          <a:p>
            <a:r>
              <a:rPr lang="en-ZA" sz="2400" b="1" dirty="0"/>
              <a:t>DESIGN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E93992-F65E-48D7-971D-FA51E969BE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31126" y="2589990"/>
            <a:ext cx="1620000" cy="720000"/>
          </a:xfrm>
        </p:spPr>
        <p:txBody>
          <a:bodyPr/>
          <a:lstStyle/>
          <a:p>
            <a:r>
              <a:rPr lang="en-ZA" sz="1600" b="1" dirty="0"/>
              <a:t>Professors work with your big corporation to research and set up  your unique cyber social ecosystem  as a standing business function</a:t>
            </a:r>
            <a:r>
              <a:rPr lang="en-ZA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7845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 descr="A large clock mounted to the side&#10;&#10;Description automatically generated">
            <a:extLst>
              <a:ext uri="{FF2B5EF4-FFF2-40B4-BE49-F238E27FC236}">
                <a16:creationId xmlns:a16="http://schemas.microsoft.com/office/drawing/2014/main" id="{744C9B83-A9C4-4A28-8A52-01B3261644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2300" r="22300"/>
          <a:stretch>
            <a:fillRect/>
          </a:stretch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431BB-7E59-4D2E-B4E7-CA454CF90122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D4394E-B587-4CD9-96D1-650A82CA01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326" y="3149601"/>
            <a:ext cx="5544285" cy="3610768"/>
          </a:xfrm>
        </p:spPr>
        <p:txBody>
          <a:bodyPr/>
          <a:lstStyle/>
          <a:p>
            <a:pPr algn="l"/>
            <a:r>
              <a:rPr lang="en-ZA" dirty="0"/>
              <a:t>Product:</a:t>
            </a:r>
            <a:br>
              <a:rPr lang="en-ZA" dirty="0"/>
            </a:br>
            <a:r>
              <a:rPr lang="en-ZA" dirty="0"/>
              <a:t>SOCIAL SCIENCE</a:t>
            </a:r>
            <a:br>
              <a:rPr lang="en-ZA" dirty="0"/>
            </a:br>
            <a:r>
              <a:rPr lang="en-ZA" dirty="0"/>
              <a:t>EXPERTISE (“</a:t>
            </a:r>
            <a:r>
              <a:rPr lang="en-ZA" cap="none" dirty="0"/>
              <a:t>smarts</a:t>
            </a:r>
            <a:r>
              <a:rPr lang="en-ZA" dirty="0"/>
              <a:t>”)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154CB10-3BB7-4C3D-9275-80A6E79BD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327" y="5558599"/>
            <a:ext cx="5931733" cy="762024"/>
          </a:xfrm>
        </p:spPr>
        <p:txBody>
          <a:bodyPr/>
          <a:lstStyle/>
          <a:p>
            <a:pPr algn="l"/>
            <a:r>
              <a:rPr lang="en-ZA" sz="3600" b="1" cap="none" noProof="1"/>
              <a:t> Cyberxxxx</a:t>
            </a:r>
            <a:r>
              <a:rPr lang="en-ZA" sz="3600" b="1" cap="none" baseline="30000" noProof="1">
                <a:sym typeface="Symbol" panose="05050102010706020507" pitchFamily="18" charset="2"/>
              </a:rPr>
              <a:t></a:t>
            </a:r>
            <a:endParaRPr lang="en-ZA" sz="3600" b="1" cap="none" noProof="1"/>
          </a:p>
        </p:txBody>
      </p:sp>
      <p:pic>
        <p:nvPicPr>
          <p:cNvPr id="31" name="Picture Placeholder 30" descr="Bullseye">
            <a:extLst>
              <a:ext uri="{FF2B5EF4-FFF2-40B4-BE49-F238E27FC236}">
                <a16:creationId xmlns:a16="http://schemas.microsoft.com/office/drawing/2014/main" id="{146C3774-1A16-4CEA-B0D9-21F4D70DD683}"/>
              </a:ext>
            </a:extLst>
          </p:cNvPr>
          <p:cNvPicPr>
            <a:picLocks noGrp="1" noChangeAspect="1"/>
          </p:cNvPicPr>
          <p:nvPr>
            <p:ph type="pic" sz="quarter" idx="5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628262" y="396000"/>
            <a:ext cx="1480566" cy="1480566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D1680A-25DD-42DD-B066-2294665CF2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88828" y="2252444"/>
            <a:ext cx="1620000" cy="252000"/>
          </a:xfrm>
        </p:spPr>
        <p:txBody>
          <a:bodyPr/>
          <a:lstStyle/>
          <a:p>
            <a:r>
              <a:rPr lang="en-ZA" sz="2000" b="1" dirty="0"/>
              <a:t>Unique</a:t>
            </a:r>
            <a:r>
              <a:rPr lang="en-ZA" sz="2000" dirty="0"/>
              <a:t>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BEF8A3-3B79-4A1D-83CE-3501D6E1EC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1858" y="2780901"/>
            <a:ext cx="1620000" cy="434302"/>
          </a:xfrm>
        </p:spPr>
        <p:txBody>
          <a:bodyPr/>
          <a:lstStyle/>
          <a:p>
            <a:endParaRPr lang="en-ZA" noProof="1"/>
          </a:p>
          <a:p>
            <a:endParaRPr lang="en-ZA" dirty="0"/>
          </a:p>
        </p:txBody>
      </p:sp>
      <p:pic>
        <p:nvPicPr>
          <p:cNvPr id="33" name="Picture Placeholder 32" descr="Crawl">
            <a:extLst>
              <a:ext uri="{FF2B5EF4-FFF2-40B4-BE49-F238E27FC236}">
                <a16:creationId xmlns:a16="http://schemas.microsoft.com/office/drawing/2014/main" id="{34FE467F-DFCB-454B-9B3B-9C4BF433B3C6}"/>
              </a:ext>
            </a:extLst>
          </p:cNvPr>
          <p:cNvPicPr>
            <a:picLocks noGrp="1" noChangeAspect="1"/>
          </p:cNvPicPr>
          <p:nvPr>
            <p:ph type="pic" sz="quarter" idx="53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02003" y="569639"/>
            <a:ext cx="1304397" cy="1304397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157E51-898F-41B4-8235-6C34BBCD749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29778" y="2236612"/>
            <a:ext cx="1620000" cy="252000"/>
          </a:xfrm>
        </p:spPr>
        <p:txBody>
          <a:bodyPr/>
          <a:lstStyle/>
          <a:p>
            <a:r>
              <a:rPr lang="en-ZA" sz="2000" b="1" dirty="0"/>
              <a:t>First to Market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24B20D-50EC-427F-9E2C-81625A7AC44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ZA" noProof="1"/>
          </a:p>
          <a:p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DE267D-5AD5-4C76-A976-43EDB64DB1F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148800" y="5282080"/>
            <a:ext cx="2370119" cy="299192"/>
          </a:xfrm>
        </p:spPr>
        <p:txBody>
          <a:bodyPr/>
          <a:lstStyle/>
          <a:p>
            <a:r>
              <a:rPr lang="en-ZA" sz="2000" b="1" dirty="0"/>
              <a:t>Cyber Insurability beyond 2020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F58DB01-FA52-44DB-A820-8E4A194D9F8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ZA" noProof="1"/>
              <a:t>.</a:t>
            </a:r>
          </a:p>
          <a:p>
            <a:endParaRPr lang="en-ZA" noProof="1"/>
          </a:p>
          <a:p>
            <a:endParaRPr lang="en-ZA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DC6D72-DCF6-41AE-B39D-609AE438F22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9029778" y="5329272"/>
            <a:ext cx="2571672" cy="252000"/>
          </a:xfrm>
        </p:spPr>
        <p:txBody>
          <a:bodyPr/>
          <a:lstStyle/>
          <a:p>
            <a:r>
              <a:rPr lang="en-ZA" sz="2000" b="1" dirty="0"/>
              <a:t>Digital Transformation</a:t>
            </a:r>
          </a:p>
          <a:p>
            <a:r>
              <a:rPr lang="en-ZA" sz="2000" b="1" dirty="0"/>
              <a:t>&amp; Futureproofing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D91D68-F3DB-44F7-B677-0D50B20DE560}"/>
              </a:ext>
            </a:extLst>
          </p:cNvPr>
          <p:cNvSpPr txBox="1"/>
          <p:nvPr/>
        </p:nvSpPr>
        <p:spPr>
          <a:xfrm>
            <a:off x="6660000" y="3429000"/>
            <a:ext cx="1858919" cy="16326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" name="Graphic 9" descr="Upward trend">
            <a:extLst>
              <a:ext uri="{FF2B5EF4-FFF2-40B4-BE49-F238E27FC236}">
                <a16:creationId xmlns:a16="http://schemas.microsoft.com/office/drawing/2014/main" id="{41179D5C-EE0E-47B7-843E-B56ACEA92E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46876" y="3667076"/>
            <a:ext cx="1424261" cy="1424261"/>
          </a:xfrm>
          <a:prstGeom prst="rect">
            <a:avLst/>
          </a:prstGeom>
        </p:spPr>
      </p:pic>
      <p:pic>
        <p:nvPicPr>
          <p:cNvPr id="1026" name="Picture 2" descr="Image result for &quot;digital transformation&quot; transparent graphic black and white">
            <a:extLst>
              <a:ext uri="{FF2B5EF4-FFF2-40B4-BE49-F238E27FC236}">
                <a16:creationId xmlns:a16="http://schemas.microsoft.com/office/drawing/2014/main" id="{2B8BA283-0519-4691-8403-983F164F6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 trans="0" smoothness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052" y="3564873"/>
            <a:ext cx="1632600" cy="16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FB70633-AFA4-40A2-9624-A26814727397}"/>
              </a:ext>
            </a:extLst>
          </p:cNvPr>
          <p:cNvSpPr txBox="1"/>
          <p:nvPr/>
        </p:nvSpPr>
        <p:spPr>
          <a:xfrm>
            <a:off x="10706400" y="157446"/>
            <a:ext cx="1293175" cy="6176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1108C40-E9AF-46BB-A96C-0536C6C0D97A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2911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7DC055-29AA-4AE9-8621-A0765113CDFB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7186025" y="339162"/>
            <a:ext cx="4456700" cy="1610532"/>
          </a:xfrm>
        </p:spPr>
        <p:txBody>
          <a:bodyPr/>
          <a:lstStyle/>
          <a:p>
            <a:r>
              <a:rPr lang="en-ZA" dirty="0"/>
              <a:t>BUSINESS MODEL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CAFB058-F34E-4FAC-AA90-D1CB170C998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-281025" y="2499918"/>
            <a:ext cx="11923750" cy="1048939"/>
          </a:xfrm>
        </p:spPr>
        <p:txBody>
          <a:bodyPr/>
          <a:lstStyle/>
          <a:p>
            <a:r>
              <a:rPr lang="en-ZA" sz="2800" b="1" cap="none" noProof="1"/>
              <a:t>Build, sell and direct cyber social science research teams</a:t>
            </a:r>
          </a:p>
          <a:p>
            <a:r>
              <a:rPr lang="en-ZA" sz="2800" b="1" cap="none" noProof="1"/>
              <a:t>and tools as a </a:t>
            </a:r>
            <a:r>
              <a:rPr lang="en-ZA" sz="2800" b="1" u="sng" cap="none" noProof="1"/>
              <a:t>continuous</a:t>
            </a:r>
            <a:r>
              <a:rPr lang="en-ZA" sz="2800" b="1" cap="none" noProof="1"/>
              <a:t> service to very large corporations</a:t>
            </a:r>
          </a:p>
          <a:p>
            <a:endParaRPr lang="en-ZA" sz="2800" b="1" cap="none" noProof="1"/>
          </a:p>
          <a:p>
            <a:r>
              <a:rPr lang="en-ZA" sz="2800" b="1" cap="none" noProof="1"/>
              <a:t>Annual Fee per team &gt; $1 million + bonus + license fees</a:t>
            </a:r>
          </a:p>
          <a:p>
            <a:endParaRPr lang="en-ZA" sz="2800" b="1" cap="none" noProof="1"/>
          </a:p>
          <a:p>
            <a:r>
              <a:rPr lang="en-ZA" sz="2800" b="1" cap="none" noProof="1"/>
              <a:t>Continually refine research methods, achieve new benchmarks</a:t>
            </a:r>
          </a:p>
          <a:p>
            <a:endParaRPr lang="en-ZA" sz="2800" b="1" cap="none" noProof="1"/>
          </a:p>
          <a:p>
            <a:r>
              <a:rPr lang="en-ZA" sz="2800" b="1" cap="none" noProof="1"/>
              <a:t>Annual Fee per team &gt; $2 million + bonus + license fees</a:t>
            </a:r>
          </a:p>
          <a:p>
            <a:endParaRPr lang="en-ZA" sz="2800" b="1" cap="none" noProof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703FA-65E2-4E60-B9CE-387169A2F4A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42725" y="6686550"/>
            <a:ext cx="549275" cy="153988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7</a:t>
            </a:fld>
            <a:endParaRPr lang="en-ZA" b="1" i="1" dirty="0"/>
          </a:p>
        </p:txBody>
      </p:sp>
      <p:grpSp>
        <p:nvGrpSpPr>
          <p:cNvPr id="9" name="Group 8" descr="Section Divider Graphic (Move me around)">
            <a:extLst>
              <a:ext uri="{FF2B5EF4-FFF2-40B4-BE49-F238E27FC236}">
                <a16:creationId xmlns:a16="http://schemas.microsoft.com/office/drawing/2014/main" id="{C9345208-146D-4405-83A8-B4741DF079BD}"/>
              </a:ext>
            </a:extLst>
          </p:cNvPr>
          <p:cNvGrpSpPr/>
          <p:nvPr/>
        </p:nvGrpSpPr>
        <p:grpSpPr>
          <a:xfrm>
            <a:off x="1466567" y="1746643"/>
            <a:ext cx="399819" cy="406102"/>
            <a:chOff x="3316024" y="4705296"/>
            <a:chExt cx="399819" cy="40610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2906437-16B0-4D4C-8250-FE5DE8F9CDF9}"/>
                </a:ext>
              </a:extLst>
            </p:cNvPr>
            <p:cNvSpPr/>
            <p:nvPr userDrawn="1"/>
          </p:nvSpPr>
          <p:spPr>
            <a:xfrm>
              <a:off x="3316024" y="4705296"/>
              <a:ext cx="399819" cy="406102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  <a:effectLst>
              <a:glow rad="114300">
                <a:schemeClr val="bg1">
                  <a:alpha val="1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612EF4B-82E6-4CBF-8EB5-49AAB3CEB91C}"/>
                </a:ext>
              </a:extLst>
            </p:cNvPr>
            <p:cNvSpPr/>
            <p:nvPr userDrawn="1"/>
          </p:nvSpPr>
          <p:spPr>
            <a:xfrm>
              <a:off x="3438860" y="4830062"/>
              <a:ext cx="154147" cy="156570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  <a:effectLst>
              <a:glow rad="114300">
                <a:schemeClr val="bg1">
                  <a:alpha val="1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/>
            </a:p>
          </p:txBody>
        </p:sp>
      </p:grpSp>
      <p:grpSp>
        <p:nvGrpSpPr>
          <p:cNvPr id="13" name="Group 12" descr="Section Divider Graphic (Move me around and rotate me)">
            <a:extLst>
              <a:ext uri="{FF2B5EF4-FFF2-40B4-BE49-F238E27FC236}">
                <a16:creationId xmlns:a16="http://schemas.microsoft.com/office/drawing/2014/main" id="{E585D5FD-EAAF-4780-9190-AEA0FE98B268}"/>
              </a:ext>
            </a:extLst>
          </p:cNvPr>
          <p:cNvGrpSpPr/>
          <p:nvPr/>
        </p:nvGrpSpPr>
        <p:grpSpPr>
          <a:xfrm>
            <a:off x="3995536" y="381258"/>
            <a:ext cx="1269930" cy="1269930"/>
            <a:chOff x="2874362" y="1520713"/>
            <a:chExt cx="1269930" cy="126993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9EBD3F5-AA47-419C-9192-7BEB8EDF1764}"/>
                </a:ext>
              </a:extLst>
            </p:cNvPr>
            <p:cNvSpPr/>
            <p:nvPr userDrawn="1"/>
          </p:nvSpPr>
          <p:spPr>
            <a:xfrm>
              <a:off x="2998061" y="1644412"/>
              <a:ext cx="1022532" cy="1022532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  <a:effectLst>
              <a:glow rad="165100">
                <a:schemeClr val="bg1">
                  <a:alpha val="9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5A5E3BC-C3F6-4622-9BD2-4E5E3784492B}"/>
                </a:ext>
              </a:extLst>
            </p:cNvPr>
            <p:cNvSpPr/>
            <p:nvPr userDrawn="1"/>
          </p:nvSpPr>
          <p:spPr>
            <a:xfrm>
              <a:off x="3842785" y="2493142"/>
              <a:ext cx="77685" cy="77685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70000">
                  <a:schemeClr val="accent2">
                    <a:lumMod val="20000"/>
                    <a:lumOff val="80000"/>
                  </a:schemeClr>
                </a:gs>
                <a:gs pos="65000">
                  <a:srgbClr val="F7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1651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DCA0BD0-5A18-4C1E-81A6-DD01C3FCF147}"/>
                </a:ext>
              </a:extLst>
            </p:cNvPr>
            <p:cNvSpPr/>
            <p:nvPr userDrawn="1"/>
          </p:nvSpPr>
          <p:spPr>
            <a:xfrm>
              <a:off x="3497933" y="2137678"/>
              <a:ext cx="36000" cy="36000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70000">
                  <a:schemeClr val="accent2">
                    <a:lumMod val="20000"/>
                    <a:lumOff val="80000"/>
                  </a:schemeClr>
                </a:gs>
                <a:gs pos="65000">
                  <a:srgbClr val="F7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1651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5D78DD3-9B4C-4693-B616-8321917380B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874362" y="1520713"/>
              <a:ext cx="1269930" cy="1269930"/>
            </a:xfrm>
            <a:prstGeom prst="line">
              <a:avLst/>
            </a:prstGeom>
            <a:ln>
              <a:solidFill>
                <a:schemeClr val="bg2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D88BD97-C154-4E3C-A699-06996BCDBC95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874362" y="1520713"/>
              <a:ext cx="1269930" cy="1269930"/>
            </a:xfrm>
            <a:prstGeom prst="line">
              <a:avLst/>
            </a:prstGeom>
            <a:ln>
              <a:solidFill>
                <a:schemeClr val="bg2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340F4A8-70AD-4B51-B795-A2E2E76DEF75}"/>
              </a:ext>
            </a:extLst>
          </p:cNvPr>
          <p:cNvSpPr txBox="1"/>
          <p:nvPr/>
        </p:nvSpPr>
        <p:spPr>
          <a:xfrm>
            <a:off x="10008000" y="424800"/>
            <a:ext cx="1771200" cy="7128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142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395A7A-A327-4B6E-AC82-4987C1FC2E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14242" y="3445785"/>
            <a:ext cx="2830441" cy="395805"/>
          </a:xfrm>
        </p:spPr>
        <p:txBody>
          <a:bodyPr/>
          <a:lstStyle/>
          <a:p>
            <a:r>
              <a:rPr lang="en-ZA" b="1" dirty="0"/>
              <a:t>Glenn Withers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93BE18-C7A1-49A0-961F-EF3DA2E438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14243" y="4355590"/>
            <a:ext cx="2190977" cy="1575004"/>
          </a:xfrm>
        </p:spPr>
        <p:txBody>
          <a:bodyPr/>
          <a:lstStyle/>
          <a:p>
            <a:pPr marL="228600" indent="-228600">
              <a:lnSpc>
                <a:spcPct val="100000"/>
              </a:lnSpc>
              <a:spcBef>
                <a:spcPts val="0"/>
              </a:spcBef>
            </a:pPr>
            <a:r>
              <a:rPr lang="en-ZA" b="1" dirty="0">
                <a:solidFill>
                  <a:schemeClr val="bg1"/>
                </a:solidFill>
              </a:rPr>
              <a:t>President, Academy of Social Sciences of Australia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</a:pPr>
            <a:r>
              <a:rPr lang="en-ZA" b="1" noProof="1">
                <a:solidFill>
                  <a:schemeClr val="bg1"/>
                </a:solidFill>
              </a:rPr>
              <a:t>Adviser to Prime Ministers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</a:pPr>
            <a:r>
              <a:rPr lang="en-ZA" b="1" noProof="1">
                <a:solidFill>
                  <a:schemeClr val="bg1"/>
                </a:solidFill>
              </a:rPr>
              <a:t>Founding CEO Universities Australia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</a:pPr>
            <a:r>
              <a:rPr lang="en-ZA" b="1" noProof="1">
                <a:solidFill>
                  <a:schemeClr val="bg1"/>
                </a:solidFill>
              </a:rPr>
              <a:t>International networks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</a:pPr>
            <a:r>
              <a:rPr lang="en-ZA" b="1" noProof="1">
                <a:solidFill>
                  <a:schemeClr val="bg1"/>
                </a:solidFill>
              </a:rPr>
              <a:t>Harvard Ph D</a:t>
            </a:r>
          </a:p>
          <a:p>
            <a:endParaRPr lang="en-Z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78387A-D25C-4165-9DF6-D6E3E0BDAFC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414243" y="3959570"/>
            <a:ext cx="2830441" cy="245885"/>
          </a:xfrm>
        </p:spPr>
        <p:txBody>
          <a:bodyPr/>
          <a:lstStyle/>
          <a:p>
            <a:r>
              <a:rPr lang="en-ZA" sz="1800" b="1" dirty="0">
                <a:solidFill>
                  <a:schemeClr val="bg1"/>
                </a:solidFill>
              </a:rPr>
              <a:t>Lead Social Scientist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3366FC-5890-4401-A035-A1945CD5B03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172804" y="3445785"/>
            <a:ext cx="2307003" cy="395805"/>
          </a:xfrm>
        </p:spPr>
        <p:txBody>
          <a:bodyPr/>
          <a:lstStyle/>
          <a:p>
            <a:r>
              <a:rPr lang="en-ZA" b="1" dirty="0"/>
              <a:t>Greg Austin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3749A7-1EE7-44BF-8B36-93BE1DBD372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172803" y="4375542"/>
            <a:ext cx="2307003" cy="1250615"/>
          </a:xfrm>
        </p:spPr>
        <p:txBody>
          <a:bodyPr/>
          <a:lstStyle/>
          <a:p>
            <a:pPr marL="228600" indent="-228600">
              <a:lnSpc>
                <a:spcPct val="100000"/>
              </a:lnSpc>
              <a:spcBef>
                <a:spcPts val="0"/>
              </a:spcBef>
            </a:pPr>
            <a:r>
              <a:rPr lang="en-ZA" b="1" dirty="0">
                <a:solidFill>
                  <a:schemeClr val="bg1"/>
                </a:solidFill>
              </a:rPr>
              <a:t>Specialist on digital China, cyber war and peace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</a:pPr>
            <a:r>
              <a:rPr lang="en-ZA" b="1" dirty="0">
                <a:solidFill>
                  <a:schemeClr val="bg1"/>
                </a:solidFill>
              </a:rPr>
              <a:t>Social entrepreneur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</a:pPr>
            <a:r>
              <a:rPr lang="en-ZA" b="1" dirty="0">
                <a:solidFill>
                  <a:schemeClr val="bg1"/>
                </a:solidFill>
              </a:rPr>
              <a:t>Conceived/managed multi-million $$ international initiatives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</a:pPr>
            <a:r>
              <a:rPr lang="en-ZA" b="1" noProof="1">
                <a:solidFill>
                  <a:schemeClr val="bg1"/>
                </a:solidFill>
              </a:rPr>
              <a:t>International networks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</a:pPr>
            <a:r>
              <a:rPr lang="en-ZA" b="1" noProof="1">
                <a:solidFill>
                  <a:schemeClr val="bg1"/>
                </a:solidFill>
              </a:rPr>
              <a:t>ANU Ph D</a:t>
            </a:r>
          </a:p>
          <a:p>
            <a:endParaRPr lang="en-ZA" noProof="1"/>
          </a:p>
          <a:p>
            <a:endParaRPr lang="en-ZA" noProof="1"/>
          </a:p>
          <a:p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6DB1517-5B2A-4642-B83D-7221F8B69CD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72804" y="3947159"/>
            <a:ext cx="2830441" cy="245885"/>
          </a:xfrm>
        </p:spPr>
        <p:txBody>
          <a:bodyPr/>
          <a:lstStyle/>
          <a:p>
            <a:r>
              <a:rPr lang="en-ZA" sz="1800" b="1" dirty="0">
                <a:solidFill>
                  <a:schemeClr val="bg1"/>
                </a:solidFill>
                <a:cs typeface="Calibri" panose="020F0502020204030204" pitchFamily="34" charset="0"/>
              </a:rPr>
              <a:t>Lead Social Scientist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AE39E65-6300-43C2-96EE-FE89E277BD6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940360" y="3429000"/>
            <a:ext cx="2203451" cy="395805"/>
          </a:xfrm>
        </p:spPr>
        <p:txBody>
          <a:bodyPr/>
          <a:lstStyle/>
          <a:p>
            <a:r>
              <a:rPr lang="en-ZA" b="1" dirty="0"/>
              <a:t>Lisa </a:t>
            </a:r>
            <a:r>
              <a:rPr lang="en-ZA" b="1" dirty="0" err="1"/>
              <a:t>Materano</a:t>
            </a:r>
            <a:endParaRPr lang="en-ZA" b="1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5BE34B7-672D-4390-B2F7-050BA6A3BA8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729101" y="4357699"/>
            <a:ext cx="2445767" cy="1250615"/>
          </a:xfrm>
        </p:spPr>
        <p:txBody>
          <a:bodyPr/>
          <a:lstStyle/>
          <a:p>
            <a:pPr marL="228600" indent="-228600">
              <a:lnSpc>
                <a:spcPct val="100000"/>
              </a:lnSpc>
              <a:spcBef>
                <a:spcPts val="0"/>
              </a:spcBef>
            </a:pPr>
            <a:r>
              <a:rPr lang="en-ZA" b="1" dirty="0">
                <a:solidFill>
                  <a:schemeClr val="bg1"/>
                </a:solidFill>
              </a:rPr>
              <a:t>Private education sector CEO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</a:pPr>
            <a:r>
              <a:rPr lang="en-ZA" b="1" dirty="0">
                <a:solidFill>
                  <a:schemeClr val="bg1"/>
                </a:solidFill>
              </a:rPr>
              <a:t>Business developer, including cyber education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</a:pPr>
            <a:r>
              <a:rPr lang="en-ZA" b="1" dirty="0">
                <a:solidFill>
                  <a:schemeClr val="bg1"/>
                </a:solidFill>
              </a:rPr>
              <a:t>Conceived/managed multi-million $$ education initiatives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</a:pPr>
            <a:r>
              <a:rPr lang="en-ZA" b="1" dirty="0">
                <a:solidFill>
                  <a:schemeClr val="bg1"/>
                </a:solidFill>
              </a:rPr>
              <a:t>Leading new cyber non-profit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</a:pPr>
            <a:r>
              <a:rPr lang="en-ZA" b="1" noProof="1">
                <a:solidFill>
                  <a:schemeClr val="bg1"/>
                </a:solidFill>
              </a:rPr>
              <a:t>International networks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</a:pP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6339606-8F84-4F70-BA82-12129AE63E4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729101" y="3922403"/>
            <a:ext cx="2830441" cy="245885"/>
          </a:xfrm>
        </p:spPr>
        <p:txBody>
          <a:bodyPr/>
          <a:lstStyle/>
          <a:p>
            <a:r>
              <a:rPr lang="en-ZA" sz="1800" b="1" dirty="0">
                <a:solidFill>
                  <a:schemeClr val="bg1"/>
                </a:solidFill>
              </a:rPr>
              <a:t>Chief Operating Officer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D34E88-7F23-493B-B73F-B2C433AD9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82" y="424800"/>
            <a:ext cx="9973553" cy="432000"/>
          </a:xfrm>
        </p:spPr>
        <p:txBody>
          <a:bodyPr/>
          <a:lstStyle/>
          <a:p>
            <a:r>
              <a:rPr lang="en-ZA" dirty="0"/>
              <a:t>TEAM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7979B4-1C60-47CE-A698-75A1324D9045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46" name="Oval 45" descr="Glowing Orb">
            <a:extLst>
              <a:ext uri="{FF2B5EF4-FFF2-40B4-BE49-F238E27FC236}">
                <a16:creationId xmlns:a16="http://schemas.microsoft.com/office/drawing/2014/main" id="{0DBA899A-53BF-4DD7-9AB9-0BDD4D947230}"/>
              </a:ext>
            </a:extLst>
          </p:cNvPr>
          <p:cNvSpPr/>
          <p:nvPr/>
        </p:nvSpPr>
        <p:spPr>
          <a:xfrm>
            <a:off x="7664903" y="2710214"/>
            <a:ext cx="77685" cy="77685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00">
                <a:schemeClr val="accent2">
                  <a:lumMod val="20000"/>
                  <a:lumOff val="80000"/>
                </a:schemeClr>
              </a:gs>
              <a:gs pos="65000">
                <a:srgbClr val="F7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651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5" name="Picture 4" descr="A person wearing glasses posing for the camera&#10;&#10;Description automatically generated">
            <a:extLst>
              <a:ext uri="{FF2B5EF4-FFF2-40B4-BE49-F238E27FC236}">
                <a16:creationId xmlns:a16="http://schemas.microsoft.com/office/drawing/2014/main" id="{2A0A7F9A-34B2-4182-9F73-145769A431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00000" smoothness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9491" y="1095375"/>
            <a:ext cx="1962150" cy="2333625"/>
          </a:xfrm>
          <a:prstGeom prst="rect">
            <a:avLst/>
          </a:prstGeom>
        </p:spPr>
      </p:pic>
      <p:pic>
        <p:nvPicPr>
          <p:cNvPr id="24" name="Picture Placeholder 23" descr="A person wearing glasses and looking at the camera&#10;&#10;Description automatically generated">
            <a:extLst>
              <a:ext uri="{FF2B5EF4-FFF2-40B4-BE49-F238E27FC236}">
                <a16:creationId xmlns:a16="http://schemas.microsoft.com/office/drawing/2014/main" id="{9DD26F8B-C346-4BC8-8E2C-5533EAD013FC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5"/>
          <a:srcRect/>
          <a:stretch>
            <a:fillRect/>
          </a:stretch>
        </p:blipFill>
        <p:spPr>
          <a:xfrm>
            <a:off x="4942498" y="1113201"/>
            <a:ext cx="2307003" cy="2307003"/>
          </a:xfrm>
        </p:spPr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C6EBFB55-3D92-4D0A-AFDE-13BBB9B557CA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>
          <a:blip r:embed="rId6"/>
          <a:srcRect/>
          <a:stretch>
            <a:fillRect/>
          </a:stretch>
        </p:blipFill>
        <p:spPr>
          <a:xfrm>
            <a:off x="8729101" y="1059225"/>
            <a:ext cx="2307004" cy="2307004"/>
          </a:xfrm>
        </p:spPr>
      </p:pic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357EAC1-1544-47ED-AF98-D7D28D730257}"/>
              </a:ext>
            </a:extLst>
          </p:cNvPr>
          <p:cNvSpPr txBox="1">
            <a:spLocks/>
          </p:cNvSpPr>
          <p:nvPr/>
        </p:nvSpPr>
        <p:spPr>
          <a:xfrm>
            <a:off x="9632227" y="4449241"/>
            <a:ext cx="2210523" cy="12506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F2B1CD-AD64-417D-9B17-6E9BCC2A1117}"/>
              </a:ext>
            </a:extLst>
          </p:cNvPr>
          <p:cNvSpPr txBox="1"/>
          <p:nvPr/>
        </p:nvSpPr>
        <p:spPr>
          <a:xfrm>
            <a:off x="10575235" y="0"/>
            <a:ext cx="1491138" cy="66165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717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BC5B05-54AA-4DEE-8B24-F9AA5F7A6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9</a:t>
            </a:fld>
            <a:endParaRPr lang="en-ZA" b="1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D16559-8E2D-40BF-BF9B-6E3783B5C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  TEAM  BREAKTHROUGHS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CC4887-2D47-425A-A238-297748490739}"/>
              </a:ext>
            </a:extLst>
          </p:cNvPr>
          <p:cNvSpPr txBox="1"/>
          <p:nvPr/>
        </p:nvSpPr>
        <p:spPr>
          <a:xfrm>
            <a:off x="6499864" y="1163021"/>
            <a:ext cx="54943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7FFFF"/>
                </a:solidFill>
              </a:rPr>
              <a:t>First initiative in global cyber cooperation with </a:t>
            </a:r>
            <a:r>
              <a:rPr lang="en-US" sz="2800" b="1" dirty="0" err="1">
                <a:solidFill>
                  <a:srgbClr val="F7FFFF"/>
                </a:solidFill>
              </a:rPr>
              <a:t>EastWest</a:t>
            </a:r>
            <a:endParaRPr lang="en-GB" sz="2800" b="1" dirty="0">
              <a:solidFill>
                <a:srgbClr val="F7FFF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7FFFF"/>
                </a:solidFill>
              </a:rPr>
              <a:t>Proposal for a Cyber National War College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7FFFF"/>
                </a:solidFill>
              </a:rPr>
              <a:t>First Australian public workshop on R&amp;D priorities for  national cyber 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7FFFF"/>
                </a:solidFill>
              </a:rPr>
              <a:t>First private sector professional education in Australia for a SE Asian intelligence agency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7FFFF"/>
                </a:solidFill>
              </a:rPr>
              <a:t>Lead participant in “Shaping Australia’s Future” </a:t>
            </a:r>
            <a:endParaRPr lang="en-GB" sz="2800" b="1" dirty="0">
              <a:solidFill>
                <a:srgbClr val="F7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81D63-630D-400A-B7B9-CA7AA9798FDB}"/>
              </a:ext>
            </a:extLst>
          </p:cNvPr>
          <p:cNvSpPr txBox="1"/>
          <p:nvPr/>
        </p:nvSpPr>
        <p:spPr>
          <a:xfrm>
            <a:off x="717747" y="1163021"/>
            <a:ext cx="54943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7FFFF"/>
                </a:solidFill>
              </a:rPr>
              <a:t>First master’s degree in the world in Cyber War &amp; Peace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7FFFF"/>
                </a:solidFill>
              </a:rPr>
              <a:t>First academic conference in the world on complex cyber catastrophe (“cyber storm”)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7FFFF"/>
                </a:solidFill>
              </a:rPr>
              <a:t>Proposal for an Australian Cyber Civil Corps, mimicked this month by leading US think tank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7FFFF"/>
                </a:solidFill>
              </a:rPr>
              <a:t>First book on China’s comprehensive weakness in cyber space </a:t>
            </a:r>
            <a:r>
              <a:rPr lang="en-US" sz="2800" b="1" dirty="0" err="1">
                <a:solidFill>
                  <a:srgbClr val="F7FFFF"/>
                </a:solidFill>
              </a:rPr>
              <a:t>defence</a:t>
            </a:r>
            <a:endParaRPr lang="en-US" sz="2800" b="1" dirty="0">
              <a:solidFill>
                <a:srgbClr val="F7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FBA61C-68C8-4C14-AD0A-020E9087C222}"/>
              </a:ext>
            </a:extLst>
          </p:cNvPr>
          <p:cNvSpPr txBox="1"/>
          <p:nvPr/>
        </p:nvSpPr>
        <p:spPr>
          <a:xfrm>
            <a:off x="10575235" y="42389"/>
            <a:ext cx="1418947" cy="7569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654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Theme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">
          <a:solidFill>
            <a:schemeClr val="bg1"/>
          </a:solidFill>
        </a:ln>
        <a:effectLst>
          <a:glow rad="165100">
            <a:schemeClr val="bg1">
              <a:alpha val="9000"/>
            </a:schemeClr>
          </a:glo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ntoso Business Pitch Deck_SB - v4" id="{EFB764D1-0445-4B00-ABB1-283312FEB584}" vid="{7721A07E-6842-4E19-9838-65B95841B6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0BD0185-E894-43F5-A381-22FE8094B9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BB2B2B-C092-4034-8027-ED80E70B81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2E6E59-6E17-40F8-B412-65DEC662914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STEM pitch deck</Template>
  <TotalTime>0</TotalTime>
  <Words>653</Words>
  <Application>Microsoft Office PowerPoint</Application>
  <PresentationFormat>Widescreen</PresentationFormat>
  <Paragraphs>124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Corbel</vt:lpstr>
      <vt:lpstr>Symbol</vt:lpstr>
      <vt:lpstr>Times New Roman</vt:lpstr>
      <vt:lpstr>Office Theme</vt:lpstr>
      <vt:lpstr>IVORY  TOWER SAVES WALL STREET </vt:lpstr>
      <vt:lpstr>THE PROBLEM</vt:lpstr>
      <vt:lpstr>BUSINESS ENVIRONMENT</vt:lpstr>
      <vt:lpstr>About Us</vt:lpstr>
      <vt:lpstr> Solution</vt:lpstr>
      <vt:lpstr>Product: SOCIAL SCIENCE EXPERTISE (“smarts”)</vt:lpstr>
      <vt:lpstr>BUSINESS MODEL</vt:lpstr>
      <vt:lpstr>TEAM</vt:lpstr>
      <vt:lpstr>SOME   TEAM  BREAKTHROUGHS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2018-11-08T04:51:08Z</dcterms:created>
  <dcterms:modified xsi:type="dcterms:W3CDTF">2025-10-28T01:15:48Z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