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0"/>
  </p:notesMasterIdLst>
  <p:handoutMasterIdLst>
    <p:handoutMasterId r:id="rId31"/>
  </p:handoutMasterIdLst>
  <p:sldIdLst>
    <p:sldId id="450" r:id="rId2"/>
    <p:sldId id="467" r:id="rId3"/>
    <p:sldId id="260" r:id="rId4"/>
    <p:sldId id="263" r:id="rId5"/>
    <p:sldId id="423" r:id="rId6"/>
    <p:sldId id="457" r:id="rId7"/>
    <p:sldId id="405" r:id="rId8"/>
    <p:sldId id="409" r:id="rId9"/>
    <p:sldId id="408" r:id="rId10"/>
    <p:sldId id="425" r:id="rId11"/>
    <p:sldId id="411" r:id="rId12"/>
    <p:sldId id="448" r:id="rId13"/>
    <p:sldId id="483" r:id="rId14"/>
    <p:sldId id="460" r:id="rId15"/>
    <p:sldId id="459" r:id="rId16"/>
    <p:sldId id="463" r:id="rId17"/>
    <p:sldId id="465" r:id="rId18"/>
    <p:sldId id="475" r:id="rId19"/>
    <p:sldId id="477" r:id="rId20"/>
    <p:sldId id="481" r:id="rId21"/>
    <p:sldId id="469" r:id="rId22"/>
    <p:sldId id="264" r:id="rId23"/>
    <p:sldId id="470" r:id="rId24"/>
    <p:sldId id="474" r:id="rId25"/>
    <p:sldId id="418" r:id="rId26"/>
    <p:sldId id="455" r:id="rId27"/>
    <p:sldId id="339" r:id="rId28"/>
    <p:sldId id="456" r:id="rId29"/>
  </p:sldIdLst>
  <p:sldSz cx="9906000" cy="6858000" type="A4"/>
  <p:notesSz cx="6705600" cy="4470400"/>
  <p:kinsoku lang="ja-JP" invalStChars="" invalEndChars=""/>
  <p:defaultTextStyle>
    <a:defPPr>
      <a:defRPr lang="en-AU"/>
    </a:defPPr>
    <a:lvl1pPr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Palatino" pitchFamily="2" charset="77"/>
        <a:ea typeface="ヒラギノ角ゴ Pro W3" panose="020B0300000000000000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Palatino" pitchFamily="2" charset="77"/>
        <a:ea typeface="ヒラギノ角ゴ Pro W3" panose="020B0300000000000000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Palatino" pitchFamily="2" charset="77"/>
        <a:ea typeface="ヒラギノ角ゴ Pro W3" panose="020B0300000000000000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Palatino" pitchFamily="2" charset="77"/>
        <a:ea typeface="ヒラギノ角ゴ Pro W3" panose="020B0300000000000000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Palatino" pitchFamily="2" charset="77"/>
        <a:ea typeface="ヒラギノ角ゴ Pro W3" panose="020B0300000000000000" pitchFamily="34" charset="-128"/>
        <a:cs typeface="+mn-cs"/>
      </a:defRPr>
    </a:lvl5pPr>
    <a:lvl6pPr marL="2286000" algn="l" defTabSz="914400" rtl="0" eaLnBrk="1" latinLnBrk="0" hangingPunct="1">
      <a:defRPr sz="2400" i="1" kern="1200">
        <a:solidFill>
          <a:schemeClr val="tx1"/>
        </a:solidFill>
        <a:latin typeface="Palatino" pitchFamily="2" charset="77"/>
        <a:ea typeface="ヒラギノ角ゴ Pro W3" panose="020B0300000000000000" pitchFamily="34" charset="-128"/>
        <a:cs typeface="+mn-cs"/>
      </a:defRPr>
    </a:lvl6pPr>
    <a:lvl7pPr marL="2743200" algn="l" defTabSz="914400" rtl="0" eaLnBrk="1" latinLnBrk="0" hangingPunct="1">
      <a:defRPr sz="2400" i="1" kern="1200">
        <a:solidFill>
          <a:schemeClr val="tx1"/>
        </a:solidFill>
        <a:latin typeface="Palatino" pitchFamily="2" charset="77"/>
        <a:ea typeface="ヒラギノ角ゴ Pro W3" panose="020B0300000000000000" pitchFamily="34" charset="-128"/>
        <a:cs typeface="+mn-cs"/>
      </a:defRPr>
    </a:lvl7pPr>
    <a:lvl8pPr marL="3200400" algn="l" defTabSz="914400" rtl="0" eaLnBrk="1" latinLnBrk="0" hangingPunct="1">
      <a:defRPr sz="2400" i="1" kern="1200">
        <a:solidFill>
          <a:schemeClr val="tx1"/>
        </a:solidFill>
        <a:latin typeface="Palatino" pitchFamily="2" charset="77"/>
        <a:ea typeface="ヒラギノ角ゴ Pro W3" panose="020B0300000000000000" pitchFamily="34" charset="-128"/>
        <a:cs typeface="+mn-cs"/>
      </a:defRPr>
    </a:lvl8pPr>
    <a:lvl9pPr marL="3657600" algn="l" defTabSz="914400" rtl="0" eaLnBrk="1" latinLnBrk="0" hangingPunct="1">
      <a:defRPr sz="2400" i="1" kern="1200">
        <a:solidFill>
          <a:schemeClr val="tx1"/>
        </a:solidFill>
        <a:latin typeface="Palatino" pitchFamily="2" charset="77"/>
        <a:ea typeface="ヒラギノ角ゴ Pro W3" panose="020B0300000000000000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E77A91"/>
    <a:srgbClr val="FC015A"/>
    <a:srgbClr val="FC0110"/>
    <a:srgbClr val="C92E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6417" autoAdjust="0"/>
    <p:restoredTop sz="96041" autoAdjust="0"/>
  </p:normalViewPr>
  <p:slideViewPr>
    <p:cSldViewPr snapToGrid="0">
      <p:cViewPr varScale="1">
        <p:scale>
          <a:sx n="98" d="100"/>
          <a:sy n="98" d="100"/>
        </p:scale>
        <p:origin x="320" y="184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46997822-08D9-3745-AFBC-F8BB718247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488" y="11113"/>
            <a:ext cx="1539875" cy="209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1912" tIns="30162" rIns="61912" bIns="30162" anchor="ctr">
            <a:spAutoFit/>
          </a:bodyPr>
          <a:lstStyle/>
          <a:p>
            <a:pPr defTabSz="612775">
              <a:defRPr/>
            </a:pPr>
            <a:r>
              <a:rPr lang="en-AU" sz="900">
                <a:latin typeface="Helvetica" charset="0"/>
                <a:ea typeface="+mn-ea"/>
              </a:rPr>
              <a:t>Xamax Consultancy Pty Ltd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DEBE1943-9D75-BA47-8163-53AC65D7FA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51588" y="4252913"/>
            <a:ext cx="263525" cy="209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1912" tIns="30162" rIns="61912" bIns="30162" anchor="ctr">
            <a:spAutoFit/>
          </a:bodyPr>
          <a:lstStyle>
            <a:lvl1pPr defTabSz="612775">
              <a:defRPr sz="2400" i="1">
                <a:solidFill>
                  <a:schemeClr val="tx1"/>
                </a:solidFill>
                <a:latin typeface="Palatino" pitchFamily="2" charset="77"/>
                <a:ea typeface="ヒラギノ角ゴ Pro W3" panose="020B0300000000000000" pitchFamily="34" charset="-128"/>
              </a:defRPr>
            </a:lvl1pPr>
            <a:lvl2pPr marL="37931725" indent="-37474525" defTabSz="612775">
              <a:defRPr sz="2400" i="1">
                <a:solidFill>
                  <a:schemeClr val="tx1"/>
                </a:solidFill>
                <a:latin typeface="Palatino" pitchFamily="2" charset="77"/>
                <a:ea typeface="ヒラギノ角ゴ Pro W3" panose="020B0300000000000000" pitchFamily="34" charset="-128"/>
              </a:defRPr>
            </a:lvl2pPr>
            <a:lvl3pPr>
              <a:defRPr sz="2400" i="1">
                <a:solidFill>
                  <a:schemeClr val="tx1"/>
                </a:solidFill>
                <a:latin typeface="Palatino" pitchFamily="2" charset="77"/>
                <a:ea typeface="ヒラギノ角ゴ Pro W3" panose="020B0300000000000000" pitchFamily="34" charset="-128"/>
              </a:defRPr>
            </a:lvl3pPr>
            <a:lvl4pPr>
              <a:defRPr sz="2400" i="1">
                <a:solidFill>
                  <a:schemeClr val="tx1"/>
                </a:solidFill>
                <a:latin typeface="Palatino" pitchFamily="2" charset="77"/>
                <a:ea typeface="ヒラギノ角ゴ Pro W3" panose="020B0300000000000000" pitchFamily="34" charset="-128"/>
              </a:defRPr>
            </a:lvl4pPr>
            <a:lvl5pPr>
              <a:defRPr sz="2400" i="1">
                <a:solidFill>
                  <a:schemeClr val="tx1"/>
                </a:solidFill>
                <a:latin typeface="Palatino" pitchFamily="2" charset="77"/>
                <a:ea typeface="ヒラギノ角ゴ Pro W3" panose="020B0300000000000000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Palatino" pitchFamily="2" charset="77"/>
                <a:ea typeface="ヒラギノ角ゴ Pro W3" panose="020B0300000000000000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Palatino" pitchFamily="2" charset="77"/>
                <a:ea typeface="ヒラギノ角ゴ Pro W3" panose="020B0300000000000000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Palatino" pitchFamily="2" charset="77"/>
                <a:ea typeface="ヒラギノ角ゴ Pro W3" panose="020B0300000000000000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Palatino" pitchFamily="2" charset="77"/>
                <a:ea typeface="ヒラギノ角ゴ Pro W3" panose="020B0300000000000000" pitchFamily="34" charset="-128"/>
              </a:defRPr>
            </a:lvl9pPr>
          </a:lstStyle>
          <a:p>
            <a:pPr algn="r"/>
            <a:fld id="{FA363860-BDCC-194E-AC02-F86429CB74CD}" type="slidenum">
              <a:rPr lang="en-AU" altLang="en-US" sz="900">
                <a:latin typeface="Helvetica" pitchFamily="2" charset="0"/>
              </a:rPr>
              <a:pPr algn="r"/>
              <a:t>‹#›</a:t>
            </a:fld>
            <a:endParaRPr lang="en-AU" altLang="en-US" sz="90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931F73A4-0687-BA4D-85B0-2B933A650115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3763" y="2122488"/>
            <a:ext cx="4918075" cy="20129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61912" tIns="30162" rIns="61912" bIns="3016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noProof="0"/>
              <a:t>Click to edit Master notes styles</a:t>
            </a:r>
          </a:p>
          <a:p>
            <a:pPr lvl="1"/>
            <a:r>
              <a:rPr lang="en-AU" noProof="0"/>
              <a:t>Second Level</a:t>
            </a:r>
          </a:p>
          <a:p>
            <a:pPr lvl="2"/>
            <a:r>
              <a:rPr lang="en-AU" noProof="0"/>
              <a:t>Third Level</a:t>
            </a:r>
          </a:p>
          <a:p>
            <a:pPr lvl="3"/>
            <a:r>
              <a:rPr lang="en-AU" noProof="0"/>
              <a:t>Fourth Level</a:t>
            </a:r>
          </a:p>
          <a:p>
            <a:pPr lvl="4"/>
            <a:r>
              <a:rPr lang="en-AU" noProof="0"/>
              <a:t>Fifth Level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5A88B1E2-2C3A-AE4B-8331-7B86223FE765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43125" y="336550"/>
            <a:ext cx="2420938" cy="1676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6F7A3D52-BC6D-5043-AFF5-A04E7F32CB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488" y="11113"/>
            <a:ext cx="1539875" cy="209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1912" tIns="30162" rIns="61912" bIns="30162" anchor="ctr">
            <a:spAutoFit/>
          </a:bodyPr>
          <a:lstStyle/>
          <a:p>
            <a:pPr defTabSz="612775">
              <a:defRPr/>
            </a:pPr>
            <a:r>
              <a:rPr lang="en-AU" sz="900">
                <a:latin typeface="Helvetica" charset="0"/>
                <a:ea typeface="+mn-ea"/>
              </a:rPr>
              <a:t>Xamax Consultancy Pty Ltd</a:t>
            </a:r>
          </a:p>
        </p:txBody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D81B9CBD-06EE-3647-95F3-4B1DF68195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51588" y="4252913"/>
            <a:ext cx="263525" cy="209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1912" tIns="30162" rIns="61912" bIns="30162" anchor="ctr">
            <a:spAutoFit/>
          </a:bodyPr>
          <a:lstStyle>
            <a:lvl1pPr defTabSz="612775">
              <a:defRPr sz="2400" i="1">
                <a:solidFill>
                  <a:schemeClr val="tx1"/>
                </a:solidFill>
                <a:latin typeface="Palatino" pitchFamily="2" charset="77"/>
                <a:ea typeface="ヒラギノ角ゴ Pro W3" panose="020B0300000000000000" pitchFamily="34" charset="-128"/>
              </a:defRPr>
            </a:lvl1pPr>
            <a:lvl2pPr marL="37931725" indent="-37474525" defTabSz="612775">
              <a:defRPr sz="2400" i="1">
                <a:solidFill>
                  <a:schemeClr val="tx1"/>
                </a:solidFill>
                <a:latin typeface="Palatino" pitchFamily="2" charset="77"/>
                <a:ea typeface="ヒラギノ角ゴ Pro W3" panose="020B0300000000000000" pitchFamily="34" charset="-128"/>
              </a:defRPr>
            </a:lvl2pPr>
            <a:lvl3pPr>
              <a:defRPr sz="2400" i="1">
                <a:solidFill>
                  <a:schemeClr val="tx1"/>
                </a:solidFill>
                <a:latin typeface="Palatino" pitchFamily="2" charset="77"/>
                <a:ea typeface="ヒラギノ角ゴ Pro W3" panose="020B0300000000000000" pitchFamily="34" charset="-128"/>
              </a:defRPr>
            </a:lvl3pPr>
            <a:lvl4pPr>
              <a:defRPr sz="2400" i="1">
                <a:solidFill>
                  <a:schemeClr val="tx1"/>
                </a:solidFill>
                <a:latin typeface="Palatino" pitchFamily="2" charset="77"/>
                <a:ea typeface="ヒラギノ角ゴ Pro W3" panose="020B0300000000000000" pitchFamily="34" charset="-128"/>
              </a:defRPr>
            </a:lvl4pPr>
            <a:lvl5pPr>
              <a:defRPr sz="2400" i="1">
                <a:solidFill>
                  <a:schemeClr val="tx1"/>
                </a:solidFill>
                <a:latin typeface="Palatino" pitchFamily="2" charset="77"/>
                <a:ea typeface="ヒラギノ角ゴ Pro W3" panose="020B0300000000000000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Palatino" pitchFamily="2" charset="77"/>
                <a:ea typeface="ヒラギノ角ゴ Pro W3" panose="020B0300000000000000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Palatino" pitchFamily="2" charset="77"/>
                <a:ea typeface="ヒラギノ角ゴ Pro W3" panose="020B0300000000000000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Palatino" pitchFamily="2" charset="77"/>
                <a:ea typeface="ヒラギノ角ゴ Pro W3" panose="020B0300000000000000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Palatino" pitchFamily="2" charset="77"/>
                <a:ea typeface="ヒラギノ角ゴ Pro W3" panose="020B0300000000000000" pitchFamily="34" charset="-128"/>
              </a:defRPr>
            </a:lvl9pPr>
          </a:lstStyle>
          <a:p>
            <a:pPr algn="r"/>
            <a:fld id="{C3211618-3326-0141-A1D2-DAFFE5B9CFC6}" type="slidenum">
              <a:rPr lang="en-AU" altLang="en-US" sz="900">
                <a:latin typeface="Helvetica" pitchFamily="2" charset="0"/>
              </a:rPr>
              <a:pPr algn="r"/>
              <a:t>‹#›</a:t>
            </a:fld>
            <a:endParaRPr lang="en-AU" altLang="en-US" sz="900">
              <a:latin typeface="Helvetica" pitchFamily="2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612775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Helvetica" charset="0"/>
        <a:ea typeface="ヒラギノ角ゴ Pro W3" charset="-128"/>
        <a:cs typeface="ヒラギノ角ゴ Pro W3" charset="-128"/>
      </a:defRPr>
    </a:lvl1pPr>
    <a:lvl2pPr marL="306388" algn="l" defTabSz="612775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Helvetica" charset="0"/>
        <a:ea typeface="ヒラギノ角ゴ Pro W3" charset="-128"/>
        <a:cs typeface="+mn-cs"/>
      </a:defRPr>
    </a:lvl2pPr>
    <a:lvl3pPr marL="612775" algn="l" defTabSz="612775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Helvetica" charset="0"/>
        <a:ea typeface="ヒラギノ角ゴ Pro W3" charset="-128"/>
        <a:cs typeface="+mn-cs"/>
      </a:defRPr>
    </a:lvl3pPr>
    <a:lvl4pPr marL="919163" algn="l" defTabSz="612775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Helvetica" charset="0"/>
        <a:ea typeface="ヒラギノ角ゴ Pro W3" charset="-128"/>
        <a:cs typeface="+mn-cs"/>
      </a:defRPr>
    </a:lvl4pPr>
    <a:lvl5pPr marL="1225550" algn="l" defTabSz="612775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Helvetica" charset="0"/>
        <a:ea typeface="ヒラギノ角ゴ Pro W3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83D9FC18-D8D6-E741-8844-2B803C6FEBE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95350" y="2122488"/>
            <a:ext cx="4916488" cy="2012950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Helvetica" pitchFamily="2" charset="0"/>
              <a:ea typeface="ヒラギノ角ゴ Pro W3" panose="020B0300000000000000" pitchFamily="34" charset="-128"/>
            </a:endParaRP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F58D0980-5EF9-3845-AE7C-A6A201E6AFE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</p:spTree>
    <p:extLst>
      <p:ext uri="{BB962C8B-B14F-4D97-AF65-F5344CB8AC3E}">
        <p14:creationId xmlns:p14="http://schemas.microsoft.com/office/powerpoint/2010/main" val="91311804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0790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83215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015ED01D-A2DE-486D-1056-1DDE8008E39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008BB0FA-4671-A117-9135-004E6BDE17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altLang="en-US">
              <a:latin typeface="Times New Roman" panose="02020603050405020304" pitchFamily="18" charset="0"/>
              <a:ea typeface="ヒラギノ角ゴ Pro W3" panose="020B0300000000000000" pitchFamily="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5409333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>
            <a:extLst>
              <a:ext uri="{FF2B5EF4-FFF2-40B4-BE49-F238E27FC236}">
                <a16:creationId xmlns:a16="http://schemas.microsoft.com/office/drawing/2014/main" id="{F22B8DED-777D-2C9D-C556-7581F873757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5" name="Rectangle 3">
            <a:extLst>
              <a:ext uri="{FF2B5EF4-FFF2-40B4-BE49-F238E27FC236}">
                <a16:creationId xmlns:a16="http://schemas.microsoft.com/office/drawing/2014/main" id="{FF555752-DA63-86AB-4B58-6AB7047AEE7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837132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8676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8971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295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9848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7209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4602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83D9FC18-D8D6-E741-8844-2B803C6FEBE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95350" y="2122488"/>
            <a:ext cx="4916488" cy="2012950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Helvetica" pitchFamily="2" charset="0"/>
              <a:ea typeface="ヒラギノ角ゴ Pro W3" panose="020B0300000000000000" pitchFamily="34" charset="-128"/>
            </a:endParaRP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F58D0980-5EF9-3845-AE7C-A6A201E6AFE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</p:spTree>
    <p:extLst>
      <p:ext uri="{BB962C8B-B14F-4D97-AF65-F5344CB8AC3E}">
        <p14:creationId xmlns:p14="http://schemas.microsoft.com/office/powerpoint/2010/main" val="7239752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151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AU"/>
              <a:t>Click to edit Master subtitle style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9D66F94-316C-5F44-2721-3161627199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4871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84422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08800" y="685800"/>
            <a:ext cx="1938338" cy="5334000"/>
          </a:xfrm>
        </p:spPr>
        <p:txBody>
          <a:bodyPr vert="eaVert"/>
          <a:lstStyle/>
          <a:p>
            <a:r>
              <a:rPr lang="en-AU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93788" y="685800"/>
            <a:ext cx="5662612" cy="5334000"/>
          </a:xfrm>
        </p:spPr>
        <p:txBody>
          <a:bodyPr vert="eaVert"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421841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4900" y="685800"/>
            <a:ext cx="7696200" cy="685800"/>
          </a:xfrm>
        </p:spPr>
        <p:txBody>
          <a:bodyPr/>
          <a:lstStyle/>
          <a:p>
            <a:r>
              <a:rPr lang="en-AU"/>
              <a:t>Click to edit Master title style</a:t>
            </a:r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1093788" y="1828800"/>
            <a:ext cx="7753350" cy="4191000"/>
          </a:xfrm>
        </p:spPr>
        <p:txBody>
          <a:bodyPr/>
          <a:lstStyle/>
          <a:p>
            <a:pPr lvl="0"/>
            <a:endParaRPr lang="en-AU" noProof="0"/>
          </a:p>
        </p:txBody>
      </p:sp>
    </p:spTree>
    <p:extLst>
      <p:ext uri="{BB962C8B-B14F-4D97-AF65-F5344CB8AC3E}">
        <p14:creationId xmlns:p14="http://schemas.microsoft.com/office/powerpoint/2010/main" val="1544747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01156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AU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67002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3788" y="1828800"/>
            <a:ext cx="3800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6663" y="1828800"/>
            <a:ext cx="3800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880425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AU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943997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66740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351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AU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77925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AU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A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96255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419514F-96BC-D344-8928-1CCC6D73FB9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104900" y="685800"/>
            <a:ext cx="76962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7" tIns="44450" rIns="90487" bIns="4445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8B733F14-3B3B-9C48-A329-C8AC6FECAED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93788" y="1828800"/>
            <a:ext cx="7753350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en-US"/>
              <a:t>Click to edit Master text styles</a:t>
            </a:r>
          </a:p>
          <a:p>
            <a:pPr lvl="1"/>
            <a:r>
              <a:rPr lang="en-AU" altLang="en-US"/>
              <a:t>Second Level</a:t>
            </a:r>
          </a:p>
          <a:p>
            <a:pPr lvl="2"/>
            <a:r>
              <a:rPr lang="en-AU" altLang="en-US"/>
              <a:t>Third Level</a:t>
            </a:r>
          </a:p>
          <a:p>
            <a:pPr lvl="3"/>
            <a:r>
              <a:rPr lang="en-AU" altLang="en-US"/>
              <a:t>Fourth Level</a:t>
            </a:r>
          </a:p>
          <a:p>
            <a:pPr lvl="4"/>
            <a:r>
              <a:rPr lang="en-AU" altLang="en-US"/>
              <a:t>Fifth Level</a:t>
            </a: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id="{17BD3E3F-C624-1744-84E3-D3EC54EBB6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5774" y="6224610"/>
            <a:ext cx="948977" cy="52065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spAutoFit/>
          </a:bodyPr>
          <a:lstStyle/>
          <a:p>
            <a:pPr algn="ctr">
              <a:defRPr/>
            </a:pPr>
            <a:r>
              <a:rPr lang="en-AU" sz="1400">
                <a:latin typeface="Helvetica" charset="0"/>
                <a:ea typeface="+mn-ea"/>
              </a:rPr>
              <a:t>Copyright</a:t>
            </a:r>
          </a:p>
          <a:p>
            <a:pPr algn="ctr">
              <a:defRPr/>
            </a:pPr>
            <a:r>
              <a:rPr lang="en-AU" sz="1400">
                <a:latin typeface="Helvetica" charset="0"/>
                <a:ea typeface="+mn-ea"/>
              </a:rPr>
              <a:t>2025</a:t>
            </a:r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353804E7-6362-884D-A087-C63FC0D6D7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61475" y="6327775"/>
            <a:ext cx="390525" cy="3143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Palatino" pitchFamily="2" charset="77"/>
                <a:ea typeface="ヒラギノ角ゴ Pro W3" panose="020B0300000000000000" pitchFamily="34" charset="-128"/>
              </a:defRPr>
            </a:lvl1pPr>
            <a:lvl2pPr marL="37931725" indent="-37474525">
              <a:defRPr sz="2400" i="1">
                <a:solidFill>
                  <a:schemeClr val="tx1"/>
                </a:solidFill>
                <a:latin typeface="Palatino" pitchFamily="2" charset="77"/>
                <a:ea typeface="ヒラギノ角ゴ Pro W3" panose="020B0300000000000000" pitchFamily="34" charset="-128"/>
              </a:defRPr>
            </a:lvl2pPr>
            <a:lvl3pPr>
              <a:defRPr sz="2400" i="1">
                <a:solidFill>
                  <a:schemeClr val="tx1"/>
                </a:solidFill>
                <a:latin typeface="Palatino" pitchFamily="2" charset="77"/>
                <a:ea typeface="ヒラギノ角ゴ Pro W3" panose="020B0300000000000000" pitchFamily="34" charset="-128"/>
              </a:defRPr>
            </a:lvl3pPr>
            <a:lvl4pPr>
              <a:defRPr sz="2400" i="1">
                <a:solidFill>
                  <a:schemeClr val="tx1"/>
                </a:solidFill>
                <a:latin typeface="Palatino" pitchFamily="2" charset="77"/>
                <a:ea typeface="ヒラギノ角ゴ Pro W3" panose="020B0300000000000000" pitchFamily="34" charset="-128"/>
              </a:defRPr>
            </a:lvl4pPr>
            <a:lvl5pPr>
              <a:defRPr sz="2400" i="1">
                <a:solidFill>
                  <a:schemeClr val="tx1"/>
                </a:solidFill>
                <a:latin typeface="Palatino" pitchFamily="2" charset="77"/>
                <a:ea typeface="ヒラギノ角ゴ Pro W3" panose="020B0300000000000000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Palatino" pitchFamily="2" charset="77"/>
                <a:ea typeface="ヒラギノ角ゴ Pro W3" panose="020B0300000000000000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Palatino" pitchFamily="2" charset="77"/>
                <a:ea typeface="ヒラギノ角ゴ Pro W3" panose="020B0300000000000000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Palatino" pitchFamily="2" charset="77"/>
                <a:ea typeface="ヒラギノ角ゴ Pro W3" panose="020B0300000000000000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Palatino" pitchFamily="2" charset="77"/>
                <a:ea typeface="ヒラギノ角ゴ Pro W3" panose="020B0300000000000000" pitchFamily="34" charset="-128"/>
              </a:defRPr>
            </a:lvl9pPr>
          </a:lstStyle>
          <a:p>
            <a:pPr algn="r"/>
            <a:fld id="{00A8AAF8-58C6-4947-9AC6-A861EDA7C90B}" type="slidenum">
              <a:rPr lang="en-AU" altLang="en-US" sz="1400" i="0">
                <a:latin typeface="Helvetica" pitchFamily="2" charset="0"/>
              </a:rPr>
              <a:pPr algn="r"/>
              <a:t>‹#›</a:t>
            </a:fld>
            <a:endParaRPr lang="en-AU" altLang="en-US" sz="1400" i="0">
              <a:latin typeface="Helvetica" pitchFamily="2" charset="0"/>
            </a:endParaRPr>
          </a:p>
        </p:txBody>
      </p:sp>
      <p:pic>
        <p:nvPicPr>
          <p:cNvPr id="1030" name="Picture 7" descr="Pasted Graphic.tiff">
            <a:extLst>
              <a:ext uri="{FF2B5EF4-FFF2-40B4-BE49-F238E27FC236}">
                <a16:creationId xmlns:a16="http://schemas.microsoft.com/office/drawing/2014/main" id="{6CE09870-E12C-C041-9568-1C65BEBCA0A0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7325" y="6219825"/>
            <a:ext cx="1119188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FC0128"/>
          </a:solidFill>
          <a:latin typeface="+mj-lt"/>
          <a:ea typeface="ヒラギノ角ゴ Pro W3" charset="-128"/>
          <a:cs typeface="ヒラギノ角ゴ Pro W3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FC0128"/>
          </a:solidFill>
          <a:latin typeface="Palatino" charset="0"/>
          <a:ea typeface="ヒラギノ角ゴ Pro W3" charset="-128"/>
          <a:cs typeface="ヒラギノ角ゴ Pro W3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FC0128"/>
          </a:solidFill>
          <a:latin typeface="Palatino" charset="0"/>
          <a:ea typeface="ヒラギノ角ゴ Pro W3" charset="-128"/>
          <a:cs typeface="ヒラギノ角ゴ Pro W3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FC0128"/>
          </a:solidFill>
          <a:latin typeface="Palatino" charset="0"/>
          <a:ea typeface="ヒラギノ角ゴ Pro W3" charset="-128"/>
          <a:cs typeface="ヒラギノ角ゴ Pro W3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FC0128"/>
          </a:solidFill>
          <a:latin typeface="Palatino" charset="0"/>
          <a:ea typeface="ヒラギノ角ゴ Pro W3" charset="-128"/>
          <a:cs typeface="ヒラギノ角ゴ Pro W3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FC0128"/>
          </a:solidFill>
          <a:latin typeface="Palatino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FC0128"/>
          </a:solidFill>
          <a:latin typeface="Palatino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FC0128"/>
          </a:solidFill>
          <a:latin typeface="Palatino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FC0128"/>
          </a:solidFill>
          <a:latin typeface="Palatino" charset="0"/>
        </a:defRPr>
      </a:lvl9pPr>
    </p:titleStyle>
    <p:bodyStyle>
      <a:lvl1pPr marL="479425" indent="-47942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Palatino" pitchFamily="2" charset="77"/>
        <a:buChar char="•"/>
        <a:defRPr sz="2800">
          <a:solidFill>
            <a:schemeClr val="tx1"/>
          </a:solidFill>
          <a:latin typeface="+mn-lt"/>
          <a:ea typeface="ヒラギノ角ゴ Pro W3" charset="-128"/>
          <a:cs typeface="ヒラギノ角ゴ Pro W3" charset="-128"/>
        </a:defRPr>
      </a:lvl1pPr>
      <a:lvl2pPr marL="1158875" indent="-4889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Palatino" pitchFamily="2" charset="77"/>
        <a:buChar char="•"/>
        <a:defRPr sz="2800">
          <a:solidFill>
            <a:schemeClr val="tx1"/>
          </a:solidFill>
          <a:latin typeface="+mn-lt"/>
          <a:ea typeface="ヒラギノ角ゴ Pro W3" charset="-128"/>
        </a:defRPr>
      </a:lvl2pPr>
      <a:lvl3pPr marL="1814513" indent="-465138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Palatino" pitchFamily="2" charset="77"/>
        <a:buChar char="•"/>
        <a:defRPr sz="2800">
          <a:solidFill>
            <a:schemeClr val="tx1"/>
          </a:solidFill>
          <a:latin typeface="+mn-lt"/>
          <a:ea typeface="ヒラギノ角ゴ Pro W3" charset="-128"/>
        </a:defRPr>
      </a:lvl3pPr>
      <a:lvl4pPr marL="2368550" indent="-363538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Palatino" pitchFamily="2" charset="77"/>
        <a:buChar char="•"/>
        <a:defRPr sz="2800">
          <a:solidFill>
            <a:schemeClr val="tx1"/>
          </a:solidFill>
          <a:latin typeface="+mn-lt"/>
          <a:ea typeface="ヒラギノ角ゴ Pro W3" charset="-128"/>
        </a:defRPr>
      </a:lvl4pPr>
      <a:lvl5pPr marL="2943225" indent="-38417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Palatino" pitchFamily="2" charset="77"/>
        <a:buChar char="•"/>
        <a:defRPr sz="2800">
          <a:solidFill>
            <a:schemeClr val="tx1"/>
          </a:solidFill>
          <a:latin typeface="+mn-lt"/>
          <a:ea typeface="ヒラギノ角ゴ Pro W3" charset="-128"/>
        </a:defRPr>
      </a:lvl5pPr>
      <a:lvl6pPr marL="3400425" indent="-38417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Palatino" charset="0"/>
        <a:buChar char="•"/>
        <a:defRPr sz="2800">
          <a:solidFill>
            <a:schemeClr val="tx1"/>
          </a:solidFill>
          <a:latin typeface="+mn-lt"/>
          <a:ea typeface="ヒラギノ角ゴ Pro W3" charset="-128"/>
        </a:defRPr>
      </a:lvl6pPr>
      <a:lvl7pPr marL="3857625" indent="-38417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Palatino" charset="0"/>
        <a:buChar char="•"/>
        <a:defRPr sz="2800">
          <a:solidFill>
            <a:schemeClr val="tx1"/>
          </a:solidFill>
          <a:latin typeface="+mn-lt"/>
          <a:ea typeface="ヒラギノ角ゴ Pro W3" charset="-128"/>
        </a:defRPr>
      </a:lvl7pPr>
      <a:lvl8pPr marL="4314825" indent="-38417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Palatino" charset="0"/>
        <a:buChar char="•"/>
        <a:defRPr sz="2800">
          <a:solidFill>
            <a:schemeClr val="tx1"/>
          </a:solidFill>
          <a:latin typeface="+mn-lt"/>
          <a:ea typeface="ヒラギノ角ゴ Pro W3" charset="-128"/>
        </a:defRPr>
      </a:lvl8pPr>
      <a:lvl9pPr marL="4772025" indent="-38417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Palatino" charset="0"/>
        <a:buChar char="•"/>
        <a:defRPr sz="2800">
          <a:solidFill>
            <a:schemeClr val="tx1"/>
          </a:solidFill>
          <a:latin typeface="+mn-lt"/>
          <a:ea typeface="ヒラギノ角ゴ Pro W3" charset="-128"/>
        </a:defRPr>
      </a:lvl9pPr>
    </p:bodyStyle>
    <p:otherStyle>
      <a:defPPr>
        <a:defRPr lang="en-AU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06BBA775-EE2E-234C-9046-C965A70BCCD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725486" y="369962"/>
            <a:ext cx="8455025" cy="4260914"/>
          </a:xfrm>
          <a:noFill/>
        </p:spPr>
        <p:txBody>
          <a:bodyPr anchor="ctr"/>
          <a:lstStyle/>
          <a:p>
            <a:r>
              <a:rPr lang="en-US" dirty="0"/>
              <a:t>A Brief Overview of </a:t>
            </a:r>
            <a:br>
              <a:rPr lang="en-US" dirty="0"/>
            </a:br>
            <a:r>
              <a:rPr lang="en-US" dirty="0"/>
              <a:t>Technology Impact Assessment</a:t>
            </a:r>
            <a:br>
              <a:rPr lang="en-AU" dirty="0"/>
            </a:br>
            <a:br>
              <a:rPr lang="en-AU" dirty="0"/>
            </a:br>
            <a:br>
              <a:rPr lang="en-AU" dirty="0"/>
            </a:br>
            <a:br>
              <a:rPr lang="en-AU" dirty="0"/>
            </a:br>
            <a:br>
              <a:rPr lang="en-AU" dirty="0"/>
            </a:br>
            <a:r>
              <a:rPr lang="en-AU" sz="1800" b="0" dirty="0">
                <a:solidFill>
                  <a:schemeClr val="tx1"/>
                </a:solidFill>
              </a:rPr>
              <a:t>https://rogerclarke.com/EC/TIAN.html</a:t>
            </a:r>
            <a:br>
              <a:rPr lang="en-AU" sz="1800" b="0" dirty="0">
                <a:solidFill>
                  <a:schemeClr val="tx1"/>
                </a:solidFill>
              </a:rPr>
            </a:br>
            <a:r>
              <a:rPr lang="en-AU" sz="1800" b="0" dirty="0">
                <a:solidFill>
                  <a:schemeClr val="tx1"/>
                </a:solidFill>
              </a:rPr>
              <a:t>https://rogerclarke.com/EC/TIAN.pdf</a:t>
            </a:r>
            <a:endParaRPr lang="en-AU" altLang="en-US" sz="1800" dirty="0">
              <a:solidFill>
                <a:schemeClr val="tx1"/>
              </a:solidFill>
              <a:ea typeface="ヒラギノ角ゴ Pro W3" panose="020B0300000000000000" pitchFamily="34" charset="-128"/>
            </a:endParaRP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A098FA5D-6F43-9342-8D95-01717BA86A6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236788" y="4876800"/>
            <a:ext cx="6400800" cy="533400"/>
          </a:xfrm>
          <a:noFill/>
        </p:spPr>
        <p:txBody>
          <a:bodyPr/>
          <a:lstStyle/>
          <a:p>
            <a:pPr marL="479425" indent="-479425"/>
            <a:r>
              <a:rPr lang="en-AU" altLang="en-US">
                <a:ea typeface="ヒラギノ角ゴ Pro W3" panose="020B0300000000000000" pitchFamily="34" charset="-128"/>
              </a:rPr>
              <a:t> </a:t>
            </a:r>
          </a:p>
        </p:txBody>
      </p:sp>
      <p:sp>
        <p:nvSpPr>
          <p:cNvPr id="16388" name="Picture 4">
            <a:extLst>
              <a:ext uri="{FF2B5EF4-FFF2-40B4-BE49-F238E27FC236}">
                <a16:creationId xmlns:a16="http://schemas.microsoft.com/office/drawing/2014/main" id="{6E6F2F52-014D-5942-8DD0-3A82E1B293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11500" y="6096000"/>
            <a:ext cx="1778000" cy="62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Palatino" pitchFamily="2" charset="77"/>
                <a:ea typeface="ヒラギノ角ゴ Pro W3" panose="020B0300000000000000" pitchFamily="34" charset="-128"/>
              </a:defRPr>
            </a:lvl1pPr>
            <a:lvl2pPr marL="37931725" indent="-37474525">
              <a:defRPr sz="2400" i="1">
                <a:solidFill>
                  <a:schemeClr val="tx1"/>
                </a:solidFill>
                <a:latin typeface="Palatino" pitchFamily="2" charset="77"/>
                <a:ea typeface="ヒラギノ角ゴ Pro W3" panose="020B0300000000000000" pitchFamily="34" charset="-128"/>
              </a:defRPr>
            </a:lvl2pPr>
            <a:lvl3pPr>
              <a:defRPr sz="2400" i="1">
                <a:solidFill>
                  <a:schemeClr val="tx1"/>
                </a:solidFill>
                <a:latin typeface="Palatino" pitchFamily="2" charset="77"/>
                <a:ea typeface="ヒラギノ角ゴ Pro W3" panose="020B0300000000000000" pitchFamily="34" charset="-128"/>
              </a:defRPr>
            </a:lvl3pPr>
            <a:lvl4pPr>
              <a:defRPr sz="2400" i="1">
                <a:solidFill>
                  <a:schemeClr val="tx1"/>
                </a:solidFill>
                <a:latin typeface="Palatino" pitchFamily="2" charset="77"/>
                <a:ea typeface="ヒラギノ角ゴ Pro W3" panose="020B0300000000000000" pitchFamily="34" charset="-128"/>
              </a:defRPr>
            </a:lvl4pPr>
            <a:lvl5pPr>
              <a:defRPr sz="2400" i="1">
                <a:solidFill>
                  <a:schemeClr val="tx1"/>
                </a:solidFill>
                <a:latin typeface="Palatino" pitchFamily="2" charset="77"/>
                <a:ea typeface="ヒラギノ角ゴ Pro W3" panose="020B0300000000000000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Palatino" pitchFamily="2" charset="77"/>
                <a:ea typeface="ヒラギノ角ゴ Pro W3" panose="020B0300000000000000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Palatino" pitchFamily="2" charset="77"/>
                <a:ea typeface="ヒラギノ角ゴ Pro W3" panose="020B0300000000000000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Palatino" pitchFamily="2" charset="77"/>
                <a:ea typeface="ヒラギノ角ゴ Pro W3" panose="020B0300000000000000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Palatino" pitchFamily="2" charset="77"/>
                <a:ea typeface="ヒラギノ角ゴ Pro W3" panose="020B0300000000000000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6389" name="Picture 5">
            <a:extLst>
              <a:ext uri="{FF2B5EF4-FFF2-40B4-BE49-F238E27FC236}">
                <a16:creationId xmlns:a16="http://schemas.microsoft.com/office/drawing/2014/main" id="{FD2ACD6D-73C7-DB47-83F0-B8A10F1F69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26100" y="6197600"/>
            <a:ext cx="2921000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Palatino" pitchFamily="2" charset="77"/>
                <a:ea typeface="ヒラギノ角ゴ Pro W3" panose="020B0300000000000000" pitchFamily="34" charset="-128"/>
              </a:defRPr>
            </a:lvl1pPr>
            <a:lvl2pPr marL="37931725" indent="-37474525">
              <a:defRPr sz="2400" i="1">
                <a:solidFill>
                  <a:schemeClr val="tx1"/>
                </a:solidFill>
                <a:latin typeface="Palatino" pitchFamily="2" charset="77"/>
                <a:ea typeface="ヒラギノ角ゴ Pro W3" panose="020B0300000000000000" pitchFamily="34" charset="-128"/>
              </a:defRPr>
            </a:lvl2pPr>
            <a:lvl3pPr>
              <a:defRPr sz="2400" i="1">
                <a:solidFill>
                  <a:schemeClr val="tx1"/>
                </a:solidFill>
                <a:latin typeface="Palatino" pitchFamily="2" charset="77"/>
                <a:ea typeface="ヒラギノ角ゴ Pro W3" panose="020B0300000000000000" pitchFamily="34" charset="-128"/>
              </a:defRPr>
            </a:lvl3pPr>
            <a:lvl4pPr>
              <a:defRPr sz="2400" i="1">
                <a:solidFill>
                  <a:schemeClr val="tx1"/>
                </a:solidFill>
                <a:latin typeface="Palatino" pitchFamily="2" charset="77"/>
                <a:ea typeface="ヒラギノ角ゴ Pro W3" panose="020B0300000000000000" pitchFamily="34" charset="-128"/>
              </a:defRPr>
            </a:lvl4pPr>
            <a:lvl5pPr>
              <a:defRPr sz="2400" i="1">
                <a:solidFill>
                  <a:schemeClr val="tx1"/>
                </a:solidFill>
                <a:latin typeface="Palatino" pitchFamily="2" charset="77"/>
                <a:ea typeface="ヒラギノ角ゴ Pro W3" panose="020B0300000000000000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Palatino" pitchFamily="2" charset="77"/>
                <a:ea typeface="ヒラギノ角ゴ Pro W3" panose="020B0300000000000000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Palatino" pitchFamily="2" charset="77"/>
                <a:ea typeface="ヒラギノ角ゴ Pro W3" panose="020B0300000000000000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Palatino" pitchFamily="2" charset="77"/>
                <a:ea typeface="ヒラギノ角ゴ Pro W3" panose="020B0300000000000000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Palatino" pitchFamily="2" charset="77"/>
                <a:ea typeface="ヒラギノ角ゴ Pro W3" panose="020B0300000000000000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6390" name="Rectangle 6">
            <a:extLst>
              <a:ext uri="{FF2B5EF4-FFF2-40B4-BE49-F238E27FC236}">
                <a16:creationId xmlns:a16="http://schemas.microsoft.com/office/drawing/2014/main" id="{74207926-32FD-F74D-A9FF-F8F88F8F4A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6797" y="4666595"/>
            <a:ext cx="6912405" cy="1292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Palatino" pitchFamily="2" charset="77"/>
                <a:ea typeface="ヒラギノ角ゴ Pro W3" panose="020B0300000000000000" pitchFamily="34" charset="-128"/>
              </a:defRPr>
            </a:lvl1pPr>
            <a:lvl2pPr marL="37931725" indent="-37474525">
              <a:defRPr sz="2400" i="1">
                <a:solidFill>
                  <a:schemeClr val="tx1"/>
                </a:solidFill>
                <a:latin typeface="Palatino" pitchFamily="2" charset="77"/>
                <a:ea typeface="ヒラギノ角ゴ Pro W3" panose="020B0300000000000000" pitchFamily="34" charset="-128"/>
              </a:defRPr>
            </a:lvl2pPr>
            <a:lvl3pPr>
              <a:defRPr sz="2400" i="1">
                <a:solidFill>
                  <a:schemeClr val="tx1"/>
                </a:solidFill>
                <a:latin typeface="Palatino" pitchFamily="2" charset="77"/>
                <a:ea typeface="ヒラギノ角ゴ Pro W3" panose="020B0300000000000000" pitchFamily="34" charset="-128"/>
              </a:defRPr>
            </a:lvl3pPr>
            <a:lvl4pPr>
              <a:defRPr sz="2400" i="1">
                <a:solidFill>
                  <a:schemeClr val="tx1"/>
                </a:solidFill>
                <a:latin typeface="Palatino" pitchFamily="2" charset="77"/>
                <a:ea typeface="ヒラギノ角ゴ Pro W3" panose="020B0300000000000000" pitchFamily="34" charset="-128"/>
              </a:defRPr>
            </a:lvl4pPr>
            <a:lvl5pPr>
              <a:defRPr sz="2400" i="1">
                <a:solidFill>
                  <a:schemeClr val="tx1"/>
                </a:solidFill>
                <a:latin typeface="Palatino" pitchFamily="2" charset="77"/>
                <a:ea typeface="ヒラギノ角ゴ Pro W3" panose="020B0300000000000000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Palatino" pitchFamily="2" charset="77"/>
                <a:ea typeface="ヒラギノ角ゴ Pro W3" panose="020B0300000000000000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Palatino" pitchFamily="2" charset="77"/>
                <a:ea typeface="ヒラギノ角ゴ Pro W3" panose="020B0300000000000000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Palatino" pitchFamily="2" charset="77"/>
                <a:ea typeface="ヒラギノ角ゴ Pro W3" panose="020B0300000000000000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Palatino" pitchFamily="2" charset="77"/>
                <a:ea typeface="ヒラギノ角ゴ Pro W3" panose="020B0300000000000000" pitchFamily="34" charset="-128"/>
              </a:defRPr>
            </a:lvl9pPr>
          </a:lstStyle>
          <a:p>
            <a:pPr algn="ctr"/>
            <a:r>
              <a:rPr lang="en-AU" altLang="en-US" sz="2600" b="1" i="0" dirty="0">
                <a:solidFill>
                  <a:srgbClr val="FF0000"/>
                </a:solidFill>
              </a:rPr>
              <a:t>Australia India Joint Impact Assessment of </a:t>
            </a:r>
            <a:br>
              <a:rPr lang="en-AU" altLang="en-US" sz="2600" b="1" i="0" dirty="0">
                <a:solidFill>
                  <a:srgbClr val="FF0000"/>
                </a:solidFill>
              </a:rPr>
            </a:br>
            <a:r>
              <a:rPr lang="en-AU" altLang="en-US" sz="2600" b="1" i="0" dirty="0">
                <a:solidFill>
                  <a:srgbClr val="FF0000"/>
                </a:solidFill>
              </a:rPr>
              <a:t>Critical Technologies for Peace and Stability</a:t>
            </a:r>
            <a:br>
              <a:rPr lang="en-AU" altLang="en-US" sz="2600" b="1" i="0" dirty="0">
                <a:solidFill>
                  <a:srgbClr val="FF0000"/>
                </a:solidFill>
              </a:rPr>
            </a:br>
            <a:r>
              <a:rPr lang="en-AU" altLang="en-US" sz="2600" b="1" i="0" dirty="0">
                <a:solidFill>
                  <a:srgbClr val="FF0000"/>
                </a:solidFill>
              </a:rPr>
              <a:t>ANU  –  7 February 2025</a:t>
            </a:r>
          </a:p>
        </p:txBody>
      </p:sp>
      <p:pic>
        <p:nvPicPr>
          <p:cNvPr id="16391" name="Picture 6" descr="FfEblue31pixels-2.gif">
            <a:extLst>
              <a:ext uri="{FF2B5EF4-FFF2-40B4-BE49-F238E27FC236}">
                <a16:creationId xmlns:a16="http://schemas.microsoft.com/office/drawing/2014/main" id="{56CCEC8A-246C-594E-8FEF-7F6A8EB32F5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6296025"/>
            <a:ext cx="1638300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2" name="Picture 7" descr="CC-by-nc-nd.png">
            <a:extLst>
              <a:ext uri="{FF2B5EF4-FFF2-40B4-BE49-F238E27FC236}">
                <a16:creationId xmlns:a16="http://schemas.microsoft.com/office/drawing/2014/main" id="{F7B34AE2-4B2E-E848-A371-E6A849FE4B2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1463" y="6269038"/>
            <a:ext cx="1228725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68D8564F-B368-1B81-AC2A-B5A93132CAB1}"/>
              </a:ext>
            </a:extLst>
          </p:cNvPr>
          <p:cNvSpPr txBox="1"/>
          <p:nvPr/>
        </p:nvSpPr>
        <p:spPr>
          <a:xfrm>
            <a:off x="2413495" y="2216871"/>
            <a:ext cx="495201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AU" altLang="en-US" sz="2800" b="1" i="0" dirty="0">
                <a:solidFill>
                  <a:srgbClr val="FF0000"/>
                </a:solidFill>
                <a:ea typeface="ヒラギノ角ゴ Pro W3" panose="020B0300000000000000" pitchFamily="34" charset="-128"/>
              </a:rPr>
              <a:t>Roger Clarke</a:t>
            </a:r>
          </a:p>
          <a:p>
            <a:pPr algn="ctr"/>
            <a:r>
              <a:rPr lang="en-AU" altLang="en-US" sz="1800" b="0" i="0" dirty="0" err="1">
                <a:solidFill>
                  <a:schemeClr val="tx1"/>
                </a:solidFill>
                <a:ea typeface="ヒラギノ角ゴ Pro W3" panose="020B0300000000000000" pitchFamily="34" charset="-128"/>
              </a:rPr>
              <a:t>Xamax</a:t>
            </a:r>
            <a:r>
              <a:rPr lang="en-AU" altLang="en-US" sz="1800" b="0" i="0" dirty="0">
                <a:solidFill>
                  <a:schemeClr val="tx1"/>
                </a:solidFill>
                <a:ea typeface="ヒラギノ角ゴ Pro W3" panose="020B0300000000000000" pitchFamily="34" charset="-128"/>
              </a:rPr>
              <a:t> Consultancy Pty Ltd, Canberra</a:t>
            </a:r>
            <a:br>
              <a:rPr lang="en-AU" altLang="en-US" sz="1800" b="0" i="0" dirty="0">
                <a:solidFill>
                  <a:schemeClr val="tx1"/>
                </a:solidFill>
                <a:ea typeface="ヒラギノ角ゴ Pro W3" panose="020B0300000000000000" pitchFamily="34" charset="-128"/>
              </a:rPr>
            </a:br>
            <a:r>
              <a:rPr lang="en-AU" altLang="en-US" sz="1800" b="0" i="0" dirty="0">
                <a:solidFill>
                  <a:schemeClr val="tx1"/>
                </a:solidFill>
                <a:ea typeface="ヒラギノ角ゴ Pro W3" panose="020B0300000000000000" pitchFamily="34" charset="-128"/>
              </a:rPr>
              <a:t>Visiting Professor, A.N.U. and U.N.S.W</a:t>
            </a:r>
            <a:endParaRPr lang="en-US" sz="1800" b="1" i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7448727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4080" y="1394085"/>
            <a:ext cx="3441700" cy="3282846"/>
          </a:xfrm>
        </p:spPr>
        <p:txBody>
          <a:bodyPr/>
          <a:lstStyle/>
          <a:p>
            <a:r>
              <a:rPr lang="en-AU" sz="2800" dirty="0"/>
              <a:t>Risk</a:t>
            </a:r>
            <a:br>
              <a:rPr lang="en-AU" sz="2800" dirty="0"/>
            </a:br>
            <a:r>
              <a:rPr lang="en-AU" sz="2800" dirty="0"/>
              <a:t>Assessment</a:t>
            </a:r>
            <a:br>
              <a:rPr lang="en-AU" sz="2400" dirty="0"/>
            </a:br>
            <a:br>
              <a:rPr lang="en-AU" sz="1200" dirty="0"/>
            </a:br>
            <a:r>
              <a:rPr lang="en-AU" sz="2400" dirty="0"/>
              <a:t>&amp;</a:t>
            </a:r>
            <a:br>
              <a:rPr lang="en-AU" sz="2400" dirty="0"/>
            </a:br>
            <a:br>
              <a:rPr lang="en-AU" sz="1200" dirty="0"/>
            </a:br>
            <a:r>
              <a:rPr lang="en-AU" sz="2400" dirty="0"/>
              <a:t>Risk</a:t>
            </a:r>
            <a:br>
              <a:rPr lang="en-AU" sz="2400" dirty="0"/>
            </a:br>
            <a:r>
              <a:rPr lang="en-AU" sz="2400" dirty="0"/>
              <a:t>Management</a:t>
            </a:r>
            <a:br>
              <a:rPr lang="en-AU" sz="2400" dirty="0"/>
            </a:br>
            <a:br>
              <a:rPr lang="en-AU" sz="2400" dirty="0"/>
            </a:br>
            <a:r>
              <a:rPr lang="en-AU" sz="2800" u="sng" dirty="0"/>
              <a:t>Enterprise-Level</a:t>
            </a:r>
          </a:p>
        </p:txBody>
      </p:sp>
      <p:pic>
        <p:nvPicPr>
          <p:cNvPr id="5" name="Picture 4" descr="MSRA-VIE-RA-220524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04840" y="57441"/>
            <a:ext cx="3000242" cy="6743118"/>
          </a:xfrm>
          <a:prstGeom prst="rect">
            <a:avLst/>
          </a:prstGeom>
        </p:spPr>
      </p:pic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331788" y="279400"/>
            <a:ext cx="684212" cy="406400"/>
          </a:xfrm>
        </p:spPr>
        <p:txBody>
          <a:bodyPr/>
          <a:lstStyle/>
          <a:p>
            <a:pPr>
              <a:buNone/>
            </a:pPr>
            <a:r>
              <a:rPr lang="en-A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787757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AF83D5-C2A3-7849-AF55-B382690935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268" y="1374568"/>
            <a:ext cx="372544" cy="279569"/>
          </a:xfrm>
        </p:spPr>
        <p:txBody>
          <a:bodyPr/>
          <a:lstStyle/>
          <a:p>
            <a:br>
              <a:rPr lang="en-US" dirty="0"/>
            </a:br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E608872-A1A9-B04F-B33E-BCE626F99D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9382" y="398772"/>
            <a:ext cx="1904958" cy="41910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5" name="Rectangle 4"/>
          <p:cNvSpPr/>
          <p:nvPr/>
        </p:nvSpPr>
        <p:spPr>
          <a:xfrm>
            <a:off x="229382" y="1598461"/>
            <a:ext cx="3094124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AU" sz="2800" b="1" i="0" u="sng" dirty="0">
                <a:solidFill>
                  <a:srgbClr val="FF0000"/>
                </a:solidFill>
              </a:rPr>
              <a:t>Multi-</a:t>
            </a:r>
          </a:p>
          <a:p>
            <a:pPr algn="ctr"/>
            <a:r>
              <a:rPr lang="en-AU" sz="2800" b="1" i="0" u="sng" dirty="0">
                <a:solidFill>
                  <a:srgbClr val="FF0000"/>
                </a:solidFill>
              </a:rPr>
              <a:t>Stakeholder</a:t>
            </a:r>
            <a:endParaRPr lang="en-AU" sz="2800" b="1" i="0" dirty="0">
              <a:solidFill>
                <a:srgbClr val="FF0000"/>
              </a:solidFill>
            </a:endParaRPr>
          </a:p>
          <a:p>
            <a:pPr algn="ctr"/>
            <a:r>
              <a:rPr lang="en-AU" sz="2800" b="1" i="0" dirty="0">
                <a:solidFill>
                  <a:srgbClr val="FF0000"/>
                </a:solidFill>
              </a:rPr>
              <a:t>Risk</a:t>
            </a:r>
            <a:br>
              <a:rPr lang="en-AU" sz="2800" b="1" i="0" dirty="0">
                <a:solidFill>
                  <a:srgbClr val="FF0000"/>
                </a:solidFill>
              </a:rPr>
            </a:br>
            <a:r>
              <a:rPr lang="en-AU" sz="2800" b="1" i="0" dirty="0">
                <a:solidFill>
                  <a:srgbClr val="FF0000"/>
                </a:solidFill>
              </a:rPr>
              <a:t>Assessment</a:t>
            </a:r>
            <a:br>
              <a:rPr lang="en-AU" b="1" i="0" dirty="0">
                <a:solidFill>
                  <a:srgbClr val="FF0000"/>
                </a:solidFill>
              </a:rPr>
            </a:br>
            <a:br>
              <a:rPr lang="en-AU" sz="1200" b="1" i="0" dirty="0">
                <a:solidFill>
                  <a:srgbClr val="FF0000"/>
                </a:solidFill>
              </a:rPr>
            </a:br>
            <a:r>
              <a:rPr lang="en-AU" b="1" i="0" dirty="0">
                <a:solidFill>
                  <a:srgbClr val="FF0000"/>
                </a:solidFill>
              </a:rPr>
              <a:t>&amp;</a:t>
            </a:r>
            <a:br>
              <a:rPr lang="en-AU" b="1" i="0" dirty="0">
                <a:solidFill>
                  <a:srgbClr val="FF0000"/>
                </a:solidFill>
              </a:rPr>
            </a:br>
            <a:br>
              <a:rPr lang="en-AU" sz="1200" b="1" i="0" dirty="0">
                <a:solidFill>
                  <a:srgbClr val="FF0000"/>
                </a:solidFill>
              </a:rPr>
            </a:br>
            <a:r>
              <a:rPr lang="en-AU" b="1" i="0" dirty="0">
                <a:solidFill>
                  <a:srgbClr val="FF0000"/>
                </a:solidFill>
              </a:rPr>
              <a:t>Risk</a:t>
            </a:r>
            <a:br>
              <a:rPr lang="en-AU" b="1" i="0" dirty="0">
                <a:solidFill>
                  <a:srgbClr val="FF0000"/>
                </a:solidFill>
              </a:rPr>
            </a:br>
            <a:r>
              <a:rPr lang="en-AU" b="1" i="0" dirty="0">
                <a:solidFill>
                  <a:srgbClr val="FF0000"/>
                </a:solidFill>
              </a:rPr>
              <a:t>Management</a:t>
            </a:r>
          </a:p>
        </p:txBody>
      </p:sp>
      <p:pic>
        <p:nvPicPr>
          <p:cNvPr id="6" name="Picture 5" descr="MSRA-Proc-220926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83367" y="121569"/>
            <a:ext cx="5501375" cy="6614861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CCA5276-7A49-0778-6AE2-5483317175A9}"/>
              </a:ext>
            </a:extLst>
          </p:cNvPr>
          <p:cNvSpPr txBox="1"/>
          <p:nvPr/>
        </p:nvSpPr>
        <p:spPr>
          <a:xfrm>
            <a:off x="6694426" y="4411640"/>
            <a:ext cx="2871355" cy="12618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AU" sz="1600" i="0"/>
              <a:t>‘Multi-Stakeholder Risk Assessment of Socio-Technical Systems Projects’</a:t>
            </a:r>
            <a:br>
              <a:rPr lang="en-AU" sz="1400" i="0"/>
            </a:br>
            <a:r>
              <a:rPr lang="en-US" sz="1400" i="0"/>
              <a:t>https://rogerclarke.com/DV/MSRA-ACIS24-241011.pdf</a:t>
            </a:r>
          </a:p>
        </p:txBody>
      </p:sp>
    </p:spTree>
    <p:extLst>
      <p:ext uri="{BB962C8B-B14F-4D97-AF65-F5344CB8AC3E}">
        <p14:creationId xmlns:p14="http://schemas.microsoft.com/office/powerpoint/2010/main" val="8037021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8F3A36-F911-C27D-B37D-0AB4521241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900" y="400318"/>
            <a:ext cx="7696200" cy="685800"/>
          </a:xfrm>
        </p:spPr>
        <p:txBody>
          <a:bodyPr/>
          <a:lstStyle/>
          <a:p>
            <a:r>
              <a:rPr lang="en-US" sz="3000"/>
              <a:t>Researcher Perspective Theory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77BAA5-74C6-671B-9CA6-D17C3D72D2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7730" y="2392605"/>
            <a:ext cx="8130540" cy="2935609"/>
          </a:xfrm>
        </p:spPr>
        <p:txBody>
          <a:bodyPr/>
          <a:lstStyle/>
          <a:p>
            <a:pPr marL="0" indent="0" algn="ctr">
              <a:buNone/>
            </a:pPr>
            <a:endParaRPr lang="en-US" sz="1100" i="1"/>
          </a:p>
          <a:p>
            <a:r>
              <a:rPr lang="en-US" sz="2200"/>
              <a:t>90% of Info Systems Research is </a:t>
            </a:r>
            <a:r>
              <a:rPr lang="en-US" sz="2200" b="1"/>
              <a:t>Single-Perspective </a:t>
            </a:r>
          </a:p>
          <a:p>
            <a:pPr marL="939800" lvl="1" indent="-487363"/>
            <a:r>
              <a:rPr lang="en-US" sz="2200"/>
              <a:t>In 90% of that 90%, the System Sponsor is in focus</a:t>
            </a:r>
          </a:p>
          <a:p>
            <a:pPr marL="939800" lvl="1" indent="-487363"/>
            <a:r>
              <a:rPr lang="en-US" sz="2200"/>
              <a:t>Users and Usees are seldom the focal point</a:t>
            </a:r>
          </a:p>
          <a:p>
            <a:endParaRPr lang="en-US" sz="1100"/>
          </a:p>
          <a:p>
            <a:r>
              <a:rPr lang="en-US" sz="2200" b="1"/>
              <a:t>Dual-Perspective</a:t>
            </a:r>
            <a:r>
              <a:rPr lang="en-US" sz="2200"/>
              <a:t> Research can reflect both System-Sponsor</a:t>
            </a:r>
            <a:br>
              <a:rPr lang="en-US" sz="2200"/>
            </a:br>
            <a:r>
              <a:rPr lang="en-US" sz="2200"/>
              <a:t>and User views, and inter-relate them, to the benefit of both</a:t>
            </a:r>
          </a:p>
          <a:p>
            <a:r>
              <a:rPr lang="en-US" sz="2200" b="1">
                <a:solidFill>
                  <a:srgbClr val="FF0000"/>
                </a:solidFill>
              </a:rPr>
              <a:t>Multi-Perspective</a:t>
            </a:r>
            <a:r>
              <a:rPr lang="en-US" sz="2200">
                <a:solidFill>
                  <a:srgbClr val="FF0000"/>
                </a:solidFill>
              </a:rPr>
              <a:t> Research is challenging, and uncommon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9794666-07D7-5EAA-8C1A-5D0E895EB474}"/>
              </a:ext>
            </a:extLst>
          </p:cNvPr>
          <p:cNvSpPr txBox="1"/>
          <p:nvPr/>
        </p:nvSpPr>
        <p:spPr>
          <a:xfrm>
            <a:off x="2934652" y="5646688"/>
            <a:ext cx="5752147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600" i="0"/>
              <a:t>Clarke R. &amp; Davison R.M. (2020)  'Through Whose Eyes? </a:t>
            </a:r>
            <a:br>
              <a:rPr lang="en-US" sz="1600" i="0"/>
            </a:br>
            <a:r>
              <a:rPr lang="en-US" sz="1600" i="0"/>
              <a:t>The Critical Concept of Researcher Perspective’</a:t>
            </a:r>
            <a:br>
              <a:rPr lang="en-US" sz="1600" i="0"/>
            </a:br>
            <a:r>
              <a:rPr lang="en-US" sz="1600" i="0"/>
              <a:t>J. Assoc. Infor. Syst. 21,2 (March-April 2020) 483-501</a:t>
            </a:r>
            <a:br>
              <a:rPr lang="en-US" sz="1600" i="0"/>
            </a:br>
            <a:r>
              <a:rPr lang="en-US" sz="1600" i="0"/>
              <a:t>PrePrint at http://rogerclarke.com/SOS/RP.html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3109E7F-641E-912A-5851-87F2ACE61DD1}"/>
              </a:ext>
            </a:extLst>
          </p:cNvPr>
          <p:cNvSpPr txBox="1"/>
          <p:nvPr/>
        </p:nvSpPr>
        <p:spPr>
          <a:xfrm>
            <a:off x="345281" y="1192276"/>
            <a:ext cx="921543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en-US" sz="2400" i="0"/>
              <a:t>A Researcher Perspective is a particular stakeholder perspective that is adopted by a researcher as </a:t>
            </a:r>
            <a:r>
              <a:rPr lang="en-US" sz="2400" b="1" i="0"/>
              <a:t>the, or a, viewpoint from which </a:t>
            </a:r>
            <a:br>
              <a:rPr lang="en-US" sz="2400" b="1" i="0"/>
            </a:br>
            <a:r>
              <a:rPr lang="en-US" sz="2400" b="1" i="0"/>
              <a:t>to observe phenomena during the conduct of a research project</a:t>
            </a:r>
          </a:p>
        </p:txBody>
      </p:sp>
    </p:spTree>
    <p:extLst>
      <p:ext uri="{BB962C8B-B14F-4D97-AF65-F5344CB8AC3E}">
        <p14:creationId xmlns:p14="http://schemas.microsoft.com/office/powerpoint/2010/main" val="10138640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F7FB52-EE9A-4B43-A70C-F910499BA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3856" y="789709"/>
            <a:ext cx="9158287" cy="1114857"/>
          </a:xfrm>
        </p:spPr>
        <p:txBody>
          <a:bodyPr/>
          <a:lstStyle/>
          <a:p>
            <a:r>
              <a:rPr lang="en-US"/>
              <a:t>Some Challenges in </a:t>
            </a:r>
            <a:br>
              <a:rPr lang="en-US"/>
            </a:br>
            <a:r>
              <a:rPr lang="en-US"/>
              <a:t>Technology Impact Assessment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9B9182-0469-5CB1-E118-87CC2B258F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4911" y="2282537"/>
            <a:ext cx="7496175" cy="3343275"/>
          </a:xfrm>
        </p:spPr>
        <p:txBody>
          <a:bodyPr/>
          <a:lstStyle/>
          <a:p>
            <a:r>
              <a:rPr lang="en-US" sz="2400"/>
              <a:t>Stakeholder Richness and Levels of Abstraction</a:t>
            </a:r>
          </a:p>
          <a:p>
            <a:r>
              <a:rPr lang="en-US" sz="2400" b="1"/>
              <a:t>Level of Abstraction of the Technology</a:t>
            </a:r>
          </a:p>
          <a:p>
            <a:r>
              <a:rPr lang="en-US" sz="2400"/>
              <a:t>Anticipated, Recognised, Unforeseen Trajectories</a:t>
            </a:r>
          </a:p>
          <a:p>
            <a:r>
              <a:rPr lang="en-US" sz="2400"/>
              <a:t>Domains of Use</a:t>
            </a:r>
          </a:p>
          <a:p>
            <a:endParaRPr lang="en-US" sz="1200"/>
          </a:p>
          <a:p>
            <a:r>
              <a:rPr lang="en-US" sz="2400"/>
              <a:t>Enablement/Facilitation/Support  &amp; Regulation</a:t>
            </a:r>
            <a:br>
              <a:rPr lang="en-US" sz="2400"/>
            </a:br>
            <a:r>
              <a:rPr lang="en-US" sz="2400"/>
              <a:t>Nurturing Innovation / Progressive Protections</a:t>
            </a:r>
          </a:p>
          <a:p>
            <a:r>
              <a:rPr lang="en-US" sz="2400" b="1"/>
              <a:t>Cultural Diversity</a:t>
            </a:r>
          </a:p>
        </p:txBody>
      </p:sp>
    </p:spTree>
    <p:extLst>
      <p:ext uri="{BB962C8B-B14F-4D97-AF65-F5344CB8AC3E}">
        <p14:creationId xmlns:p14="http://schemas.microsoft.com/office/powerpoint/2010/main" val="4797569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EB2FC6-AE32-144E-A885-02608080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900" y="779488"/>
            <a:ext cx="7696200" cy="1228725"/>
          </a:xfrm>
        </p:spPr>
        <p:txBody>
          <a:bodyPr/>
          <a:lstStyle/>
          <a:p>
            <a:r>
              <a:rPr lang="en-US"/>
              <a:t>Addressing the Challenges</a:t>
            </a:r>
            <a:br>
              <a:rPr lang="en-US"/>
            </a:br>
            <a:r>
              <a:rPr lang="en-US"/>
              <a:t>Level of Abstraction of the Technology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BD7C08-AC54-1BCF-F305-F222A47EE2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6691" y="2389760"/>
            <a:ext cx="8146473" cy="3081650"/>
          </a:xfrm>
        </p:spPr>
        <p:txBody>
          <a:bodyPr/>
          <a:lstStyle/>
          <a:p>
            <a:pPr algn="l">
              <a:spcBef>
                <a:spcPts val="900"/>
              </a:spcBef>
              <a:buFont typeface="Arial" panose="020B0604020202020204" pitchFamily="34" charset="0"/>
              <a:buChar char="•"/>
            </a:pPr>
            <a:r>
              <a:rPr lang="en-AU" sz="2600" i="0">
                <a:solidFill>
                  <a:srgbClr val="002200"/>
                </a:solidFill>
                <a:effectLst/>
              </a:rPr>
              <a:t>Careful </a:t>
            </a:r>
            <a:r>
              <a:rPr lang="en-AU" sz="2600" b="1" i="0">
                <a:solidFill>
                  <a:srgbClr val="002200"/>
                </a:solidFill>
                <a:effectLst/>
              </a:rPr>
              <a:t>Definition of the Scope </a:t>
            </a:r>
            <a:r>
              <a:rPr lang="en-AU" sz="2600" i="0">
                <a:solidFill>
                  <a:srgbClr val="002200"/>
                </a:solidFill>
                <a:effectLst/>
              </a:rPr>
              <a:t>of the technology</a:t>
            </a:r>
            <a:endParaRPr lang="en-AU" sz="2600">
              <a:solidFill>
                <a:srgbClr val="002200"/>
              </a:solidFill>
            </a:endParaRPr>
          </a:p>
          <a:p>
            <a:pPr algn="l">
              <a:spcBef>
                <a:spcPts val="900"/>
              </a:spcBef>
              <a:buFont typeface="Arial" panose="020B0604020202020204" pitchFamily="34" charset="0"/>
              <a:buChar char="•"/>
            </a:pPr>
            <a:r>
              <a:rPr lang="en-AU" sz="2600" i="0">
                <a:solidFill>
                  <a:srgbClr val="002200"/>
                </a:solidFill>
                <a:effectLst/>
              </a:rPr>
              <a:t>Sufficiently deep </a:t>
            </a:r>
            <a:r>
              <a:rPr lang="en-AU" sz="2600" b="1" i="0">
                <a:solidFill>
                  <a:srgbClr val="002200"/>
                </a:solidFill>
                <a:effectLst/>
              </a:rPr>
              <a:t>Understanding</a:t>
            </a:r>
            <a:r>
              <a:rPr lang="en-AU" sz="2600" i="0">
                <a:solidFill>
                  <a:srgbClr val="002200"/>
                </a:solidFill>
                <a:effectLst/>
              </a:rPr>
              <a:t> of it</a:t>
            </a:r>
          </a:p>
          <a:p>
            <a:pPr algn="l">
              <a:spcBef>
                <a:spcPts val="900"/>
              </a:spcBef>
              <a:buFont typeface="Arial" panose="020B0604020202020204" pitchFamily="34" charset="0"/>
              <a:buChar char="•"/>
            </a:pPr>
            <a:r>
              <a:rPr lang="en-AU" sz="2600" b="1">
                <a:solidFill>
                  <a:srgbClr val="002200"/>
                </a:solidFill>
              </a:rPr>
              <a:t>Segmentation</a:t>
            </a:r>
            <a:r>
              <a:rPr lang="en-AU" sz="2600">
                <a:solidFill>
                  <a:srgbClr val="002200"/>
                </a:solidFill>
              </a:rPr>
              <a:t> by Technology, App Domain, etc.</a:t>
            </a:r>
          </a:p>
          <a:p>
            <a:pPr algn="l">
              <a:spcBef>
                <a:spcPts val="900"/>
              </a:spcBef>
              <a:buFont typeface="Arial" panose="020B0604020202020204" pitchFamily="34" charset="0"/>
              <a:buChar char="•"/>
            </a:pPr>
            <a:r>
              <a:rPr lang="en-AU" sz="2600" b="1" i="0">
                <a:solidFill>
                  <a:srgbClr val="002200"/>
                </a:solidFill>
                <a:effectLst/>
              </a:rPr>
              <a:t>Generic Policy </a:t>
            </a:r>
            <a:r>
              <a:rPr lang="en-AU" sz="2600" i="0">
                <a:solidFill>
                  <a:srgbClr val="002200"/>
                </a:solidFill>
                <a:effectLst/>
              </a:rPr>
              <a:t>based on principles</a:t>
            </a:r>
          </a:p>
          <a:p>
            <a:pPr algn="l">
              <a:spcBef>
                <a:spcPts val="900"/>
              </a:spcBef>
              <a:buFont typeface="Arial" panose="020B0604020202020204" pitchFamily="34" charset="0"/>
              <a:buChar char="•"/>
            </a:pPr>
            <a:r>
              <a:rPr lang="en-AU" sz="2600" b="1" i="0">
                <a:solidFill>
                  <a:srgbClr val="002200"/>
                </a:solidFill>
                <a:effectLst/>
              </a:rPr>
              <a:t>Policy Articulation </a:t>
            </a:r>
            <a:r>
              <a:rPr lang="en-AU" sz="2600" i="0">
                <a:solidFill>
                  <a:srgbClr val="002200"/>
                </a:solidFill>
                <a:effectLst/>
              </a:rPr>
              <a:t>into operational controls through co-regulatory arrangements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7653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7908D1-0C1E-6AF9-A0FF-9063B63AF1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1061" y="733426"/>
            <a:ext cx="8143875" cy="685800"/>
          </a:xfrm>
        </p:spPr>
        <p:txBody>
          <a:bodyPr/>
          <a:lstStyle/>
          <a:p>
            <a:r>
              <a:rPr lang="en-US"/>
              <a:t>Addressing the Challenges</a:t>
            </a:r>
            <a:br>
              <a:rPr lang="en-US"/>
            </a:br>
            <a:r>
              <a:rPr lang="en-US"/>
              <a:t>Hofstede/Minkov Dimensions of Culture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F7A752-1F45-F645-7858-8C6AD5E7E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6324" y="1700213"/>
            <a:ext cx="7753350" cy="4191000"/>
          </a:xfrm>
        </p:spPr>
        <p:txBody>
          <a:bodyPr/>
          <a:lstStyle/>
          <a:p>
            <a:r>
              <a:rPr lang="en-US" sz="2600"/>
              <a:t>Power distance index</a:t>
            </a:r>
          </a:p>
          <a:p>
            <a:r>
              <a:rPr lang="en-US" sz="2600"/>
              <a:t>Individualism vs. collectivism</a:t>
            </a:r>
          </a:p>
          <a:p>
            <a:r>
              <a:rPr lang="en-US" sz="2600"/>
              <a:t>Uncertainty avoidance</a:t>
            </a:r>
          </a:p>
          <a:p>
            <a:r>
              <a:rPr lang="en-US" sz="2600"/>
              <a:t>Motivation towards Achievement and Success (cf. Masculinity and Femininity)</a:t>
            </a:r>
          </a:p>
          <a:p>
            <a:r>
              <a:rPr lang="en-US" sz="2600"/>
              <a:t>Long-term vs. short-term orientation</a:t>
            </a:r>
          </a:p>
          <a:p>
            <a:r>
              <a:rPr lang="en-US" sz="2600"/>
              <a:t>Indulgence vs. restraint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4BC4CF4-AB21-1EE6-72A8-826BC27451F0}"/>
              </a:ext>
            </a:extLst>
          </p:cNvPr>
          <p:cNvSpPr txBox="1"/>
          <p:nvPr/>
        </p:nvSpPr>
        <p:spPr>
          <a:xfrm>
            <a:off x="3111747" y="5349895"/>
            <a:ext cx="5393532" cy="15081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600" i="0"/>
              <a:t>https://geerthofstede.com/culture-geert-hofstede-gert-jan-hofstede/6d-model-of-national-culture/</a:t>
            </a:r>
          </a:p>
          <a:p>
            <a:pPr algn="ctr"/>
            <a:br>
              <a:rPr lang="en-US" sz="600" i="0"/>
            </a:br>
            <a:r>
              <a:rPr lang="en-US" sz="1800" i="0"/>
              <a:t>Minkov M. (2012)  'Cross-Cultural Analysis:  The Science and Art of Comparing the World's Modern Societies and Their Cultures'  Sage, 2012</a:t>
            </a:r>
          </a:p>
        </p:txBody>
      </p:sp>
    </p:spTree>
    <p:extLst>
      <p:ext uri="{BB962C8B-B14F-4D97-AF65-F5344CB8AC3E}">
        <p14:creationId xmlns:p14="http://schemas.microsoft.com/office/powerpoint/2010/main" val="14216584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7CCE99-C4F7-F4C8-8146-2E04AC5076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3856" y="595313"/>
            <a:ext cx="9158287" cy="685800"/>
          </a:xfrm>
        </p:spPr>
        <p:txBody>
          <a:bodyPr/>
          <a:lstStyle/>
          <a:p>
            <a:r>
              <a:rPr lang="en-US"/>
              <a:t>Information Deliverables during a TIA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F14112-A7C3-EECF-0D58-716EF409B0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49382" y="1802602"/>
            <a:ext cx="4800599" cy="4191000"/>
          </a:xfrm>
        </p:spPr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en-AU" sz="2200">
                <a:solidFill>
                  <a:srgbClr val="002200"/>
                </a:solidFill>
              </a:rPr>
              <a:t>T</a:t>
            </a:r>
            <a:r>
              <a:rPr lang="en-AU" sz="2200" b="0" i="0">
                <a:solidFill>
                  <a:srgbClr val="002200"/>
                </a:solidFill>
                <a:effectLst/>
              </a:rPr>
              <a:t>he </a:t>
            </a:r>
            <a:r>
              <a:rPr lang="en-AU" sz="2200" b="1" i="0">
                <a:solidFill>
                  <a:srgbClr val="002200"/>
                </a:solidFill>
                <a:effectLst/>
              </a:rPr>
              <a:t>Technology/ies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AU" sz="2200" b="0" i="0">
                <a:solidFill>
                  <a:srgbClr val="002200"/>
                </a:solidFill>
                <a:effectLst/>
              </a:rPr>
              <a:t>Past and possible future </a:t>
            </a:r>
            <a:r>
              <a:rPr lang="en-AU" sz="2200" b="1" i="0">
                <a:solidFill>
                  <a:srgbClr val="002200"/>
                </a:solidFill>
                <a:effectLst/>
              </a:rPr>
              <a:t>Trajectories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AU" sz="2200" b="0" i="0">
                <a:solidFill>
                  <a:srgbClr val="002200"/>
                </a:solidFill>
                <a:effectLst/>
              </a:rPr>
              <a:t>Known and possible </a:t>
            </a:r>
            <a:r>
              <a:rPr lang="en-AU" sz="2200" b="1" i="0">
                <a:solidFill>
                  <a:srgbClr val="002200"/>
                </a:solidFill>
                <a:effectLst/>
              </a:rPr>
              <a:t>Features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AU" sz="2200" b="0" i="0">
                <a:solidFill>
                  <a:srgbClr val="002200"/>
                </a:solidFill>
                <a:effectLst/>
              </a:rPr>
              <a:t>Likely, possible </a:t>
            </a:r>
            <a:r>
              <a:rPr lang="en-AU" sz="2200" b="1" i="0">
                <a:solidFill>
                  <a:srgbClr val="002200"/>
                </a:solidFill>
                <a:effectLst/>
              </a:rPr>
              <a:t>Applications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AU" sz="2200" b="1">
                <a:solidFill>
                  <a:srgbClr val="002200"/>
                </a:solidFill>
              </a:rPr>
              <a:t>Stakeholders</a:t>
            </a:r>
            <a:r>
              <a:rPr lang="en-AU" sz="2200">
                <a:solidFill>
                  <a:srgbClr val="002200"/>
                </a:solidFill>
              </a:rPr>
              <a:t>, Proxies for them</a:t>
            </a:r>
            <a:endParaRPr lang="en-AU" sz="2200" b="0" i="0">
              <a:solidFill>
                <a:srgbClr val="002200"/>
              </a:solidFill>
              <a:effectLst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AU" sz="2200" b="0" i="0">
                <a:solidFill>
                  <a:srgbClr val="002200"/>
                </a:solidFill>
                <a:effectLst/>
              </a:rPr>
              <a:t>Relevant </a:t>
            </a:r>
            <a:r>
              <a:rPr lang="en-AU" sz="2200" b="1" i="0">
                <a:solidFill>
                  <a:srgbClr val="002200"/>
                </a:solidFill>
                <a:effectLst/>
              </a:rPr>
              <a:t>Values</a:t>
            </a:r>
            <a:r>
              <a:rPr lang="en-AU" sz="2200" b="0" i="0">
                <a:solidFill>
                  <a:srgbClr val="002200"/>
                </a:solidFill>
                <a:effectLst/>
              </a:rPr>
              <a:t> that may </a:t>
            </a:r>
            <a:br>
              <a:rPr lang="en-AU" sz="2200" b="0" i="0">
                <a:solidFill>
                  <a:srgbClr val="002200"/>
                </a:solidFill>
                <a:effectLst/>
              </a:rPr>
            </a:br>
            <a:r>
              <a:rPr lang="en-AU" sz="2200" b="0" i="0">
                <a:solidFill>
                  <a:srgbClr val="002200"/>
                </a:solidFill>
                <a:effectLst/>
              </a:rPr>
              <a:t>be impinged upon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AU" sz="2200">
                <a:solidFill>
                  <a:srgbClr val="002200"/>
                </a:solidFill>
              </a:rPr>
              <a:t>Relevant </a:t>
            </a:r>
            <a:r>
              <a:rPr lang="en-AU" sz="2200" b="1">
                <a:solidFill>
                  <a:srgbClr val="002200"/>
                </a:solidFill>
              </a:rPr>
              <a:t>S</a:t>
            </a:r>
            <a:r>
              <a:rPr lang="en-AU" sz="2200" b="1" i="0">
                <a:solidFill>
                  <a:srgbClr val="002200"/>
                </a:solidFill>
                <a:effectLst/>
              </a:rPr>
              <a:t>ocial-Political Criteria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7CA03B1-13EE-B73A-8856-35897C08E6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34781" y="1623856"/>
            <a:ext cx="4297362" cy="4191000"/>
          </a:xfrm>
        </p:spPr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en-AU" sz="2200" b="0" i="0">
                <a:solidFill>
                  <a:srgbClr val="002200"/>
                </a:solidFill>
                <a:effectLst/>
              </a:rPr>
              <a:t>Potential </a:t>
            </a:r>
            <a:r>
              <a:rPr lang="en-AU" sz="2200" b="1" i="0">
                <a:solidFill>
                  <a:srgbClr val="002200"/>
                </a:solidFill>
                <a:effectLst/>
              </a:rPr>
              <a:t>Positive Impacts</a:t>
            </a:r>
            <a:r>
              <a:rPr lang="en-AU" sz="2200" b="0" i="0">
                <a:solidFill>
                  <a:srgbClr val="002200"/>
                </a:solidFill>
                <a:effectLst/>
              </a:rPr>
              <a:t>, Likely Impediments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AU" sz="2200" b="0" i="0">
                <a:solidFill>
                  <a:srgbClr val="002200"/>
                </a:solidFill>
                <a:effectLst/>
              </a:rPr>
              <a:t>Potential </a:t>
            </a:r>
            <a:r>
              <a:rPr lang="en-AU" sz="2200" b="1" i="0">
                <a:solidFill>
                  <a:srgbClr val="002200"/>
                </a:solidFill>
                <a:effectLst/>
              </a:rPr>
              <a:t>Negative Impacts</a:t>
            </a:r>
            <a:r>
              <a:rPr lang="en-AU" sz="2200" b="0" i="0">
                <a:solidFill>
                  <a:srgbClr val="002200"/>
                </a:solidFill>
                <a:effectLst/>
              </a:rPr>
              <a:t>, Implications, Risks</a:t>
            </a:r>
          </a:p>
          <a:p>
            <a:pPr marL="0" indent="0" algn="l">
              <a:buNone/>
              <a:tabLst>
                <a:tab pos="479425" algn="l"/>
              </a:tabLst>
            </a:pPr>
            <a:r>
              <a:rPr lang="en-AU" sz="2200">
                <a:solidFill>
                  <a:srgbClr val="002200"/>
                </a:solidFill>
              </a:rPr>
              <a:t>	Potential </a:t>
            </a:r>
            <a:r>
              <a:rPr lang="en-AU" sz="2200" b="1" i="0">
                <a:solidFill>
                  <a:srgbClr val="002200"/>
                </a:solidFill>
                <a:effectLst/>
              </a:rPr>
              <a:t>Safeguards</a:t>
            </a:r>
            <a:r>
              <a:rPr lang="en-AU" sz="2200" b="0" i="0">
                <a:solidFill>
                  <a:srgbClr val="002200"/>
                </a:solidFill>
                <a:effectLst/>
              </a:rPr>
              <a:t> and 	</a:t>
            </a:r>
            <a:r>
              <a:rPr lang="en-AU" sz="2200" b="1" i="0">
                <a:solidFill>
                  <a:srgbClr val="002200"/>
                </a:solidFill>
                <a:effectLst/>
              </a:rPr>
              <a:t>Mitigation Measures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AU" sz="2200" b="1">
                <a:solidFill>
                  <a:srgbClr val="002200"/>
                </a:solidFill>
              </a:rPr>
              <a:t>Outcomes Equity</a:t>
            </a:r>
            <a:r>
              <a:rPr lang="en-AU" sz="2200">
                <a:solidFill>
                  <a:srgbClr val="002200"/>
                </a:solidFill>
              </a:rPr>
              <a:t>, </a:t>
            </a:r>
            <a:br>
              <a:rPr lang="en-AU" sz="2200">
                <a:solidFill>
                  <a:srgbClr val="002200"/>
                </a:solidFill>
              </a:rPr>
            </a:br>
            <a:r>
              <a:rPr lang="en-AU" sz="2200">
                <a:solidFill>
                  <a:srgbClr val="002200"/>
                </a:solidFill>
              </a:rPr>
              <a:t>Harm Avoidance, Mitigation</a:t>
            </a:r>
            <a:endParaRPr lang="en-AU" sz="2200" b="0" i="0">
              <a:solidFill>
                <a:srgbClr val="002200"/>
              </a:solidFill>
              <a:effectLst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AU" sz="2200" b="1">
                <a:solidFill>
                  <a:srgbClr val="002200"/>
                </a:solidFill>
              </a:rPr>
              <a:t>P</a:t>
            </a:r>
            <a:r>
              <a:rPr lang="en-AU" sz="2200" b="1" i="0">
                <a:solidFill>
                  <a:srgbClr val="002200"/>
                </a:solidFill>
                <a:effectLst/>
              </a:rPr>
              <a:t>olicy Options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AU" sz="2200" b="1" i="0">
                <a:solidFill>
                  <a:srgbClr val="002200"/>
                </a:solidFill>
                <a:effectLst/>
              </a:rPr>
              <a:t>Audience</a:t>
            </a:r>
            <a:r>
              <a:rPr lang="en-AU" sz="2200" b="0" i="0">
                <a:solidFill>
                  <a:srgbClr val="002200"/>
                </a:solidFill>
                <a:effectLst/>
              </a:rPr>
              <a:t> Definition</a:t>
            </a:r>
          </a:p>
        </p:txBody>
      </p:sp>
    </p:spTree>
    <p:extLst>
      <p:ext uri="{BB962C8B-B14F-4D97-AF65-F5344CB8AC3E}">
        <p14:creationId xmlns:p14="http://schemas.microsoft.com/office/powerpoint/2010/main" val="30480461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F0E97B-32B9-42DF-58EA-939F88252A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900" y="509588"/>
            <a:ext cx="7696200" cy="685800"/>
          </a:xfrm>
        </p:spPr>
        <p:txBody>
          <a:bodyPr/>
          <a:lstStyle/>
          <a:p>
            <a:r>
              <a:rPr lang="en-US"/>
              <a:t>Alternative TIA </a:t>
            </a:r>
            <a:r>
              <a:rPr lang="en-US" i="1"/>
              <a:t>Modus Operandi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97E1B0-E929-2EF2-C42E-000C1262DF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7750" y="1471612"/>
            <a:ext cx="7753350" cy="4191000"/>
          </a:xfrm>
        </p:spPr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en-AU" sz="2200" b="1" i="0">
                <a:solidFill>
                  <a:srgbClr val="002200"/>
                </a:solidFill>
                <a:effectLst/>
              </a:rPr>
              <a:t>Authoritative</a:t>
            </a:r>
            <a:r>
              <a:rPr lang="en-AU" sz="2200" b="0" i="0">
                <a:solidFill>
                  <a:srgbClr val="002200"/>
                </a:solidFill>
                <a:effectLst/>
              </a:rPr>
              <a:t> – with outreach or consultation.</a:t>
            </a:r>
            <a:br>
              <a:rPr lang="en-AU" sz="2200" b="0" i="0">
                <a:solidFill>
                  <a:srgbClr val="002200"/>
                </a:solidFill>
                <a:effectLst/>
              </a:rPr>
            </a:br>
            <a:r>
              <a:rPr lang="en-AU" sz="2200" b="0" i="0">
                <a:solidFill>
                  <a:srgbClr val="002200"/>
                </a:solidFill>
                <a:effectLst/>
              </a:rPr>
              <a:t>Performed by a team with competencies in TA methods. Input from relevant parties welcomed at some stages.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AU" sz="2200" b="1" i="0">
                <a:solidFill>
                  <a:srgbClr val="002200"/>
                </a:solidFill>
                <a:effectLst/>
              </a:rPr>
              <a:t>Coordinative / Collaborative</a:t>
            </a:r>
            <a:r>
              <a:rPr lang="en-AU" sz="2200" b="0" i="0">
                <a:solidFill>
                  <a:srgbClr val="002200"/>
                </a:solidFill>
                <a:effectLst/>
              </a:rPr>
              <a:t> – with participation.</a:t>
            </a:r>
            <a:br>
              <a:rPr lang="en-AU" sz="2200" b="0" i="0">
                <a:solidFill>
                  <a:srgbClr val="002200"/>
                </a:solidFill>
                <a:effectLst/>
              </a:rPr>
            </a:br>
            <a:r>
              <a:rPr lang="en-AU" sz="2200" b="0" i="0">
                <a:solidFill>
                  <a:srgbClr val="002200"/>
                </a:solidFill>
                <a:effectLst/>
              </a:rPr>
              <a:t>The team is open-ended, or open at all stages to input from any interested party, particularly during the formative phases and again once a draft is in place.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AU" sz="2200" b="1" i="0">
                <a:solidFill>
                  <a:srgbClr val="002200"/>
                </a:solidFill>
                <a:effectLst/>
              </a:rPr>
              <a:t>Competitive/Dialectic</a:t>
            </a:r>
            <a:r>
              <a:rPr lang="en-AU" sz="2200" b="0" i="0">
                <a:solidFill>
                  <a:srgbClr val="002200"/>
                </a:solidFill>
                <a:effectLst/>
              </a:rPr>
              <a:t> – with debate or dialogue.</a:t>
            </a:r>
            <a:br>
              <a:rPr lang="en-AU" sz="2200" b="0" i="0">
                <a:solidFill>
                  <a:srgbClr val="002200"/>
                </a:solidFill>
                <a:effectLst/>
              </a:rPr>
            </a:br>
            <a:r>
              <a:rPr lang="en-AU" sz="2200" b="0" i="0">
                <a:solidFill>
                  <a:srgbClr val="002200"/>
                </a:solidFill>
                <a:effectLst/>
              </a:rPr>
              <a:t>Thesis / antithesis / synthesis.</a:t>
            </a:r>
            <a:br>
              <a:rPr lang="en-AU" sz="2200" b="0" i="0">
                <a:solidFill>
                  <a:srgbClr val="002200"/>
                </a:solidFill>
                <a:effectLst/>
              </a:rPr>
            </a:br>
            <a:r>
              <a:rPr lang="en-AU" sz="2200" b="0" i="0">
                <a:solidFill>
                  <a:srgbClr val="002200"/>
                </a:solidFill>
                <a:effectLst/>
              </a:rPr>
              <a:t>Seeks emergence of consensus or compromise.</a:t>
            </a:r>
            <a:br>
              <a:rPr lang="en-AU" sz="2200" b="0" i="0">
                <a:solidFill>
                  <a:srgbClr val="002200"/>
                </a:solidFill>
                <a:effectLst/>
              </a:rPr>
            </a:br>
            <a:r>
              <a:rPr lang="en-AU" sz="2200" b="0" i="0">
                <a:solidFill>
                  <a:srgbClr val="002200"/>
                </a:solidFill>
                <a:effectLst/>
              </a:rPr>
              <a:t>Fallback is publication of evidence, reasoned argument re two or more alternative analyses and policy proposals.</a:t>
            </a:r>
          </a:p>
        </p:txBody>
      </p:sp>
    </p:spTree>
    <p:extLst>
      <p:ext uri="{BB962C8B-B14F-4D97-AF65-F5344CB8AC3E}">
        <p14:creationId xmlns:p14="http://schemas.microsoft.com/office/powerpoint/2010/main" val="12720246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D8E0B6-8030-7435-D01F-459CA7DC21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900" y="571500"/>
            <a:ext cx="7696200" cy="685800"/>
          </a:xfrm>
        </p:spPr>
        <p:txBody>
          <a:bodyPr/>
          <a:lstStyle/>
          <a:p>
            <a:r>
              <a:rPr lang="en-US"/>
              <a:t>Research Methods for Futures Studies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927F1E-9C9B-28BE-5323-E8559FD32B0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44514" y="1752600"/>
            <a:ext cx="4343399" cy="4191000"/>
          </a:xfrm>
        </p:spPr>
        <p:txBody>
          <a:bodyPr/>
          <a:lstStyle/>
          <a:p>
            <a:pPr marL="0" indent="0">
              <a:buNone/>
            </a:pPr>
            <a:r>
              <a:rPr lang="en-AU" b="1" i="0">
                <a:solidFill>
                  <a:srgbClr val="000000"/>
                </a:solidFill>
                <a:effectLst/>
              </a:rPr>
              <a:t>Conceptual Research</a:t>
            </a:r>
            <a:endParaRPr lang="en-AU" i="0">
              <a:solidFill>
                <a:srgbClr val="002200"/>
              </a:solidFill>
              <a:effectLst/>
            </a:endParaRPr>
          </a:p>
          <a:p>
            <a:r>
              <a:rPr lang="en-AU" sz="2600" i="0">
                <a:solidFill>
                  <a:srgbClr val="002200"/>
                </a:solidFill>
                <a:effectLst/>
              </a:rPr>
              <a:t>Conventional </a:t>
            </a:r>
            <a:br>
              <a:rPr lang="en-AU" sz="2600" i="0">
                <a:solidFill>
                  <a:srgbClr val="002200"/>
                </a:solidFill>
                <a:effectLst/>
              </a:rPr>
            </a:br>
            <a:r>
              <a:rPr lang="en-AU" sz="2600" i="0">
                <a:solidFill>
                  <a:srgbClr val="002200"/>
                </a:solidFill>
                <a:effectLst/>
              </a:rPr>
              <a:t>Delphi Studies</a:t>
            </a:r>
            <a:endParaRPr lang="en-AU" sz="2600">
              <a:solidFill>
                <a:srgbClr val="002200"/>
              </a:solidFill>
            </a:endParaRPr>
          </a:p>
          <a:p>
            <a:r>
              <a:rPr lang="en-AU" sz="2600" i="0">
                <a:solidFill>
                  <a:srgbClr val="002200"/>
                </a:solidFill>
                <a:effectLst/>
              </a:rPr>
              <a:t>Visionary Depiction</a:t>
            </a:r>
          </a:p>
          <a:p>
            <a:pPr marL="987425" lvl="1" indent="-423863">
              <a:tabLst>
                <a:tab pos="1368425" algn="l"/>
              </a:tabLst>
            </a:pPr>
            <a:r>
              <a:rPr lang="en-AU">
                <a:solidFill>
                  <a:srgbClr val="002200"/>
                </a:solidFill>
              </a:rPr>
              <a:t>Utopian</a:t>
            </a:r>
          </a:p>
          <a:p>
            <a:pPr marL="987425" lvl="1" indent="-423863">
              <a:tabLst>
                <a:tab pos="1368425" algn="l"/>
              </a:tabLst>
            </a:pPr>
            <a:r>
              <a:rPr lang="en-AU" i="0">
                <a:solidFill>
                  <a:srgbClr val="002200"/>
                </a:solidFill>
                <a:effectLst/>
              </a:rPr>
              <a:t>Dystopian</a:t>
            </a:r>
          </a:p>
          <a:p>
            <a:pPr marL="987425" lvl="1" indent="-423863">
              <a:tabLst>
                <a:tab pos="1368425" algn="l"/>
              </a:tabLst>
            </a:pPr>
            <a:r>
              <a:rPr lang="en-AU">
                <a:solidFill>
                  <a:srgbClr val="002200"/>
                </a:solidFill>
              </a:rPr>
              <a:t>Balanced</a:t>
            </a:r>
          </a:p>
          <a:p>
            <a:pPr marL="307975" indent="-423863">
              <a:tabLst>
                <a:tab pos="1368425" algn="l"/>
              </a:tabLst>
            </a:pPr>
            <a:r>
              <a:rPr lang="en-AU" sz="2600" i="0">
                <a:solidFill>
                  <a:srgbClr val="002200"/>
                </a:solidFill>
                <a:effectLst/>
              </a:rPr>
              <a:t>Critical Theory Research</a:t>
            </a:r>
          </a:p>
          <a:p>
            <a:pPr marL="0" indent="0">
              <a:buNone/>
              <a:tabLst>
                <a:tab pos="1368425" algn="l"/>
              </a:tabLst>
            </a:pPr>
            <a:endParaRPr lang="en-AU" i="0">
              <a:solidFill>
                <a:srgbClr val="002200"/>
              </a:solidFill>
              <a:effectLst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79782A-85C2-6324-9085-8BCB2D74D5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75238" y="1600200"/>
            <a:ext cx="4568825" cy="4191000"/>
          </a:xfrm>
        </p:spPr>
        <p:txBody>
          <a:bodyPr/>
          <a:lstStyle/>
          <a:p>
            <a:pPr marL="0" indent="0">
              <a:buNone/>
            </a:pPr>
            <a:r>
              <a:rPr lang="en-AU" b="1" i="0">
                <a:solidFill>
                  <a:srgbClr val="000000"/>
                </a:solidFill>
                <a:effectLst/>
              </a:rPr>
              <a:t>Quasi-Empirical Research</a:t>
            </a:r>
            <a:endParaRPr lang="en-US" b="1"/>
          </a:p>
          <a:p>
            <a:r>
              <a:rPr lang="en-AU" sz="2600" i="0">
                <a:solidFill>
                  <a:srgbClr val="002200"/>
                </a:solidFill>
                <a:effectLst/>
              </a:rPr>
              <a:t>Grounded </a:t>
            </a:r>
            <a:br>
              <a:rPr lang="en-AU" sz="2600" i="0">
                <a:solidFill>
                  <a:srgbClr val="002200"/>
                </a:solidFill>
                <a:effectLst/>
              </a:rPr>
            </a:br>
            <a:r>
              <a:rPr lang="en-AU" sz="2600" i="0">
                <a:solidFill>
                  <a:srgbClr val="002200"/>
                </a:solidFill>
                <a:effectLst/>
              </a:rPr>
              <a:t>Delphi Studies</a:t>
            </a:r>
          </a:p>
          <a:p>
            <a:r>
              <a:rPr lang="en-AU" sz="2600" i="0">
                <a:solidFill>
                  <a:srgbClr val="002200"/>
                </a:solidFill>
                <a:effectLst/>
              </a:rPr>
              <a:t>Vignettes / </a:t>
            </a:r>
            <a:br>
              <a:rPr lang="en-AU" sz="2600" i="0">
                <a:solidFill>
                  <a:srgbClr val="002200"/>
                </a:solidFill>
                <a:effectLst/>
              </a:rPr>
            </a:br>
            <a:r>
              <a:rPr lang="en-AU" sz="2600" i="0">
                <a:solidFill>
                  <a:srgbClr val="002200"/>
                </a:solidFill>
                <a:effectLst/>
              </a:rPr>
              <a:t>Mini-Case-Studies</a:t>
            </a:r>
          </a:p>
          <a:p>
            <a:r>
              <a:rPr lang="en-AU" sz="2600" i="0">
                <a:solidFill>
                  <a:srgbClr val="002200"/>
                </a:solidFill>
                <a:effectLst/>
              </a:rPr>
              <a:t>Game-based / </a:t>
            </a:r>
            <a:br>
              <a:rPr lang="en-AU" sz="2600" i="0">
                <a:solidFill>
                  <a:srgbClr val="002200"/>
                </a:solidFill>
                <a:effectLst/>
              </a:rPr>
            </a:br>
            <a:r>
              <a:rPr lang="en-AU" sz="2600" i="0">
                <a:solidFill>
                  <a:srgbClr val="002200"/>
                </a:solidFill>
                <a:effectLst/>
              </a:rPr>
              <a:t>Role-Playing Studies</a:t>
            </a:r>
          </a:p>
          <a:p>
            <a:r>
              <a:rPr lang="en-AU" sz="2600" i="0">
                <a:solidFill>
                  <a:srgbClr val="002200"/>
                </a:solidFill>
                <a:effectLst/>
              </a:rPr>
              <a:t>Simulation Modelling</a:t>
            </a:r>
            <a:endParaRPr lang="en-AU" sz="2600">
              <a:solidFill>
                <a:srgbClr val="002200"/>
              </a:solidFill>
            </a:endParaRPr>
          </a:p>
          <a:p>
            <a:r>
              <a:rPr lang="en-AU" sz="2600" i="0">
                <a:solidFill>
                  <a:srgbClr val="002200"/>
                </a:solidFill>
                <a:effectLst/>
              </a:rPr>
              <a:t>Scenario Analysis</a:t>
            </a:r>
            <a:endParaRPr lang="en-US" sz="2600"/>
          </a:p>
        </p:txBody>
      </p:sp>
    </p:spTree>
    <p:extLst>
      <p:ext uri="{BB962C8B-B14F-4D97-AF65-F5344CB8AC3E}">
        <p14:creationId xmlns:p14="http://schemas.microsoft.com/office/powerpoint/2010/main" val="112476222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06BBA775-EE2E-234C-9046-C965A70BCCD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725486" y="369962"/>
            <a:ext cx="8455025" cy="4260914"/>
          </a:xfrm>
          <a:noFill/>
        </p:spPr>
        <p:txBody>
          <a:bodyPr anchor="ctr"/>
          <a:lstStyle/>
          <a:p>
            <a:r>
              <a:rPr lang="en-US" dirty="0"/>
              <a:t>A Brief Overview of </a:t>
            </a:r>
            <a:br>
              <a:rPr lang="en-US" dirty="0"/>
            </a:br>
            <a:r>
              <a:rPr lang="en-US" dirty="0"/>
              <a:t>Technology Impact Assessment</a:t>
            </a:r>
            <a:br>
              <a:rPr lang="en-AU" dirty="0"/>
            </a:br>
            <a:br>
              <a:rPr lang="en-AU" dirty="0"/>
            </a:br>
            <a:br>
              <a:rPr lang="en-AU" dirty="0"/>
            </a:br>
            <a:br>
              <a:rPr lang="en-AU" dirty="0"/>
            </a:br>
            <a:br>
              <a:rPr lang="en-AU" dirty="0"/>
            </a:br>
            <a:r>
              <a:rPr lang="en-AU" sz="1800" b="0" dirty="0">
                <a:solidFill>
                  <a:schemeClr val="tx1"/>
                </a:solidFill>
              </a:rPr>
              <a:t>https://rogerclarke.com/EC/TIAN.html</a:t>
            </a:r>
            <a:br>
              <a:rPr lang="en-AU" sz="1800" b="0" dirty="0">
                <a:solidFill>
                  <a:schemeClr val="tx1"/>
                </a:solidFill>
              </a:rPr>
            </a:br>
            <a:r>
              <a:rPr lang="en-AU" sz="1800" b="0" dirty="0">
                <a:solidFill>
                  <a:schemeClr val="tx1"/>
                </a:solidFill>
              </a:rPr>
              <a:t>https://rogerclarke.com/EC/TIAN.pdf</a:t>
            </a:r>
            <a:endParaRPr lang="en-AU" altLang="en-US" sz="1800" dirty="0">
              <a:solidFill>
                <a:schemeClr val="tx1"/>
              </a:solidFill>
              <a:ea typeface="ヒラギノ角ゴ Pro W3" panose="020B0300000000000000" pitchFamily="34" charset="-128"/>
            </a:endParaRP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A098FA5D-6F43-9342-8D95-01717BA86A6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236788" y="4876800"/>
            <a:ext cx="6400800" cy="533400"/>
          </a:xfrm>
          <a:noFill/>
        </p:spPr>
        <p:txBody>
          <a:bodyPr/>
          <a:lstStyle/>
          <a:p>
            <a:pPr marL="479425" indent="-479425"/>
            <a:r>
              <a:rPr lang="en-AU" altLang="en-US">
                <a:ea typeface="ヒラギノ角ゴ Pro W3" panose="020B0300000000000000" pitchFamily="34" charset="-128"/>
              </a:rPr>
              <a:t> </a:t>
            </a:r>
          </a:p>
        </p:txBody>
      </p:sp>
      <p:sp>
        <p:nvSpPr>
          <p:cNvPr id="16388" name="Picture 4">
            <a:extLst>
              <a:ext uri="{FF2B5EF4-FFF2-40B4-BE49-F238E27FC236}">
                <a16:creationId xmlns:a16="http://schemas.microsoft.com/office/drawing/2014/main" id="{6E6F2F52-014D-5942-8DD0-3A82E1B293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11500" y="6096000"/>
            <a:ext cx="1778000" cy="62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Palatino" pitchFamily="2" charset="77"/>
                <a:ea typeface="ヒラギノ角ゴ Pro W3" panose="020B0300000000000000" pitchFamily="34" charset="-128"/>
              </a:defRPr>
            </a:lvl1pPr>
            <a:lvl2pPr marL="37931725" indent="-37474525">
              <a:defRPr sz="2400" i="1">
                <a:solidFill>
                  <a:schemeClr val="tx1"/>
                </a:solidFill>
                <a:latin typeface="Palatino" pitchFamily="2" charset="77"/>
                <a:ea typeface="ヒラギノ角ゴ Pro W3" panose="020B0300000000000000" pitchFamily="34" charset="-128"/>
              </a:defRPr>
            </a:lvl2pPr>
            <a:lvl3pPr>
              <a:defRPr sz="2400" i="1">
                <a:solidFill>
                  <a:schemeClr val="tx1"/>
                </a:solidFill>
                <a:latin typeface="Palatino" pitchFamily="2" charset="77"/>
                <a:ea typeface="ヒラギノ角ゴ Pro W3" panose="020B0300000000000000" pitchFamily="34" charset="-128"/>
              </a:defRPr>
            </a:lvl3pPr>
            <a:lvl4pPr>
              <a:defRPr sz="2400" i="1">
                <a:solidFill>
                  <a:schemeClr val="tx1"/>
                </a:solidFill>
                <a:latin typeface="Palatino" pitchFamily="2" charset="77"/>
                <a:ea typeface="ヒラギノ角ゴ Pro W3" panose="020B0300000000000000" pitchFamily="34" charset="-128"/>
              </a:defRPr>
            </a:lvl4pPr>
            <a:lvl5pPr>
              <a:defRPr sz="2400" i="1">
                <a:solidFill>
                  <a:schemeClr val="tx1"/>
                </a:solidFill>
                <a:latin typeface="Palatino" pitchFamily="2" charset="77"/>
                <a:ea typeface="ヒラギノ角ゴ Pro W3" panose="020B0300000000000000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Palatino" pitchFamily="2" charset="77"/>
                <a:ea typeface="ヒラギノ角ゴ Pro W3" panose="020B0300000000000000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Palatino" pitchFamily="2" charset="77"/>
                <a:ea typeface="ヒラギノ角ゴ Pro W3" panose="020B0300000000000000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Palatino" pitchFamily="2" charset="77"/>
                <a:ea typeface="ヒラギノ角ゴ Pro W3" panose="020B0300000000000000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Palatino" pitchFamily="2" charset="77"/>
                <a:ea typeface="ヒラギノ角ゴ Pro W3" panose="020B0300000000000000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6389" name="Picture 5">
            <a:extLst>
              <a:ext uri="{FF2B5EF4-FFF2-40B4-BE49-F238E27FC236}">
                <a16:creationId xmlns:a16="http://schemas.microsoft.com/office/drawing/2014/main" id="{FD2ACD6D-73C7-DB47-83F0-B8A10F1F69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26100" y="6197600"/>
            <a:ext cx="2921000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Palatino" pitchFamily="2" charset="77"/>
                <a:ea typeface="ヒラギノ角ゴ Pro W3" panose="020B0300000000000000" pitchFamily="34" charset="-128"/>
              </a:defRPr>
            </a:lvl1pPr>
            <a:lvl2pPr marL="37931725" indent="-37474525">
              <a:defRPr sz="2400" i="1">
                <a:solidFill>
                  <a:schemeClr val="tx1"/>
                </a:solidFill>
                <a:latin typeface="Palatino" pitchFamily="2" charset="77"/>
                <a:ea typeface="ヒラギノ角ゴ Pro W3" panose="020B0300000000000000" pitchFamily="34" charset="-128"/>
              </a:defRPr>
            </a:lvl2pPr>
            <a:lvl3pPr>
              <a:defRPr sz="2400" i="1">
                <a:solidFill>
                  <a:schemeClr val="tx1"/>
                </a:solidFill>
                <a:latin typeface="Palatino" pitchFamily="2" charset="77"/>
                <a:ea typeface="ヒラギノ角ゴ Pro W3" panose="020B0300000000000000" pitchFamily="34" charset="-128"/>
              </a:defRPr>
            </a:lvl3pPr>
            <a:lvl4pPr>
              <a:defRPr sz="2400" i="1">
                <a:solidFill>
                  <a:schemeClr val="tx1"/>
                </a:solidFill>
                <a:latin typeface="Palatino" pitchFamily="2" charset="77"/>
                <a:ea typeface="ヒラギノ角ゴ Pro W3" panose="020B0300000000000000" pitchFamily="34" charset="-128"/>
              </a:defRPr>
            </a:lvl4pPr>
            <a:lvl5pPr>
              <a:defRPr sz="2400" i="1">
                <a:solidFill>
                  <a:schemeClr val="tx1"/>
                </a:solidFill>
                <a:latin typeface="Palatino" pitchFamily="2" charset="77"/>
                <a:ea typeface="ヒラギノ角ゴ Pro W3" panose="020B0300000000000000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Palatino" pitchFamily="2" charset="77"/>
                <a:ea typeface="ヒラギノ角ゴ Pro W3" panose="020B0300000000000000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Palatino" pitchFamily="2" charset="77"/>
                <a:ea typeface="ヒラギノ角ゴ Pro W3" panose="020B0300000000000000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Palatino" pitchFamily="2" charset="77"/>
                <a:ea typeface="ヒラギノ角ゴ Pro W3" panose="020B0300000000000000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Palatino" pitchFamily="2" charset="77"/>
                <a:ea typeface="ヒラギノ角ゴ Pro W3" panose="020B0300000000000000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6390" name="Rectangle 6">
            <a:extLst>
              <a:ext uri="{FF2B5EF4-FFF2-40B4-BE49-F238E27FC236}">
                <a16:creationId xmlns:a16="http://schemas.microsoft.com/office/drawing/2014/main" id="{74207926-32FD-F74D-A9FF-F8F88F8F4A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6797" y="4666595"/>
            <a:ext cx="6912405" cy="1292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Palatino" pitchFamily="2" charset="77"/>
                <a:ea typeface="ヒラギノ角ゴ Pro W3" panose="020B0300000000000000" pitchFamily="34" charset="-128"/>
              </a:defRPr>
            </a:lvl1pPr>
            <a:lvl2pPr marL="37931725" indent="-37474525">
              <a:defRPr sz="2400" i="1">
                <a:solidFill>
                  <a:schemeClr val="tx1"/>
                </a:solidFill>
                <a:latin typeface="Palatino" pitchFamily="2" charset="77"/>
                <a:ea typeface="ヒラギノ角ゴ Pro W3" panose="020B0300000000000000" pitchFamily="34" charset="-128"/>
              </a:defRPr>
            </a:lvl2pPr>
            <a:lvl3pPr>
              <a:defRPr sz="2400" i="1">
                <a:solidFill>
                  <a:schemeClr val="tx1"/>
                </a:solidFill>
                <a:latin typeface="Palatino" pitchFamily="2" charset="77"/>
                <a:ea typeface="ヒラギノ角ゴ Pro W3" panose="020B0300000000000000" pitchFamily="34" charset="-128"/>
              </a:defRPr>
            </a:lvl3pPr>
            <a:lvl4pPr>
              <a:defRPr sz="2400" i="1">
                <a:solidFill>
                  <a:schemeClr val="tx1"/>
                </a:solidFill>
                <a:latin typeface="Palatino" pitchFamily="2" charset="77"/>
                <a:ea typeface="ヒラギノ角ゴ Pro W3" panose="020B0300000000000000" pitchFamily="34" charset="-128"/>
              </a:defRPr>
            </a:lvl4pPr>
            <a:lvl5pPr>
              <a:defRPr sz="2400" i="1">
                <a:solidFill>
                  <a:schemeClr val="tx1"/>
                </a:solidFill>
                <a:latin typeface="Palatino" pitchFamily="2" charset="77"/>
                <a:ea typeface="ヒラギノ角ゴ Pro W3" panose="020B0300000000000000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Palatino" pitchFamily="2" charset="77"/>
                <a:ea typeface="ヒラギノ角ゴ Pro W3" panose="020B0300000000000000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Palatino" pitchFamily="2" charset="77"/>
                <a:ea typeface="ヒラギノ角ゴ Pro W3" panose="020B0300000000000000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Palatino" pitchFamily="2" charset="77"/>
                <a:ea typeface="ヒラギノ角ゴ Pro W3" panose="020B0300000000000000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Palatino" pitchFamily="2" charset="77"/>
                <a:ea typeface="ヒラギノ角ゴ Pro W3" panose="020B0300000000000000" pitchFamily="34" charset="-128"/>
              </a:defRPr>
            </a:lvl9pPr>
          </a:lstStyle>
          <a:p>
            <a:pPr algn="ctr"/>
            <a:r>
              <a:rPr lang="en-AU" altLang="en-US" sz="2600" b="1" i="0" dirty="0">
                <a:solidFill>
                  <a:srgbClr val="FF0000"/>
                </a:solidFill>
              </a:rPr>
              <a:t>Australia India Joint Impact Assessment of </a:t>
            </a:r>
            <a:br>
              <a:rPr lang="en-AU" altLang="en-US" sz="2600" b="1" i="0" dirty="0">
                <a:solidFill>
                  <a:srgbClr val="FF0000"/>
                </a:solidFill>
              </a:rPr>
            </a:br>
            <a:r>
              <a:rPr lang="en-AU" altLang="en-US" sz="2600" b="1" i="0" dirty="0">
                <a:solidFill>
                  <a:srgbClr val="FF0000"/>
                </a:solidFill>
              </a:rPr>
              <a:t>Critical Technologies for Peace and Stability</a:t>
            </a:r>
            <a:br>
              <a:rPr lang="en-AU" altLang="en-US" sz="2600" b="1" i="0" dirty="0">
                <a:solidFill>
                  <a:srgbClr val="FF0000"/>
                </a:solidFill>
              </a:rPr>
            </a:br>
            <a:r>
              <a:rPr lang="en-AU" altLang="en-US" sz="2600" b="1" i="0" dirty="0">
                <a:solidFill>
                  <a:srgbClr val="FF0000"/>
                </a:solidFill>
              </a:rPr>
              <a:t>ANU  –  7 February 2025</a:t>
            </a:r>
          </a:p>
        </p:txBody>
      </p:sp>
      <p:pic>
        <p:nvPicPr>
          <p:cNvPr id="16391" name="Picture 6" descr="FfEblue31pixels-2.gif">
            <a:extLst>
              <a:ext uri="{FF2B5EF4-FFF2-40B4-BE49-F238E27FC236}">
                <a16:creationId xmlns:a16="http://schemas.microsoft.com/office/drawing/2014/main" id="{56CCEC8A-246C-594E-8FEF-7F6A8EB32F5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6296025"/>
            <a:ext cx="1638300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2" name="Picture 7" descr="CC-by-nc-nd.png">
            <a:extLst>
              <a:ext uri="{FF2B5EF4-FFF2-40B4-BE49-F238E27FC236}">
                <a16:creationId xmlns:a16="http://schemas.microsoft.com/office/drawing/2014/main" id="{F7B34AE2-4B2E-E848-A371-E6A849FE4B2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1463" y="6269038"/>
            <a:ext cx="1228725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68D8564F-B368-1B81-AC2A-B5A93132CAB1}"/>
              </a:ext>
            </a:extLst>
          </p:cNvPr>
          <p:cNvSpPr txBox="1"/>
          <p:nvPr/>
        </p:nvSpPr>
        <p:spPr>
          <a:xfrm>
            <a:off x="2413495" y="2216871"/>
            <a:ext cx="495201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AU" altLang="en-US" sz="2800" b="1" i="0" dirty="0">
                <a:solidFill>
                  <a:srgbClr val="FF0000"/>
                </a:solidFill>
                <a:ea typeface="ヒラギノ角ゴ Pro W3" panose="020B0300000000000000" pitchFamily="34" charset="-128"/>
              </a:rPr>
              <a:t>Roger Clarke</a:t>
            </a:r>
          </a:p>
          <a:p>
            <a:pPr algn="ctr"/>
            <a:r>
              <a:rPr lang="en-AU" altLang="en-US" sz="1800" b="0" i="0" dirty="0" err="1">
                <a:solidFill>
                  <a:schemeClr val="tx1"/>
                </a:solidFill>
                <a:ea typeface="ヒラギノ角ゴ Pro W3" panose="020B0300000000000000" pitchFamily="34" charset="-128"/>
              </a:rPr>
              <a:t>Xamax</a:t>
            </a:r>
            <a:r>
              <a:rPr lang="en-AU" altLang="en-US" sz="1800" b="0" i="0" dirty="0">
                <a:solidFill>
                  <a:schemeClr val="tx1"/>
                </a:solidFill>
                <a:ea typeface="ヒラギノ角ゴ Pro W3" panose="020B0300000000000000" pitchFamily="34" charset="-128"/>
              </a:rPr>
              <a:t> Consultancy Pty Ltd, Canberra</a:t>
            </a:r>
            <a:br>
              <a:rPr lang="en-AU" altLang="en-US" sz="1800" b="0" i="0" dirty="0">
                <a:solidFill>
                  <a:schemeClr val="tx1"/>
                </a:solidFill>
                <a:ea typeface="ヒラギノ角ゴ Pro W3" panose="020B0300000000000000" pitchFamily="34" charset="-128"/>
              </a:rPr>
            </a:br>
            <a:r>
              <a:rPr lang="en-AU" altLang="en-US" sz="1800" b="0" i="0" dirty="0">
                <a:solidFill>
                  <a:schemeClr val="tx1"/>
                </a:solidFill>
                <a:ea typeface="ヒラギノ角ゴ Pro W3" panose="020B0300000000000000" pitchFamily="34" charset="-128"/>
              </a:rPr>
              <a:t>Visiting Professor, A.N.U. and U.N.S.W</a:t>
            </a:r>
            <a:endParaRPr lang="en-US" sz="1800" b="1" i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676907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1E1F9213-E06B-3373-C76C-1FD8839BCDE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04900" y="323850"/>
            <a:ext cx="7696200" cy="685800"/>
          </a:xfrm>
          <a:noFill/>
          <a:ln/>
        </p:spPr>
        <p:txBody>
          <a:bodyPr/>
          <a:lstStyle/>
          <a:p>
            <a:r>
              <a:rPr lang="en-AU" altLang="en-US"/>
              <a:t>Assessment Categories by Focus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27641E83-1D93-B3C1-98C0-A2E5E2FBE74C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5522627" y="1351301"/>
            <a:ext cx="3981138" cy="4572000"/>
          </a:xfrm>
          <a:noFill/>
          <a:ln/>
        </p:spPr>
        <p:txBody>
          <a:bodyPr/>
          <a:lstStyle/>
          <a:p>
            <a:pPr>
              <a:buFontTx/>
              <a:buNone/>
            </a:pPr>
            <a:r>
              <a:rPr lang="en-AU" altLang="en-US" sz="2400" b="1"/>
              <a:t>Project or Proposal</a:t>
            </a:r>
            <a:endParaRPr lang="en-AU" altLang="en-US" sz="2400"/>
          </a:p>
          <a:p>
            <a:pPr marL="12700" indent="-12700">
              <a:buFontTx/>
              <a:buNone/>
            </a:pPr>
            <a:r>
              <a:rPr lang="en-AU" altLang="en-US" sz="2200"/>
              <a:t>Achievability of Objectives</a:t>
            </a:r>
            <a:br>
              <a:rPr lang="en-AU" altLang="en-US" sz="2200"/>
            </a:br>
            <a:r>
              <a:rPr lang="en-AU" altLang="en-US" sz="2200"/>
              <a:t>subject to Constraints</a:t>
            </a:r>
          </a:p>
          <a:p>
            <a:pPr>
              <a:buFontTx/>
              <a:buNone/>
            </a:pPr>
            <a:endParaRPr lang="en-AU" altLang="en-US" sz="2400"/>
          </a:p>
          <a:p>
            <a:pPr>
              <a:buFontTx/>
              <a:buNone/>
            </a:pPr>
            <a:r>
              <a:rPr lang="en-AU" altLang="en-US" sz="2400" b="1"/>
              <a:t>Social Impact</a:t>
            </a:r>
            <a:endParaRPr lang="en-AU" altLang="en-US" sz="2400"/>
          </a:p>
          <a:p>
            <a:pPr marL="0" indent="0">
              <a:buNone/>
            </a:pPr>
            <a:r>
              <a:rPr lang="en-AU" altLang="en-US" sz="2200"/>
              <a:t>Impacts of an Activity on</a:t>
            </a:r>
            <a:br>
              <a:rPr lang="en-AU" altLang="en-US" sz="2200"/>
            </a:br>
            <a:r>
              <a:rPr lang="en-AU" altLang="en-US" sz="2200"/>
              <a:t>Social Asset(s) / Value(s)</a:t>
            </a:r>
          </a:p>
          <a:p>
            <a:pPr marL="0" indent="0">
              <a:buNone/>
            </a:pPr>
            <a:endParaRPr lang="en-AU" altLang="en-US" sz="2400"/>
          </a:p>
          <a:p>
            <a:pPr>
              <a:buFontTx/>
              <a:buNone/>
            </a:pPr>
            <a:r>
              <a:rPr lang="en-AU" altLang="en-US" sz="2400" b="1"/>
              <a:t>Technology</a:t>
            </a:r>
          </a:p>
          <a:p>
            <a:pPr marL="12700" indent="-12700">
              <a:buNone/>
            </a:pPr>
            <a:r>
              <a:rPr lang="en-AU" altLang="en-US" sz="2200"/>
              <a:t>Impacts of an Activity on</a:t>
            </a:r>
            <a:br>
              <a:rPr lang="en-AU" altLang="en-US" sz="2200"/>
            </a:br>
            <a:r>
              <a:rPr lang="en-AU" altLang="en-US" sz="2200"/>
              <a:t>Any / All  Asset(s) / Value(s)</a:t>
            </a:r>
          </a:p>
        </p:txBody>
      </p:sp>
      <p:sp>
        <p:nvSpPr>
          <p:cNvPr id="19460" name="Rectangle 4">
            <a:extLst>
              <a:ext uri="{FF2B5EF4-FFF2-40B4-BE49-F238E27FC236}">
                <a16:creationId xmlns:a16="http://schemas.microsoft.com/office/drawing/2014/main" id="{5074544C-BC09-8236-EC7A-AFF7C5A9F025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402235" y="1351301"/>
            <a:ext cx="5029200" cy="4572000"/>
          </a:xfrm>
          <a:noFill/>
          <a:ln/>
        </p:spPr>
        <p:txBody>
          <a:bodyPr/>
          <a:lstStyle/>
          <a:p>
            <a:pPr>
              <a:buFontTx/>
              <a:buNone/>
            </a:pPr>
            <a:r>
              <a:rPr lang="en-AU" altLang="en-US" sz="2400" b="1">
                <a:solidFill>
                  <a:schemeClr val="bg2">
                    <a:lumMod val="50000"/>
                  </a:schemeClr>
                </a:solidFill>
              </a:rPr>
              <a:t>Compliance Focus</a:t>
            </a:r>
          </a:p>
          <a:p>
            <a:r>
              <a:rPr lang="en-AU" altLang="en-US" sz="2200" u="sng">
                <a:solidFill>
                  <a:schemeClr val="bg2">
                    <a:lumMod val="50000"/>
                  </a:schemeClr>
                </a:solidFill>
              </a:rPr>
              <a:t>Regulatory</a:t>
            </a:r>
            <a:r>
              <a:rPr lang="en-AU" altLang="en-US" sz="2200">
                <a:solidFill>
                  <a:schemeClr val="bg2">
                    <a:lumMod val="50000"/>
                  </a:schemeClr>
                </a:solidFill>
              </a:rPr>
              <a:t> Compliance</a:t>
            </a:r>
          </a:p>
          <a:p>
            <a:pPr lvl="1"/>
            <a:r>
              <a:rPr lang="en-AU" altLang="en-US" sz="2200">
                <a:solidFill>
                  <a:schemeClr val="bg2">
                    <a:lumMod val="50000"/>
                  </a:schemeClr>
                </a:solidFill>
              </a:rPr>
              <a:t>Org'l Self-Regulation</a:t>
            </a:r>
          </a:p>
          <a:p>
            <a:pPr lvl="1"/>
            <a:r>
              <a:rPr lang="en-AU" altLang="en-US" sz="2200">
                <a:solidFill>
                  <a:schemeClr val="bg2">
                    <a:lumMod val="50000"/>
                  </a:schemeClr>
                </a:solidFill>
              </a:rPr>
              <a:t>Industry Self-Regulation</a:t>
            </a:r>
          </a:p>
          <a:p>
            <a:pPr lvl="1"/>
            <a:r>
              <a:rPr lang="en-AU" altLang="en-US" sz="2200">
                <a:solidFill>
                  <a:schemeClr val="bg2">
                    <a:lumMod val="50000"/>
                  </a:schemeClr>
                </a:solidFill>
              </a:rPr>
              <a:t>Co-Regulation</a:t>
            </a:r>
          </a:p>
          <a:p>
            <a:pPr lvl="1"/>
            <a:r>
              <a:rPr lang="en-AU" altLang="en-US" sz="2200">
                <a:solidFill>
                  <a:schemeClr val="bg2">
                    <a:lumMod val="50000"/>
                  </a:schemeClr>
                </a:solidFill>
              </a:rPr>
              <a:t>Formal Regulation</a:t>
            </a:r>
          </a:p>
          <a:p>
            <a:r>
              <a:rPr lang="en-AU" altLang="en-US" sz="2200" u="sng">
                <a:solidFill>
                  <a:schemeClr val="bg2">
                    <a:lumMod val="50000"/>
                  </a:schemeClr>
                </a:solidFill>
              </a:rPr>
              <a:t>Privacy Law</a:t>
            </a:r>
            <a:r>
              <a:rPr lang="en-AU" altLang="en-US" sz="2200">
                <a:solidFill>
                  <a:schemeClr val="bg2">
                    <a:lumMod val="50000"/>
                  </a:schemeClr>
                </a:solidFill>
              </a:rPr>
              <a:t> Compliance</a:t>
            </a:r>
          </a:p>
          <a:p>
            <a:pPr lvl="1"/>
            <a:r>
              <a:rPr lang="en-AU" altLang="en-US" sz="2200">
                <a:solidFill>
                  <a:schemeClr val="bg2">
                    <a:lumMod val="50000"/>
                  </a:schemeClr>
                </a:solidFill>
              </a:rPr>
              <a:t>All Statutes, Delegated Legislation, Common Law</a:t>
            </a:r>
          </a:p>
          <a:p>
            <a:r>
              <a:rPr lang="en-AU" altLang="en-US" sz="2200" u="sng">
                <a:solidFill>
                  <a:schemeClr val="bg2">
                    <a:lumMod val="50000"/>
                  </a:schemeClr>
                </a:solidFill>
              </a:rPr>
              <a:t>Data Protection Law</a:t>
            </a:r>
            <a:r>
              <a:rPr lang="en-AU" altLang="en-US" sz="2200">
                <a:solidFill>
                  <a:schemeClr val="bg2">
                    <a:lumMod val="50000"/>
                  </a:schemeClr>
                </a:solidFill>
              </a:rPr>
              <a:t> Compliance</a:t>
            </a:r>
          </a:p>
          <a:p>
            <a:pPr lvl="1"/>
            <a:r>
              <a:rPr lang="en-AU" altLang="en-US" sz="2200">
                <a:solidFill>
                  <a:schemeClr val="bg2">
                    <a:lumMod val="50000"/>
                  </a:schemeClr>
                </a:solidFill>
              </a:rPr>
              <a:t>An EU Directive, a Statute</a:t>
            </a:r>
          </a:p>
        </p:txBody>
      </p:sp>
    </p:spTree>
    <p:extLst>
      <p:ext uri="{BB962C8B-B14F-4D97-AF65-F5344CB8AC3E}">
        <p14:creationId xmlns:p14="http://schemas.microsoft.com/office/powerpoint/2010/main" val="1031452702"/>
      </p:ext>
    </p:extLst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688007-20E1-CD4C-9CAB-0039CE1DDE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AF70B0-153E-1D1B-D4E8-69727F01D5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7562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426DB5-F07E-FE18-D71A-E74661EC47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OPTIONAL  DRILL-DOWN SLIDES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6577D4-9A5C-5C7E-37B1-6BD54290FC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28021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1B23F0E2-56D1-B111-7448-78B924A2254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81100" y="228600"/>
            <a:ext cx="7696200" cy="685800"/>
          </a:xfrm>
          <a:noFill/>
          <a:ln/>
        </p:spPr>
        <p:txBody>
          <a:bodyPr/>
          <a:lstStyle/>
          <a:p>
            <a:r>
              <a:rPr lang="en-AU" altLang="en-US"/>
              <a:t>Social Impact Assessment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7502005A-7BCB-E513-AB20-63CE70017BD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0056" y="985838"/>
            <a:ext cx="9144000" cy="2438400"/>
          </a:xfrm>
          <a:noFill/>
          <a:ln/>
        </p:spPr>
        <p:txBody>
          <a:bodyPr/>
          <a:lstStyle/>
          <a:p>
            <a:r>
              <a:rPr lang="en-AU" altLang="en-US" sz="2400"/>
              <a:t>Rights IA			UDHR, ICCPR, ICESCR</a:t>
            </a:r>
          </a:p>
          <a:p>
            <a:r>
              <a:rPr lang="en-AU" altLang="en-US" sz="2400"/>
              <a:t>Ethical IA			Ethical Issues, Participative Design</a:t>
            </a:r>
          </a:p>
          <a:p>
            <a:r>
              <a:rPr lang="en-AU" altLang="en-US" sz="2400"/>
              <a:t>Surveillance IA		Many Values &amp; Ind'ls/Groups/Society</a:t>
            </a:r>
          </a:p>
          <a:p>
            <a:r>
              <a:rPr lang="en-AU" altLang="en-US" sz="2400"/>
              <a:t>Privacy IA		All Dimensions of Privacy</a:t>
            </a:r>
          </a:p>
          <a:p>
            <a:r>
              <a:rPr lang="en-AU" altLang="en-US" sz="2400"/>
              <a:t>Data Privacy IA		Only the Data Privacy Dimension</a:t>
            </a:r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EBECE3AB-879F-9F87-2C7C-77B4F28D35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89263" y="3941763"/>
            <a:ext cx="4079875" cy="1909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 marL="577850" indent="-577850" defTabSz="762000">
              <a:defRPr sz="2400">
                <a:solidFill>
                  <a:schemeClr val="tx1"/>
                </a:solidFill>
                <a:latin typeface="Times" charset="0"/>
              </a:defRPr>
            </a:lvl1pPr>
            <a:lvl2pPr marL="768350" defTabSz="762000">
              <a:defRPr sz="2400">
                <a:solidFill>
                  <a:schemeClr val="tx1"/>
                </a:solidFill>
                <a:latin typeface="Times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9pPr>
          </a:lstStyle>
          <a:p>
            <a:pPr>
              <a:spcBef>
                <a:spcPct val="10000"/>
              </a:spcBef>
              <a:buClr>
                <a:schemeClr val="tx1"/>
              </a:buClr>
              <a:buSzPct val="75000"/>
              <a:buFontTx/>
              <a:buChar char="•"/>
            </a:pPr>
            <a:r>
              <a:rPr lang="en-AU" altLang="en-US" sz="2200">
                <a:latin typeface="Palatino" pitchFamily="2" charset="77"/>
              </a:rPr>
              <a:t>The Physical Person</a:t>
            </a:r>
          </a:p>
          <a:p>
            <a:pPr>
              <a:spcBef>
                <a:spcPct val="10000"/>
              </a:spcBef>
              <a:buClr>
                <a:schemeClr val="tx1"/>
              </a:buClr>
              <a:buSzPct val="75000"/>
              <a:buFontTx/>
              <a:buChar char="•"/>
            </a:pPr>
            <a:r>
              <a:rPr lang="en-AU" altLang="en-US" sz="2200">
                <a:latin typeface="Palatino" pitchFamily="2" charset="77"/>
              </a:rPr>
              <a:t>Personal Data</a:t>
            </a:r>
          </a:p>
          <a:p>
            <a:pPr>
              <a:spcBef>
                <a:spcPct val="10000"/>
              </a:spcBef>
              <a:buClr>
                <a:schemeClr val="tx1"/>
              </a:buClr>
              <a:buSzPct val="75000"/>
              <a:buFontTx/>
              <a:buChar char="•"/>
            </a:pPr>
            <a:r>
              <a:rPr lang="en-AU" altLang="en-US" sz="2200">
                <a:latin typeface="Palatino" pitchFamily="2" charset="77"/>
              </a:rPr>
              <a:t>Personal Communications</a:t>
            </a:r>
          </a:p>
          <a:p>
            <a:pPr>
              <a:spcBef>
                <a:spcPct val="10000"/>
              </a:spcBef>
              <a:buClr>
                <a:schemeClr val="tx1"/>
              </a:buClr>
              <a:buSzPct val="75000"/>
              <a:buFontTx/>
              <a:buChar char="•"/>
            </a:pPr>
            <a:r>
              <a:rPr lang="en-AU" altLang="en-US" sz="2200">
                <a:latin typeface="Palatino" pitchFamily="2" charset="77"/>
              </a:rPr>
              <a:t>Personal Behaviour</a:t>
            </a:r>
          </a:p>
          <a:p>
            <a:pPr>
              <a:spcBef>
                <a:spcPct val="10000"/>
              </a:spcBef>
              <a:buClr>
                <a:schemeClr val="tx1"/>
              </a:buClr>
              <a:buSzPct val="75000"/>
              <a:buFontTx/>
              <a:buChar char="•"/>
            </a:pPr>
            <a:r>
              <a:rPr lang="en-AU" altLang="en-US" sz="2200">
                <a:solidFill>
                  <a:schemeClr val="accent2"/>
                </a:solidFill>
                <a:latin typeface="Palatino" pitchFamily="2" charset="77"/>
              </a:rPr>
              <a:t>Personal Experience</a:t>
            </a:r>
          </a:p>
        </p:txBody>
      </p:sp>
      <p:sp>
        <p:nvSpPr>
          <p:cNvPr id="14341" name="Rectangle 5">
            <a:extLst>
              <a:ext uri="{FF2B5EF4-FFF2-40B4-BE49-F238E27FC236}">
                <a16:creationId xmlns:a16="http://schemas.microsoft.com/office/drawing/2014/main" id="{91413FD2-4EF4-FF7C-7E05-79765365E3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25738" y="3424238"/>
            <a:ext cx="4592637" cy="528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9pPr>
          </a:lstStyle>
          <a:p>
            <a:r>
              <a:rPr lang="en-AU" altLang="en-US" sz="2800" b="1">
                <a:solidFill>
                  <a:srgbClr val="00AE00"/>
                </a:solidFill>
                <a:latin typeface="Palatino" pitchFamily="2" charset="77"/>
              </a:rPr>
              <a:t>The Dimensions of Privacy</a:t>
            </a:r>
          </a:p>
        </p:txBody>
      </p:sp>
      <p:sp>
        <p:nvSpPr>
          <p:cNvPr id="14342" name="Rectangle 6">
            <a:extLst>
              <a:ext uri="{FF2B5EF4-FFF2-40B4-BE49-F238E27FC236}">
                <a16:creationId xmlns:a16="http://schemas.microsoft.com/office/drawing/2014/main" id="{C63E7685-8022-39E0-6201-F6D690E762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32163" y="6296025"/>
            <a:ext cx="5387975" cy="376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9pPr>
          </a:lstStyle>
          <a:p>
            <a:r>
              <a:rPr lang="en-AU" altLang="en-US" sz="1800">
                <a:latin typeface="Palatino" pitchFamily="2" charset="77"/>
              </a:rPr>
              <a:t>http://www.rogerclarke.com/DV/Intro.html#Priv</a:t>
            </a:r>
          </a:p>
        </p:txBody>
      </p:sp>
    </p:spTree>
    <p:extLst>
      <p:ext uri="{BB962C8B-B14F-4D97-AF65-F5344CB8AC3E}">
        <p14:creationId xmlns:p14="http://schemas.microsoft.com/office/powerpoint/2010/main" val="1873317850"/>
      </p:ext>
    </p:extLst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DD8787-C971-2936-82D9-67E1EA7E9E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900" y="0"/>
            <a:ext cx="7696200" cy="685800"/>
          </a:xfrm>
        </p:spPr>
        <p:txBody>
          <a:bodyPr/>
          <a:lstStyle/>
          <a:p>
            <a:r>
              <a:rPr lang="en-US"/>
              <a:t>A Rich Assortment of Definitions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19387E-20F9-B16A-5D95-A545425FB3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3831" y="685800"/>
            <a:ext cx="9558338" cy="5486400"/>
          </a:xfrm>
        </p:spPr>
        <p:txBody>
          <a:bodyPr/>
          <a:lstStyle/>
          <a:p>
            <a:r>
              <a:rPr lang="en-US" sz="2200"/>
              <a:t>No consensual, unambiguous and selective definition of TA has yet been provided  ...  the most common collective designation of the </a:t>
            </a:r>
            <a:r>
              <a:rPr lang="en-US" sz="2200" b="1"/>
              <a:t>systematic methods</a:t>
            </a:r>
            <a:r>
              <a:rPr lang="en-US" sz="2200"/>
              <a:t> used to scientifically investigate the </a:t>
            </a:r>
            <a:r>
              <a:rPr lang="en-US" sz="2200" b="1"/>
              <a:t>conditions for and the consequences of technology and technicising </a:t>
            </a:r>
            <a:r>
              <a:rPr lang="en-US" sz="2200"/>
              <a:t>... </a:t>
            </a:r>
            <a:r>
              <a:rPr lang="en-US" sz="1800"/>
              <a:t>(Grunwald 2009)</a:t>
            </a:r>
          </a:p>
          <a:p>
            <a:pPr>
              <a:spcBef>
                <a:spcPts val="900"/>
              </a:spcBef>
            </a:pPr>
            <a:r>
              <a:rPr lang="en-US" sz="2200"/>
              <a:t>A form of </a:t>
            </a:r>
            <a:r>
              <a:rPr lang="en-US" sz="2200" b="1"/>
              <a:t>policy research </a:t>
            </a:r>
            <a:r>
              <a:rPr lang="en-US" sz="2200"/>
              <a:t>that examines </a:t>
            </a:r>
            <a:r>
              <a:rPr lang="en-US" sz="2200" b="1"/>
              <a:t>short- and long-term consequences </a:t>
            </a:r>
            <a:r>
              <a:rPr lang="en-US" sz="2200"/>
              <a:t>(for example, </a:t>
            </a:r>
            <a:r>
              <a:rPr lang="en-US" sz="2200" b="1"/>
              <a:t>societal, economic, ethical, legal</a:t>
            </a:r>
            <a:r>
              <a:rPr lang="en-US" sz="2200"/>
              <a:t>) of the application of technology ... to </a:t>
            </a:r>
            <a:r>
              <a:rPr lang="en-US" sz="2200" b="1"/>
              <a:t>provide policy makers </a:t>
            </a:r>
            <a:r>
              <a:rPr lang="en-US" sz="2200"/>
              <a:t>with information on</a:t>
            </a:r>
            <a:r>
              <a:rPr lang="en-US" sz="2200" b="1"/>
              <a:t> policy alternatives</a:t>
            </a:r>
            <a:r>
              <a:rPr lang="en-US" sz="2200"/>
              <a:t> </a:t>
            </a:r>
            <a:r>
              <a:rPr lang="en-US" sz="1800"/>
              <a:t>(Banta 2009)</a:t>
            </a:r>
          </a:p>
          <a:p>
            <a:pPr>
              <a:spcBef>
                <a:spcPts val="900"/>
              </a:spcBef>
            </a:pPr>
            <a:r>
              <a:rPr lang="en-US" sz="2200"/>
              <a:t>A scientific, </a:t>
            </a:r>
            <a:r>
              <a:rPr lang="en-US" sz="2200" b="1"/>
              <a:t>interactive and communicative </a:t>
            </a:r>
            <a:r>
              <a:rPr lang="en-US" sz="2200"/>
              <a:t>process, which aims to </a:t>
            </a:r>
            <a:r>
              <a:rPr lang="en-US" sz="2200" b="1"/>
              <a:t>contribute to the formation of public and political opinion</a:t>
            </a:r>
            <a:r>
              <a:rPr lang="en-US" sz="2200"/>
              <a:t> on societal aspects of science and technology</a:t>
            </a:r>
            <a:r>
              <a:rPr lang="en-US" sz="2200" b="1"/>
              <a:t> </a:t>
            </a:r>
            <a:r>
              <a:rPr lang="en-US" sz="1800"/>
              <a:t>(EPTA 2017)</a:t>
            </a:r>
          </a:p>
          <a:p>
            <a:pPr>
              <a:spcBef>
                <a:spcPts val="900"/>
              </a:spcBef>
            </a:pPr>
            <a:r>
              <a:rPr lang="en-US" sz="2200"/>
              <a:t>Health Technology Assessment (HTA) is a </a:t>
            </a:r>
            <a:r>
              <a:rPr lang="en-US" sz="2200" b="1"/>
              <a:t>multidisciplinary</a:t>
            </a:r>
            <a:r>
              <a:rPr lang="en-US" sz="2200"/>
              <a:t> process that uses explicit methods to determine the </a:t>
            </a:r>
            <a:r>
              <a:rPr lang="en-US" sz="2200" b="1"/>
              <a:t>value</a:t>
            </a:r>
            <a:r>
              <a:rPr lang="en-US" sz="2200"/>
              <a:t> of a health technology at different points in its </a:t>
            </a:r>
            <a:r>
              <a:rPr lang="en-US" sz="2200" b="1"/>
              <a:t>lifecycle</a:t>
            </a:r>
            <a:r>
              <a:rPr lang="en-US" sz="2200"/>
              <a:t>. The purpose is to </a:t>
            </a:r>
            <a:r>
              <a:rPr lang="en-US" sz="2200" b="1"/>
              <a:t>inform decision-making</a:t>
            </a:r>
            <a:r>
              <a:rPr lang="en-US" sz="2200"/>
              <a:t> [re health systems] </a:t>
            </a:r>
            <a:r>
              <a:rPr lang="en-US" sz="1800"/>
              <a:t>(O'Rourke et al. 2020)</a:t>
            </a:r>
          </a:p>
        </p:txBody>
      </p:sp>
    </p:spTree>
    <p:extLst>
      <p:ext uri="{BB962C8B-B14F-4D97-AF65-F5344CB8AC3E}">
        <p14:creationId xmlns:p14="http://schemas.microsoft.com/office/powerpoint/2010/main" val="256457046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6EFD57-4998-B25B-70DA-BB03BDFF8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1682" y="1728788"/>
            <a:ext cx="1889520" cy="1700212"/>
          </a:xfrm>
        </p:spPr>
        <p:txBody>
          <a:bodyPr/>
          <a:lstStyle/>
          <a:p>
            <a:r>
              <a:rPr lang="en-AU" sz="2400" i="0">
                <a:effectLst/>
                <a:latin typeface="Palatino" pitchFamily="2" charset="77"/>
                <a:ea typeface="Palatino" pitchFamily="2" charset="77"/>
              </a:rPr>
              <a:t>An Open Socio-Technical System</a:t>
            </a:r>
            <a:endParaRPr lang="en-US" sz="2400">
              <a:latin typeface="Palatino" pitchFamily="2" charset="77"/>
              <a:ea typeface="Palatino" pitchFamily="2" charset="77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8E32FC8-A174-7A65-79F1-4C391DE27F0C}"/>
              </a:ext>
            </a:extLst>
          </p:cNvPr>
          <p:cNvSpPr txBox="1"/>
          <p:nvPr/>
        </p:nvSpPr>
        <p:spPr>
          <a:xfrm>
            <a:off x="2793206" y="6027003"/>
            <a:ext cx="6122194" cy="7848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500" i="0"/>
              <a:t>Clarke, Michael &amp; Abbas (2024)  'Robodebt: A Socio-Technical Case Study of Public Sector Information Systems Failure’, at https://ajis.aaisnet.org/index.php/ajis/article/view/4681/1481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56AED6D-03E6-E3CC-AF8E-0B6DF22E335E}"/>
              </a:ext>
            </a:extLst>
          </p:cNvPr>
          <p:cNvSpPr txBox="1"/>
          <p:nvPr/>
        </p:nvSpPr>
        <p:spPr>
          <a:xfrm>
            <a:off x="8201025" y="4767291"/>
            <a:ext cx="1556148" cy="7848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AU" sz="1500" b="0" i="0">
                <a:effectLst/>
                <a:ea typeface="Palatino" pitchFamily="2" charset="77"/>
              </a:rPr>
              <a:t>Enhancement to Bostrom &amp; Heinen (1977)</a:t>
            </a:r>
            <a:endParaRPr lang="en-US" sz="1500">
              <a:ea typeface="Palatino" pitchFamily="2" charset="77"/>
            </a:endParaRPr>
          </a:p>
        </p:txBody>
      </p:sp>
      <p:pic>
        <p:nvPicPr>
          <p:cNvPr id="14" name="Content Placeholder 13">
            <a:extLst>
              <a:ext uri="{FF2B5EF4-FFF2-40B4-BE49-F238E27FC236}">
                <a16:creationId xmlns:a16="http://schemas.microsoft.com/office/drawing/2014/main" id="{8E914423-E1FC-30E9-0861-37C3403370E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224087" y="176834"/>
            <a:ext cx="5976938" cy="5685234"/>
          </a:xfrm>
        </p:spPr>
      </p:pic>
    </p:spTree>
    <p:extLst>
      <p:ext uri="{BB962C8B-B14F-4D97-AF65-F5344CB8AC3E}">
        <p14:creationId xmlns:p14="http://schemas.microsoft.com/office/powerpoint/2010/main" val="153931356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9387F1-30EE-3F41-ABB1-ED708FF3BF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900" y="0"/>
            <a:ext cx="7696200" cy="685800"/>
          </a:xfrm>
        </p:spPr>
        <p:txBody>
          <a:bodyPr/>
          <a:lstStyle/>
          <a:p>
            <a:r>
              <a:rPr lang="en-US" sz="3000" dirty="0"/>
              <a:t>Stakeholders in a Social-Technical System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2179545-DA9B-AE4D-8638-06DE10ACD298}"/>
              </a:ext>
            </a:extLst>
          </p:cNvPr>
          <p:cNvSpPr>
            <a:spLocks noGrp="1"/>
          </p:cNvSpPr>
          <p:nvPr>
            <p:ph idx="1"/>
          </p:nvPr>
        </p:nvSpPr>
        <p:spPr>
          <a:xfrm flipH="1" flipV="1">
            <a:off x="555171" y="424544"/>
            <a:ext cx="201160" cy="478970"/>
          </a:xfrm>
        </p:spPr>
        <p:txBody>
          <a:bodyPr/>
          <a:lstStyle/>
          <a:p>
            <a:pPr marL="0" indent="0">
              <a:buNone/>
            </a:pPr>
            <a:r>
              <a:rPr lang="en-US"/>
              <a:t>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E2269D8-FA64-3E67-B907-BB6F517E2CA4}"/>
              </a:ext>
            </a:extLst>
          </p:cNvPr>
          <p:cNvSpPr txBox="1"/>
          <p:nvPr/>
        </p:nvSpPr>
        <p:spPr>
          <a:xfrm>
            <a:off x="2607469" y="5813860"/>
            <a:ext cx="6450807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sz="1400" i="0"/>
          </a:p>
          <a:p>
            <a:pPr algn="ctr"/>
            <a:r>
              <a:rPr lang="en-US" sz="1400" i="0"/>
              <a:t>Driscoll C. &amp; Starik M. (2004)  'The primordial stakeholder: Advancing the conceptual consideration of stakeholder status for the natural environment'   Journal of Business Ethics 49 (2004) 55-73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C1529123-84A3-482D-9E53-7E6FCBCA90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3167" y="685800"/>
            <a:ext cx="7687933" cy="52575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050559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704951-1CA4-4CAF-6E06-5EF2C97ECA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6325" y="554638"/>
            <a:ext cx="7753350" cy="5501390"/>
          </a:xfrm>
        </p:spPr>
        <p:txBody>
          <a:bodyPr/>
          <a:lstStyle/>
          <a:p>
            <a:pPr marL="0" indent="0" algn="ctr">
              <a:buNone/>
            </a:pPr>
            <a:r>
              <a:rPr lang="en-US" sz="3200" b="1">
                <a:solidFill>
                  <a:srgbClr val="FF0000"/>
                </a:solidFill>
              </a:rPr>
              <a:t>The Two-Step Approach to Achieving a </a:t>
            </a:r>
            <a:br>
              <a:rPr lang="en-US" sz="3200" b="1">
                <a:solidFill>
                  <a:srgbClr val="FF0000"/>
                </a:solidFill>
              </a:rPr>
            </a:br>
            <a:r>
              <a:rPr lang="en-US" sz="3200" b="1">
                <a:solidFill>
                  <a:srgbClr val="FF0000"/>
                </a:solidFill>
              </a:rPr>
              <a:t>Meaningful Discussion about Security</a:t>
            </a:r>
          </a:p>
          <a:p>
            <a:pPr marL="0" indent="0" algn="ctr">
              <a:buNone/>
            </a:pPr>
            <a:endParaRPr lang="en-US" sz="1400"/>
          </a:p>
          <a:p>
            <a:pPr marL="0" indent="0" algn="ctr">
              <a:buNone/>
            </a:pPr>
            <a:r>
              <a:rPr lang="en-US" b="1"/>
              <a:t>1.   Establish a Security definition</a:t>
            </a:r>
            <a:r>
              <a:rPr lang="en-US"/>
              <a:t>, e.g.</a:t>
            </a:r>
          </a:p>
          <a:p>
            <a:pPr marL="0" indent="0" algn="ctr">
              <a:buNone/>
            </a:pPr>
            <a:r>
              <a:rPr lang="en-AU" b="0" i="0">
                <a:solidFill>
                  <a:srgbClr val="002200"/>
                </a:solidFill>
                <a:effectLst/>
              </a:rPr>
              <a:t>A condition in which an Entity </a:t>
            </a:r>
            <a:br>
              <a:rPr lang="en-AU" b="0" i="0">
                <a:solidFill>
                  <a:srgbClr val="002200"/>
                </a:solidFill>
                <a:effectLst/>
              </a:rPr>
            </a:br>
            <a:r>
              <a:rPr lang="en-AU" b="0" i="0">
                <a:solidFill>
                  <a:srgbClr val="002200"/>
                </a:solidFill>
                <a:effectLst/>
              </a:rPr>
              <a:t>does not suffer Harm from Threatening Events</a:t>
            </a:r>
          </a:p>
          <a:p>
            <a:pPr marL="0" indent="0" algn="ctr">
              <a:buNone/>
            </a:pPr>
            <a:endParaRPr lang="en-AU" sz="1400">
              <a:solidFill>
                <a:srgbClr val="002200"/>
              </a:solidFill>
            </a:endParaRPr>
          </a:p>
          <a:p>
            <a:pPr marL="0" indent="0" algn="ctr">
              <a:buNone/>
            </a:pPr>
            <a:r>
              <a:rPr lang="en-US" b="1"/>
              <a:t>2.   Establish a Scope Definition</a:t>
            </a:r>
            <a:r>
              <a:rPr lang="en-US"/>
              <a:t>:</a:t>
            </a:r>
          </a:p>
          <a:p>
            <a:pPr marL="0" indent="0" algn="ctr">
              <a:buNone/>
            </a:pPr>
            <a:r>
              <a:rPr lang="en-US"/>
              <a:t>Security</a:t>
            </a:r>
            <a:br>
              <a:rPr lang="en-US"/>
            </a:br>
            <a:r>
              <a:rPr lang="en-US"/>
              <a:t>Of What?</a:t>
            </a:r>
            <a:br>
              <a:rPr lang="en-US"/>
            </a:br>
            <a:r>
              <a:rPr lang="en-US"/>
              <a:t>Against What?</a:t>
            </a:r>
            <a:br>
              <a:rPr lang="en-US"/>
            </a:br>
            <a:r>
              <a:rPr lang="en-US"/>
              <a:t>For Whose Benefit?</a:t>
            </a:r>
          </a:p>
        </p:txBody>
      </p:sp>
    </p:spTree>
    <p:extLst>
      <p:ext uri="{BB962C8B-B14F-4D97-AF65-F5344CB8AC3E}">
        <p14:creationId xmlns:p14="http://schemas.microsoft.com/office/powerpoint/2010/main" val="13679813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8AA5DD22-9924-17C3-027E-4CFEB4C3D66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AU" altLang="en-US"/>
              <a:t> </a:t>
            </a:r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2A8CBB2D-F85B-4CB4-E9FE-87885E73A27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buFont typeface="Palatino" pitchFamily="2" charset="77"/>
              <a:buNone/>
            </a:pPr>
            <a:r>
              <a:rPr lang="en-AU" altLang="en-US"/>
              <a:t> </a:t>
            </a:r>
          </a:p>
        </p:txBody>
      </p:sp>
      <p:sp>
        <p:nvSpPr>
          <p:cNvPr id="25604" name="Rectangle 5">
            <a:extLst>
              <a:ext uri="{FF2B5EF4-FFF2-40B4-BE49-F238E27FC236}">
                <a16:creationId xmlns:a16="http://schemas.microsoft.com/office/drawing/2014/main" id="{EB18265B-25A9-552A-0859-4DD1254E23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8791" y="314824"/>
            <a:ext cx="5886198" cy="10743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73" tIns="44443" rIns="90473" bIns="44443">
            <a:spAutoFit/>
          </a:bodyPr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37931725" indent="-37474525"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/>
            <a:r>
              <a:rPr lang="en-AU" altLang="en-US" sz="3199" b="1" i="0">
                <a:solidFill>
                  <a:srgbClr val="FC0128"/>
                </a:solidFill>
                <a:latin typeface="Palatino" pitchFamily="2" charset="77"/>
              </a:rPr>
              <a:t>Alternative Scope Definitions </a:t>
            </a:r>
          </a:p>
          <a:p>
            <a:pPr algn="ctr"/>
            <a:r>
              <a:rPr lang="en-AU" altLang="en-US" sz="3199" b="1" i="0">
                <a:solidFill>
                  <a:srgbClr val="FC0128"/>
                </a:solidFill>
                <a:latin typeface="Palatino" pitchFamily="2" charset="77"/>
              </a:rPr>
              <a:t>for Security Analysis</a:t>
            </a:r>
          </a:p>
        </p:txBody>
      </p:sp>
      <p:pic>
        <p:nvPicPr>
          <p:cNvPr id="25605" name="Picture 5" descr="SecyScope-210212.png">
            <a:extLst>
              <a:ext uri="{FF2B5EF4-FFF2-40B4-BE49-F238E27FC236}">
                <a16:creationId xmlns:a16="http://schemas.microsoft.com/office/drawing/2014/main" id="{913DC83D-E498-6A2B-15EA-AA6A30603E6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4874" y="1740171"/>
            <a:ext cx="7331487" cy="3974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553590D7-7D41-AA99-A6AA-E3BEB4F80F9E}"/>
              </a:ext>
            </a:extLst>
          </p:cNvPr>
          <p:cNvSpPr/>
          <p:nvPr/>
        </p:nvSpPr>
        <p:spPr>
          <a:xfrm>
            <a:off x="3555430" y="6282868"/>
            <a:ext cx="4952206" cy="369829"/>
          </a:xfrm>
          <a:prstGeom prst="rect">
            <a:avLst/>
          </a:prstGeom>
        </p:spPr>
        <p:txBody>
          <a:bodyPr>
            <a:spAutoFit/>
          </a:bodyPr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37931725" indent="-37474525"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/>
            <a:r>
              <a:rPr lang="en-US" altLang="en-US" sz="1800" i="0">
                <a:solidFill>
                  <a:schemeClr val="tx1"/>
                </a:solidFill>
                <a:latin typeface="Palatino" pitchFamily="2" charset="77"/>
              </a:rPr>
              <a:t>http://rogerclarke.com/EC/WS-1301.html</a:t>
            </a:r>
            <a:endParaRPr lang="en-AU" altLang="en-US" sz="1800" i="0">
              <a:solidFill>
                <a:schemeClr val="tx1"/>
              </a:solidFill>
              <a:latin typeface="Palatino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29064166"/>
      </p:ext>
    </p:extLst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77CE44AA-3F34-E028-DB99-8CFA3797208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73150" y="876300"/>
            <a:ext cx="7696200" cy="685800"/>
          </a:xfrm>
          <a:noFill/>
          <a:ln/>
        </p:spPr>
        <p:txBody>
          <a:bodyPr/>
          <a:lstStyle/>
          <a:p>
            <a:pPr algn="l"/>
            <a:r>
              <a:rPr lang="en-AU" altLang="en-US"/>
              <a:t>                             Attacks</a:t>
            </a:r>
            <a:br>
              <a:rPr lang="en-AU" altLang="en-US"/>
            </a:br>
            <a:br>
              <a:rPr lang="en-AU" altLang="en-US" sz="800"/>
            </a:br>
            <a:r>
              <a:rPr lang="en-AU" altLang="en-US"/>
              <a:t>     By Whom?                      Why?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BB8A49D9-C1EC-2C59-2382-5A99AED8241A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119188" y="1562100"/>
            <a:ext cx="3300412" cy="4191000"/>
          </a:xfrm>
          <a:noFill/>
          <a:ln/>
        </p:spPr>
        <p:txBody>
          <a:bodyPr/>
          <a:lstStyle/>
          <a:p>
            <a:pPr>
              <a:buFont typeface="Palatino" pitchFamily="2" charset="77"/>
              <a:buNone/>
            </a:pPr>
            <a:r>
              <a:rPr lang="en-AU" altLang="en-US" sz="2400" b="1"/>
              <a:t>Principals</a:t>
            </a:r>
            <a:br>
              <a:rPr lang="en-AU" altLang="en-US" sz="2400"/>
            </a:br>
            <a:r>
              <a:rPr lang="en-AU" altLang="en-US" sz="2400"/>
              <a:t>Opportunists</a:t>
            </a:r>
            <a:br>
              <a:rPr lang="en-AU" altLang="en-US" sz="2400"/>
            </a:br>
            <a:r>
              <a:rPr lang="en-AU" altLang="en-US" sz="2400"/>
              <a:t>Hacktivists</a:t>
            </a:r>
            <a:br>
              <a:rPr lang="en-AU" altLang="en-US" sz="2400"/>
            </a:br>
            <a:r>
              <a:rPr lang="en-AU" altLang="en-US" sz="2400"/>
              <a:t>Vigilantes</a:t>
            </a:r>
            <a:br>
              <a:rPr lang="en-AU" altLang="en-US" sz="2400"/>
            </a:br>
            <a:r>
              <a:rPr lang="en-AU" altLang="en-US" sz="2400"/>
              <a:t>Organised Crime</a:t>
            </a:r>
            <a:br>
              <a:rPr lang="en-AU" altLang="en-US" sz="2400"/>
            </a:br>
            <a:r>
              <a:rPr lang="en-AU" altLang="en-US" sz="2400"/>
              <a:t>Corporations</a:t>
            </a:r>
            <a:br>
              <a:rPr lang="en-AU" altLang="en-US" sz="2400"/>
            </a:br>
            <a:r>
              <a:rPr lang="en-AU" altLang="en-US" sz="2400"/>
              <a:t>Nation-States</a:t>
            </a:r>
          </a:p>
          <a:p>
            <a:pPr>
              <a:buFont typeface="Palatino" pitchFamily="2" charset="77"/>
              <a:buNone/>
            </a:pPr>
            <a:endParaRPr lang="en-AU" altLang="en-US" sz="600"/>
          </a:p>
          <a:p>
            <a:pPr>
              <a:buFont typeface="Palatino" pitchFamily="2" charset="77"/>
              <a:buNone/>
            </a:pPr>
            <a:r>
              <a:rPr lang="en-AU" altLang="en-US" sz="2400" b="1"/>
              <a:t>Agents</a:t>
            </a:r>
            <a:br>
              <a:rPr lang="en-AU" altLang="en-US" sz="2400"/>
            </a:br>
            <a:r>
              <a:rPr lang="en-AU" altLang="en-US" sz="2400"/>
              <a:t>Mercenaries</a:t>
            </a:r>
            <a:br>
              <a:rPr lang="en-AU" altLang="en-US" sz="2400"/>
            </a:br>
            <a:r>
              <a:rPr lang="en-AU" altLang="en-US" sz="2400"/>
              <a:t>Private Military</a:t>
            </a:r>
            <a:br>
              <a:rPr lang="en-AU" altLang="en-US" sz="2400"/>
            </a:br>
            <a:r>
              <a:rPr lang="en-AU" altLang="en-US" sz="2400"/>
              <a:t>   Corporations</a:t>
            </a:r>
          </a:p>
        </p:txBody>
      </p:sp>
      <p:sp>
        <p:nvSpPr>
          <p:cNvPr id="15364" name="Rectangle 4">
            <a:extLst>
              <a:ext uri="{FF2B5EF4-FFF2-40B4-BE49-F238E27FC236}">
                <a16:creationId xmlns:a16="http://schemas.microsoft.com/office/drawing/2014/main" id="{2E9FD98D-D8C7-12B8-095A-AEA019BDDC14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4614863" y="1562100"/>
            <a:ext cx="4173537" cy="4267200"/>
          </a:xfrm>
          <a:noFill/>
          <a:ln/>
        </p:spPr>
        <p:txBody>
          <a:bodyPr/>
          <a:lstStyle/>
          <a:p>
            <a:pPr>
              <a:buFont typeface="Palatino" pitchFamily="2" charset="77"/>
              <a:buNone/>
            </a:pPr>
            <a:r>
              <a:rPr lang="en-AU" altLang="en-US" sz="2400" b="1"/>
              <a:t>	Politics</a:t>
            </a:r>
            <a:br>
              <a:rPr lang="en-AU" altLang="en-US" sz="2400"/>
            </a:br>
            <a:r>
              <a:rPr lang="en-AU" altLang="en-US" sz="2000"/>
              <a:t>•</a:t>
            </a:r>
            <a:r>
              <a:rPr lang="en-AU" altLang="en-US" sz="2400"/>
              <a:t>   Protest against Action</a:t>
            </a:r>
            <a:br>
              <a:rPr lang="en-AU" altLang="en-US" sz="2400"/>
            </a:br>
            <a:r>
              <a:rPr lang="en-AU" altLang="en-US" sz="2000"/>
              <a:t>•</a:t>
            </a:r>
            <a:r>
              <a:rPr lang="en-AU" altLang="en-US" sz="2400"/>
              <a:t>   Retaliation / Revenge</a:t>
            </a:r>
            <a:br>
              <a:rPr lang="en-AU" altLang="en-US" sz="2400"/>
            </a:br>
            <a:r>
              <a:rPr lang="en-AU" altLang="en-US" sz="2000"/>
              <a:t>•</a:t>
            </a:r>
            <a:r>
              <a:rPr lang="en-AU" altLang="en-US" sz="2400"/>
              <a:t>   Espionage</a:t>
            </a:r>
            <a:br>
              <a:rPr lang="en-AU" altLang="en-US" sz="2400"/>
            </a:br>
            <a:br>
              <a:rPr lang="en-AU" altLang="en-US" sz="600"/>
            </a:br>
            <a:r>
              <a:rPr lang="en-AU" altLang="en-US" sz="2400" b="1"/>
              <a:t>Economics</a:t>
            </a:r>
            <a:br>
              <a:rPr lang="en-AU" altLang="en-US" sz="2400"/>
            </a:br>
            <a:r>
              <a:rPr lang="en-AU" altLang="en-US" sz="2000"/>
              <a:t>•</a:t>
            </a:r>
            <a:r>
              <a:rPr lang="en-AU" altLang="en-US" sz="2400"/>
              <a:t>   Financial Gain</a:t>
            </a:r>
            <a:br>
              <a:rPr lang="en-AU" altLang="en-US" sz="2400"/>
            </a:br>
            <a:r>
              <a:rPr lang="en-AU" altLang="en-US" sz="2000"/>
              <a:t>•</a:t>
            </a:r>
            <a:r>
              <a:rPr lang="en-AU" altLang="en-US" sz="2400"/>
              <a:t>   Financial Harm</a:t>
            </a:r>
            <a:br>
              <a:rPr lang="en-AU" altLang="en-US" sz="2400"/>
            </a:br>
            <a:br>
              <a:rPr lang="en-AU" altLang="en-US" sz="600"/>
            </a:br>
            <a:r>
              <a:rPr lang="en-AU" altLang="en-US" sz="2400" b="1"/>
              <a:t>Social/Cultural Factors</a:t>
            </a:r>
            <a:br>
              <a:rPr lang="en-AU" altLang="en-US" sz="2400"/>
            </a:br>
            <a:r>
              <a:rPr lang="en-AU" altLang="en-US" sz="2000"/>
              <a:t>•</a:t>
            </a:r>
            <a:r>
              <a:rPr lang="en-AU" altLang="en-US" sz="2400"/>
              <a:t>   Challenge</a:t>
            </a:r>
            <a:br>
              <a:rPr lang="en-AU" altLang="en-US" sz="2400"/>
            </a:br>
            <a:r>
              <a:rPr lang="en-AU" altLang="en-US" sz="2000"/>
              <a:t>•</a:t>
            </a:r>
            <a:r>
              <a:rPr lang="en-AU" altLang="en-US" sz="2400"/>
              <a:t>   Dispute</a:t>
            </a:r>
            <a:br>
              <a:rPr lang="en-AU" altLang="en-US" sz="2400"/>
            </a:br>
            <a:r>
              <a:rPr lang="en-AU" altLang="en-US" sz="2000"/>
              <a:t>•</a:t>
            </a:r>
            <a:r>
              <a:rPr lang="en-AU" altLang="en-US" sz="2400"/>
              <a:t>   Celebration</a:t>
            </a:r>
            <a:br>
              <a:rPr lang="en-AU" altLang="en-US" sz="2400"/>
            </a:br>
            <a:br>
              <a:rPr lang="en-AU" altLang="en-US" sz="2400"/>
            </a:br>
            <a:endParaRPr lang="en-AU" altLang="en-US" sz="2400"/>
          </a:p>
        </p:txBody>
      </p:sp>
    </p:spTree>
    <p:extLst>
      <p:ext uri="{BB962C8B-B14F-4D97-AF65-F5344CB8AC3E}">
        <p14:creationId xmlns:p14="http://schemas.microsoft.com/office/powerpoint/2010/main" val="3231629636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C0EF65BE-66D8-CA1B-2CB3-C83DC0D2115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81100" y="228600"/>
            <a:ext cx="7696200" cy="685800"/>
          </a:xfrm>
          <a:noFill/>
          <a:ln/>
        </p:spPr>
        <p:txBody>
          <a:bodyPr/>
          <a:lstStyle/>
          <a:p>
            <a:r>
              <a:rPr lang="en-AU" altLang="en-US"/>
              <a:t>Assessment Techniques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1E95189A-9732-CCF2-05D5-14CF7088C9AD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730103" y="1076325"/>
            <a:ext cx="4598194" cy="5181600"/>
          </a:xfrm>
          <a:noFill/>
          <a:ln/>
        </p:spPr>
        <p:txBody>
          <a:bodyPr/>
          <a:lstStyle/>
          <a:p>
            <a:pPr>
              <a:buFontTx/>
              <a:buNone/>
            </a:pPr>
            <a:r>
              <a:rPr lang="en-AU" altLang="en-US" sz="2400" b="1"/>
              <a:t>Project or Proposal Focus</a:t>
            </a:r>
            <a:endParaRPr lang="en-AU" altLang="en-US" sz="2400"/>
          </a:p>
          <a:p>
            <a:r>
              <a:rPr lang="en-AU" altLang="en-US" sz="2200"/>
              <a:t>Business Case Formation</a:t>
            </a:r>
          </a:p>
          <a:p>
            <a:r>
              <a:rPr lang="en-AU" altLang="en-US" sz="2200"/>
              <a:t>Security Impact, aka</a:t>
            </a:r>
          </a:p>
          <a:p>
            <a:pPr>
              <a:buFontTx/>
              <a:buNone/>
            </a:pPr>
            <a:r>
              <a:rPr lang="en-AU" altLang="en-US" sz="2200"/>
              <a:t>	Threat Risk Assessment (TRA)</a:t>
            </a:r>
            <a:endParaRPr lang="en-AU" altLang="en-US" sz="2400"/>
          </a:p>
          <a:p>
            <a:pPr>
              <a:buFontTx/>
              <a:buNone/>
            </a:pPr>
            <a:r>
              <a:rPr lang="en-AU" altLang="en-US" sz="2400" b="1"/>
              <a:t>Social Impact Focus</a:t>
            </a:r>
            <a:endParaRPr lang="en-AU" altLang="en-US" sz="2400"/>
          </a:p>
          <a:p>
            <a:r>
              <a:rPr lang="en-AU" altLang="en-US" sz="2200"/>
              <a:t>Data Privacy IA</a:t>
            </a:r>
          </a:p>
          <a:p>
            <a:r>
              <a:rPr lang="en-AU" altLang="en-US" sz="2200"/>
              <a:t>Privacy Impact Assessment</a:t>
            </a:r>
          </a:p>
          <a:p>
            <a:r>
              <a:rPr lang="en-AU" altLang="en-US" sz="2200"/>
              <a:t>Surveillance IA</a:t>
            </a:r>
          </a:p>
          <a:p>
            <a:r>
              <a:rPr lang="en-AU" altLang="en-US" sz="2200"/>
              <a:t>Human Rights IA</a:t>
            </a:r>
          </a:p>
          <a:p>
            <a:r>
              <a:rPr lang="en-AU" altLang="en-US" sz="2200"/>
              <a:t>Ethical IA</a:t>
            </a:r>
          </a:p>
          <a:p>
            <a:pPr>
              <a:buFontTx/>
              <a:buNone/>
            </a:pPr>
            <a:r>
              <a:rPr lang="en-AU" altLang="en-US" sz="2400" b="1"/>
              <a:t>Technology Focus</a:t>
            </a:r>
          </a:p>
          <a:p>
            <a:r>
              <a:rPr lang="en-AU" altLang="en-US" sz="2200"/>
              <a:t>Technology Assessment</a:t>
            </a:r>
            <a:endParaRPr lang="en-AU" altLang="en-US" sz="2400"/>
          </a:p>
          <a:p>
            <a:pPr marL="0" indent="0">
              <a:buNone/>
            </a:pPr>
            <a:endParaRPr lang="en-AU" altLang="en-US" sz="2200"/>
          </a:p>
        </p:txBody>
      </p:sp>
      <p:sp>
        <p:nvSpPr>
          <p:cNvPr id="10244" name="Rectangle 4">
            <a:extLst>
              <a:ext uri="{FF2B5EF4-FFF2-40B4-BE49-F238E27FC236}">
                <a16:creationId xmlns:a16="http://schemas.microsoft.com/office/drawing/2014/main" id="{1B429C42-EBD9-3E27-D4BB-4C08245EF14F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8877300" y="4876800"/>
            <a:ext cx="762000" cy="685800"/>
          </a:xfrm>
          <a:noFill/>
          <a:ln/>
        </p:spPr>
        <p:txBody>
          <a:bodyPr/>
          <a:lstStyle/>
          <a:p>
            <a:pPr marL="0" indent="0">
              <a:buNone/>
            </a:pPr>
            <a:r>
              <a:rPr lang="en-AU" altLang="en-US" sz="2400" b="1"/>
              <a:t> </a:t>
            </a: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05A422F9-D6A3-E205-C670-68FD6256E09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04900" y="344487"/>
            <a:ext cx="7696200" cy="685800"/>
          </a:xfrm>
          <a:noFill/>
          <a:ln/>
        </p:spPr>
        <p:txBody>
          <a:bodyPr/>
          <a:lstStyle/>
          <a:p>
            <a:r>
              <a:rPr lang="en-AU" altLang="en-US"/>
              <a:t>Technology Assessment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A419D57D-DCBE-2177-7AC7-0CEB567EA24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23900" y="1152525"/>
            <a:ext cx="8458200" cy="3021012"/>
          </a:xfrm>
          <a:noFill/>
          <a:ln/>
        </p:spPr>
        <p:txBody>
          <a:bodyPr/>
          <a:lstStyle/>
          <a:p>
            <a:pPr marL="0" indent="0" algn="ctr">
              <a:buFontTx/>
              <a:buNone/>
            </a:pPr>
            <a:r>
              <a:rPr lang="en-AU" altLang="en-US" sz="2600"/>
              <a:t>"A scientific, interactive and communicative </a:t>
            </a:r>
            <a:r>
              <a:rPr lang="en-AU" altLang="en-US" sz="2600" u="sng"/>
              <a:t>process</a:t>
            </a:r>
            <a:r>
              <a:rPr lang="en-AU" altLang="en-US" sz="2600"/>
              <a:t>, which aims </a:t>
            </a:r>
            <a:r>
              <a:rPr lang="en-AU" altLang="en-US" sz="2600" u="sng"/>
              <a:t>to contribute to </a:t>
            </a:r>
            <a:br>
              <a:rPr lang="en-AU" altLang="en-US" sz="2600"/>
            </a:br>
            <a:r>
              <a:rPr lang="en-AU" altLang="en-US" sz="2600"/>
              <a:t>the </a:t>
            </a:r>
            <a:r>
              <a:rPr lang="en-AU" altLang="en-US" sz="2600" u="sng"/>
              <a:t>formation of public and political opinion</a:t>
            </a:r>
            <a:r>
              <a:rPr lang="en-AU" altLang="en-US" sz="2600"/>
              <a:t> </a:t>
            </a:r>
            <a:br>
              <a:rPr lang="en-AU" altLang="en-US" sz="2600"/>
            </a:br>
            <a:r>
              <a:rPr lang="en-AU" altLang="en-US" sz="2600"/>
              <a:t>on societal aspects of science and technology"</a:t>
            </a:r>
          </a:p>
          <a:p>
            <a:pPr marL="0" indent="0" algn="ctr">
              <a:buFontTx/>
              <a:buNone/>
            </a:pPr>
            <a:r>
              <a:rPr lang="en-AU" altLang="en-US" sz="2000"/>
              <a:t>European Parliamentary Technology Assessment (EPTA) network</a:t>
            </a:r>
          </a:p>
          <a:p>
            <a:pPr marL="0" indent="0" algn="ctr">
              <a:buFontTx/>
              <a:buNone/>
            </a:pPr>
            <a:r>
              <a:rPr lang="en-AU" altLang="en-US" sz="2000"/>
              <a:t>http://www.eptanetwork.org/</a:t>
            </a:r>
          </a:p>
          <a:p>
            <a:pPr marL="0" indent="0" algn="ctr">
              <a:buFontTx/>
              <a:buNone/>
            </a:pPr>
            <a:endParaRPr lang="en-AU" altLang="en-US" sz="2000"/>
          </a:p>
          <a:p>
            <a:pPr marL="0" indent="0" algn="ctr">
              <a:buFontTx/>
              <a:buNone/>
            </a:pPr>
            <a:endParaRPr lang="en-AU" altLang="en-US" sz="2000"/>
          </a:p>
          <a:p>
            <a:pPr marL="0" indent="0" algn="ctr">
              <a:buFontTx/>
              <a:buNone/>
            </a:pPr>
            <a:endParaRPr lang="en-AU" altLang="en-US" sz="2000"/>
          </a:p>
          <a:p>
            <a:pPr marL="0" indent="0" algn="ctr">
              <a:buFontTx/>
              <a:buNone/>
            </a:pPr>
            <a:endParaRPr lang="en-AU" altLang="en-US" sz="2000"/>
          </a:p>
          <a:p>
            <a:pPr marL="0" indent="0"/>
            <a:endParaRPr lang="en-AU" altLang="en-US" sz="2000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3B45FF29-6A19-C4A6-6A65-8D38FEB3F1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7600" y="3752850"/>
            <a:ext cx="5130800" cy="2403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 marL="381000" indent="-381000" defTabSz="762000">
              <a:defRPr sz="2400">
                <a:solidFill>
                  <a:schemeClr val="tx1"/>
                </a:solidFill>
                <a:latin typeface="Times" charset="0"/>
              </a:defRPr>
            </a:lvl1pPr>
            <a:lvl2pPr marL="768350" defTabSz="762000">
              <a:defRPr sz="2400">
                <a:solidFill>
                  <a:schemeClr val="tx1"/>
                </a:solidFill>
                <a:latin typeface="Times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AU" altLang="en-US" sz="2600" i="0">
                <a:latin typeface="Palatino" pitchFamily="2" charset="77"/>
              </a:rPr>
              <a:t>The Key Scoping Factors:</a:t>
            </a:r>
          </a:p>
          <a:p>
            <a:pPr>
              <a:spcBef>
                <a:spcPct val="20000"/>
              </a:spcBef>
              <a:buClr>
                <a:schemeClr val="tx1"/>
              </a:buClr>
              <a:buSzPct val="75000"/>
              <a:buFontTx/>
              <a:buChar char="•"/>
            </a:pPr>
            <a:r>
              <a:rPr lang="en-AU" altLang="en-US" sz="2600" i="0">
                <a:latin typeface="Palatino" pitchFamily="2" charset="77"/>
              </a:rPr>
              <a:t>The </a:t>
            </a:r>
            <a:r>
              <a:rPr lang="en-AU" altLang="en-US" sz="2600" b="1" i="0">
                <a:latin typeface="Palatino" pitchFamily="2" charset="77"/>
              </a:rPr>
              <a:t>Technologies</a:t>
            </a:r>
            <a:r>
              <a:rPr lang="en-AU" altLang="en-US" sz="2600" i="0">
                <a:latin typeface="Palatino" pitchFamily="2" charset="77"/>
              </a:rPr>
              <a:t> Considered</a:t>
            </a:r>
          </a:p>
          <a:p>
            <a:pPr>
              <a:spcBef>
                <a:spcPct val="20000"/>
              </a:spcBef>
              <a:buClr>
                <a:schemeClr val="tx1"/>
              </a:buClr>
              <a:buSzPct val="75000"/>
              <a:buFontTx/>
              <a:buChar char="•"/>
            </a:pPr>
            <a:r>
              <a:rPr lang="en-AU" altLang="en-US" sz="2600" i="0">
                <a:latin typeface="Palatino" pitchFamily="2" charset="77"/>
              </a:rPr>
              <a:t>The </a:t>
            </a:r>
            <a:r>
              <a:rPr lang="en-AU" altLang="en-US" sz="2600" b="1" i="0">
                <a:latin typeface="Palatino" pitchFamily="2" charset="77"/>
              </a:rPr>
              <a:t>Environment</a:t>
            </a:r>
            <a:r>
              <a:rPr lang="en-AU" altLang="en-US" sz="2600" i="0">
                <a:latin typeface="Palatino" pitchFamily="2" charset="77"/>
              </a:rPr>
              <a:t> Impacted</a:t>
            </a:r>
          </a:p>
          <a:p>
            <a:pPr>
              <a:spcBef>
                <a:spcPct val="20000"/>
              </a:spcBef>
              <a:buClr>
                <a:schemeClr val="tx1"/>
              </a:buClr>
              <a:buSzPct val="75000"/>
              <a:buFontTx/>
              <a:buChar char="•"/>
            </a:pPr>
            <a:r>
              <a:rPr lang="en-AU" altLang="en-US" sz="2600" i="0">
                <a:latin typeface="Palatino" pitchFamily="2" charset="77"/>
              </a:rPr>
              <a:t>The </a:t>
            </a:r>
            <a:r>
              <a:rPr lang="en-AU" altLang="en-US" sz="2600" b="1" i="0">
                <a:latin typeface="Palatino" pitchFamily="2" charset="77"/>
              </a:rPr>
              <a:t>Perspectives</a:t>
            </a:r>
            <a:r>
              <a:rPr lang="en-AU" altLang="en-US" sz="2600" i="0">
                <a:latin typeface="Palatino" pitchFamily="2" charset="77"/>
              </a:rPr>
              <a:t> Reflected</a:t>
            </a:r>
          </a:p>
          <a:p>
            <a:pPr>
              <a:spcBef>
                <a:spcPct val="20000"/>
              </a:spcBef>
              <a:buClr>
                <a:schemeClr val="tx1"/>
              </a:buClr>
              <a:buSzPct val="75000"/>
              <a:buFontTx/>
              <a:buChar char="•"/>
            </a:pPr>
            <a:r>
              <a:rPr lang="en-AU" altLang="en-US" sz="2600" i="0">
                <a:latin typeface="Palatino" pitchFamily="2" charset="77"/>
              </a:rPr>
              <a:t>The </a:t>
            </a:r>
            <a:r>
              <a:rPr lang="en-AU" altLang="en-US" sz="2600" b="1" i="0">
                <a:latin typeface="Palatino" pitchFamily="2" charset="77"/>
              </a:rPr>
              <a:t>Values</a:t>
            </a:r>
            <a:r>
              <a:rPr lang="en-AU" altLang="en-US" sz="2600" i="0">
                <a:latin typeface="Palatino" pitchFamily="2" charset="77"/>
              </a:rPr>
              <a:t> Impinged Upon</a:t>
            </a:r>
          </a:p>
        </p:txBody>
      </p:sp>
    </p:spTree>
    <p:extLst>
      <p:ext uri="{BB962C8B-B14F-4D97-AF65-F5344CB8AC3E}">
        <p14:creationId xmlns:p14="http://schemas.microsoft.com/office/powerpoint/2010/main" val="629550132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528" y="466124"/>
            <a:ext cx="7696200" cy="685800"/>
          </a:xfrm>
        </p:spPr>
        <p:txBody>
          <a:bodyPr/>
          <a:lstStyle/>
          <a:p>
            <a:r>
              <a:rPr lang="en-AU" sz="3000" dirty="0"/>
              <a:t>Stakeholder Theory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0751" y="1435330"/>
            <a:ext cx="7944497" cy="4191000"/>
          </a:xfrm>
        </p:spPr>
        <p:txBody>
          <a:bodyPr/>
          <a:lstStyle/>
          <a:p>
            <a:r>
              <a:rPr lang="en-US" sz="2400" dirty="0"/>
              <a:t>Created as a counterpoint to ‘Shareholders'</a:t>
            </a:r>
            <a:r>
              <a:rPr lang="en-AU" sz="2400" dirty="0"/>
              <a:t> </a:t>
            </a:r>
            <a:br>
              <a:rPr lang="en-AU" sz="2400" dirty="0"/>
            </a:br>
            <a:r>
              <a:rPr lang="en-AU" sz="2400" dirty="0"/>
              <a:t>Applied across many management contexts, incl.:</a:t>
            </a:r>
          </a:p>
          <a:p>
            <a:pPr marL="984250" indent="-538163"/>
            <a:r>
              <a:rPr lang="en-AU" sz="2400" dirty="0"/>
              <a:t> </a:t>
            </a:r>
            <a:r>
              <a:rPr lang="en-AU" sz="2400" b="1" dirty="0"/>
              <a:t>Users</a:t>
            </a:r>
            <a:r>
              <a:rPr lang="en-AU" sz="2400" dirty="0"/>
              <a:t> </a:t>
            </a:r>
            <a:r>
              <a:rPr lang="en-AU" sz="1200" dirty="0"/>
              <a:t> </a:t>
            </a:r>
            <a:r>
              <a:rPr lang="en-AU" sz="2400" dirty="0"/>
              <a:t> of information systems</a:t>
            </a:r>
          </a:p>
          <a:p>
            <a:pPr marL="984250" indent="-538163"/>
            <a:r>
              <a:rPr lang="en-AU" sz="2400" b="1" dirty="0"/>
              <a:t>‘</a:t>
            </a:r>
            <a:r>
              <a:rPr lang="en-AU" sz="2400" b="1" dirty="0" err="1"/>
              <a:t>Usees</a:t>
            </a:r>
            <a:r>
              <a:rPr lang="en-AU" sz="2400" b="1" dirty="0"/>
              <a:t>’</a:t>
            </a:r>
            <a:r>
              <a:rPr lang="en-AU" sz="2400" dirty="0"/>
              <a:t> of information systems</a:t>
            </a:r>
            <a:br>
              <a:rPr lang="en-AU" sz="2400" dirty="0"/>
            </a:br>
            <a:r>
              <a:rPr lang="en-AU" sz="2000" dirty="0"/>
              <a:t>Those impacted by it even though not participants in it</a:t>
            </a:r>
          </a:p>
          <a:p>
            <a:r>
              <a:rPr lang="en-AU" sz="2400" dirty="0"/>
              <a:t>Attributes of </a:t>
            </a:r>
            <a:r>
              <a:rPr lang="en-US" sz="2400" b="1" dirty="0"/>
              <a:t>Power, Legitimacy, Urgency, Proximity</a:t>
            </a:r>
            <a:endParaRPr lang="en-AU" sz="2400" b="1" dirty="0"/>
          </a:p>
          <a:p>
            <a:r>
              <a:rPr lang="en-US" sz="2400" dirty="0"/>
              <a:t>Sponsoring </a:t>
            </a:r>
            <a:r>
              <a:rPr lang="en-US" sz="2400" dirty="0" err="1"/>
              <a:t>organisations tend to</a:t>
            </a:r>
            <a:r>
              <a:rPr lang="en-US" sz="2400" dirty="0"/>
              <a:t> consider only the Stakeholders capable of affecting project success</a:t>
            </a:r>
          </a:p>
          <a:p>
            <a:r>
              <a:rPr lang="en-US" sz="2400" b="1" dirty="0"/>
              <a:t>Legitimate-but-not-Powerful Stakeholders are</a:t>
            </a:r>
            <a:br>
              <a:rPr lang="en-US" sz="2400" b="1" dirty="0"/>
            </a:br>
            <a:r>
              <a:rPr lang="en-US" sz="2400" b="1" dirty="0"/>
              <a:t>not even seen as constraints let alone objectives</a:t>
            </a:r>
            <a:endParaRPr lang="en-AU" sz="2400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388CCF9-7FBD-940F-F089-82D40FDE1F0B}"/>
              </a:ext>
            </a:extLst>
          </p:cNvPr>
          <p:cNvSpPr txBox="1"/>
          <p:nvPr/>
        </p:nvSpPr>
        <p:spPr>
          <a:xfrm>
            <a:off x="3559630" y="6138336"/>
            <a:ext cx="474549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AU" sz="1800" i="0">
                <a:effectLst/>
                <a:latin typeface="+mn-lt"/>
              </a:rPr>
              <a:t>Freeman &amp; Reed 1983, Mitchell et al. 1997,</a:t>
            </a:r>
          </a:p>
          <a:p>
            <a:pPr algn="ctr"/>
            <a:r>
              <a:rPr lang="en-AU" sz="1800" i="0">
                <a:effectLst/>
                <a:latin typeface="+mn-lt"/>
              </a:rPr>
              <a:t>Driscoll &amp; Starik 2004, Laplume et al. 2008 </a:t>
            </a:r>
            <a:endParaRPr lang="en-AU" sz="1800" i="0">
              <a:latin typeface="+mn-l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AD57C8-93CE-26B8-2609-C076CCD91A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600" y="644991"/>
            <a:ext cx="7696200" cy="646332"/>
          </a:xfrm>
        </p:spPr>
        <p:txBody>
          <a:bodyPr/>
          <a:lstStyle/>
          <a:p>
            <a:r>
              <a:rPr lang="en-US"/>
              <a:t>Abstraction Levels of ‘Stakeholder’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54D9F0-868A-753B-9AD3-3B8A746B7C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84797" y="1560017"/>
            <a:ext cx="5536406" cy="3997821"/>
          </a:xfrm>
        </p:spPr>
        <p:txBody>
          <a:bodyPr/>
          <a:lstStyle/>
          <a:p>
            <a:r>
              <a:rPr lang="en-US" sz="2400"/>
              <a:t>Individual Entity</a:t>
            </a:r>
          </a:p>
          <a:p>
            <a:r>
              <a:rPr lang="en-US" sz="2400"/>
              <a:t>Group</a:t>
            </a:r>
          </a:p>
          <a:p>
            <a:r>
              <a:rPr lang="en-US" sz="2400"/>
              <a:t>Category / Segment</a:t>
            </a:r>
          </a:p>
          <a:p>
            <a:endParaRPr lang="en-US" sz="1200"/>
          </a:p>
          <a:p>
            <a:r>
              <a:rPr lang="en-US" sz="2400"/>
              <a:t>Community</a:t>
            </a:r>
          </a:p>
          <a:p>
            <a:r>
              <a:rPr lang="en-US" sz="2400"/>
              <a:t>Society</a:t>
            </a:r>
          </a:p>
          <a:p>
            <a:r>
              <a:rPr lang="en-US" sz="2400"/>
              <a:t>Economy</a:t>
            </a:r>
          </a:p>
          <a:p>
            <a:r>
              <a:rPr lang="en-US" sz="2400"/>
              <a:t>Polity</a:t>
            </a:r>
          </a:p>
          <a:p>
            <a:r>
              <a:rPr lang="en-US" sz="2400"/>
              <a:t>Environment / Biosphere / Nature</a:t>
            </a:r>
          </a:p>
          <a:p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2EA60CF-AF5B-D0D9-8AF7-FD345F47AA16}"/>
              </a:ext>
            </a:extLst>
          </p:cNvPr>
          <p:cNvSpPr txBox="1"/>
          <p:nvPr/>
        </p:nvSpPr>
        <p:spPr>
          <a:xfrm>
            <a:off x="3150393" y="6100673"/>
            <a:ext cx="553640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i="0"/>
              <a:t>Jacobs M. (2003)  'The Environment as Stakeholder'  Business Strategy Review 8,2 (February 2003) 25-28</a:t>
            </a:r>
          </a:p>
        </p:txBody>
      </p:sp>
    </p:spTree>
    <p:extLst>
      <p:ext uri="{BB962C8B-B14F-4D97-AF65-F5344CB8AC3E}">
        <p14:creationId xmlns:p14="http://schemas.microsoft.com/office/powerpoint/2010/main" val="14112181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44F016E0-5630-5844-A431-3A3F3B9F15C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anchor="ctr"/>
          <a:lstStyle/>
          <a:p>
            <a:r>
              <a:rPr lang="en-AU" altLang="en-US">
                <a:ea typeface="ヒラギノ角ゴ Pro W3" panose="020B0300000000000000" pitchFamily="34" charset="-128"/>
              </a:rPr>
              <a:t> </a:t>
            </a: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8942B685-6A61-FF49-A82A-726F76041E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buFontTx/>
              <a:buNone/>
            </a:pPr>
            <a:r>
              <a:rPr lang="en-AU" altLang="en-US" dirty="0">
                <a:ea typeface="ヒラギノ角ゴ Pro W3" panose="020B0300000000000000" pitchFamily="34" charset="-128"/>
              </a:rPr>
              <a:t> </a:t>
            </a:r>
          </a:p>
        </p:txBody>
      </p:sp>
      <p:sp>
        <p:nvSpPr>
          <p:cNvPr id="26629" name="Rectangle 5">
            <a:extLst>
              <a:ext uri="{FF2B5EF4-FFF2-40B4-BE49-F238E27FC236}">
                <a16:creationId xmlns:a16="http://schemas.microsoft.com/office/drawing/2014/main" id="{708A306C-FCCC-CA44-856A-E5EEED9877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0386" y="1762655"/>
            <a:ext cx="3531435" cy="18133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7" tIns="44450" rIns="90487" bIns="44450">
            <a:spAutoFit/>
          </a:bodyPr>
          <a:lstStyle>
            <a:lvl1pPr>
              <a:defRPr sz="2400" i="1">
                <a:solidFill>
                  <a:schemeClr val="tx1"/>
                </a:solidFill>
                <a:latin typeface="Palatino" pitchFamily="2" charset="77"/>
                <a:ea typeface="ヒラギノ角ゴ Pro W3" panose="020B0300000000000000" pitchFamily="34" charset="-128"/>
              </a:defRPr>
            </a:lvl1pPr>
            <a:lvl2pPr marL="37931725" indent="-37474525">
              <a:defRPr sz="2400" i="1">
                <a:solidFill>
                  <a:schemeClr val="tx1"/>
                </a:solidFill>
                <a:latin typeface="Palatino" pitchFamily="2" charset="77"/>
                <a:ea typeface="ヒラギノ角ゴ Pro W3" panose="020B0300000000000000" pitchFamily="34" charset="-128"/>
              </a:defRPr>
            </a:lvl2pPr>
            <a:lvl3pPr>
              <a:defRPr sz="2400" i="1">
                <a:solidFill>
                  <a:schemeClr val="tx1"/>
                </a:solidFill>
                <a:latin typeface="Palatino" pitchFamily="2" charset="77"/>
                <a:ea typeface="ヒラギノ角ゴ Pro W3" panose="020B0300000000000000" pitchFamily="34" charset="-128"/>
              </a:defRPr>
            </a:lvl3pPr>
            <a:lvl4pPr>
              <a:defRPr sz="2400" i="1">
                <a:solidFill>
                  <a:schemeClr val="tx1"/>
                </a:solidFill>
                <a:latin typeface="Palatino" pitchFamily="2" charset="77"/>
                <a:ea typeface="ヒラギノ角ゴ Pro W3" panose="020B0300000000000000" pitchFamily="34" charset="-128"/>
              </a:defRPr>
            </a:lvl4pPr>
            <a:lvl5pPr>
              <a:defRPr sz="2400" i="1">
                <a:solidFill>
                  <a:schemeClr val="tx1"/>
                </a:solidFill>
                <a:latin typeface="Palatino" pitchFamily="2" charset="77"/>
                <a:ea typeface="ヒラギノ角ゴ Pro W3" panose="020B0300000000000000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Palatino" pitchFamily="2" charset="77"/>
                <a:ea typeface="ヒラギノ角ゴ Pro W3" panose="020B0300000000000000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Palatino" pitchFamily="2" charset="77"/>
                <a:ea typeface="ヒラギノ角ゴ Pro W3" panose="020B0300000000000000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Palatino" pitchFamily="2" charset="77"/>
                <a:ea typeface="ヒラギノ角ゴ Pro W3" panose="020B0300000000000000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Palatino" pitchFamily="2" charset="77"/>
                <a:ea typeface="ヒラギノ角ゴ Pro W3" panose="020B0300000000000000" pitchFamily="34" charset="-128"/>
              </a:defRPr>
            </a:lvl9pPr>
          </a:lstStyle>
          <a:p>
            <a:pPr algn="ctr"/>
            <a:r>
              <a:rPr lang="en-AU" altLang="en-US" sz="2800" b="1" i="0" dirty="0">
                <a:solidFill>
                  <a:srgbClr val="FC0128"/>
                </a:solidFill>
              </a:rPr>
              <a:t>The </a:t>
            </a:r>
          </a:p>
          <a:p>
            <a:pPr algn="ctr"/>
            <a:r>
              <a:rPr lang="en-AU" altLang="en-US" sz="2800" b="1" i="0" dirty="0">
                <a:solidFill>
                  <a:srgbClr val="FC0128"/>
                </a:solidFill>
              </a:rPr>
              <a:t>Conventional</a:t>
            </a:r>
            <a:br>
              <a:rPr lang="en-AU" altLang="en-US" sz="2800" b="1" i="0" dirty="0">
                <a:solidFill>
                  <a:srgbClr val="FC0128"/>
                </a:solidFill>
              </a:rPr>
            </a:br>
            <a:r>
              <a:rPr lang="en-AU" altLang="en-US" sz="2800" b="1" i="0" dirty="0">
                <a:solidFill>
                  <a:srgbClr val="FC0128"/>
                </a:solidFill>
              </a:rPr>
              <a:t>Security</a:t>
            </a:r>
            <a:br>
              <a:rPr lang="en-AU" altLang="en-US" sz="2800" b="1" i="0" dirty="0">
                <a:solidFill>
                  <a:srgbClr val="FC0128"/>
                </a:solidFill>
              </a:rPr>
            </a:br>
            <a:r>
              <a:rPr lang="en-AU" altLang="en-US" sz="2800" b="1" i="0" dirty="0">
                <a:solidFill>
                  <a:srgbClr val="FC0128"/>
                </a:solidFill>
              </a:rPr>
              <a:t>Model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0AC83F8-4891-B616-DE9E-9ADF14B161C2}"/>
              </a:ext>
            </a:extLst>
          </p:cNvPr>
          <p:cNvSpPr txBox="1"/>
          <p:nvPr/>
        </p:nvSpPr>
        <p:spPr>
          <a:xfrm>
            <a:off x="358322" y="5234970"/>
            <a:ext cx="6234494" cy="7848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AU" sz="1500" i="0">
                <a:effectLst/>
                <a:latin typeface="+mn-lt"/>
              </a:rPr>
              <a:t>Clarke R. (2015) </a:t>
            </a:r>
            <a:br>
              <a:rPr lang="en-AU" sz="1500" i="0">
                <a:effectLst/>
                <a:latin typeface="+mn-lt"/>
              </a:rPr>
            </a:br>
            <a:r>
              <a:rPr lang="en-AU" sz="1500" i="0">
                <a:effectLst/>
                <a:latin typeface="+mn-lt"/>
              </a:rPr>
              <a:t>'The Prospects of Easier Security for SMEs and Consumers’ </a:t>
            </a:r>
            <a:br>
              <a:rPr lang="en-AU" sz="1500" i="0">
                <a:effectLst/>
                <a:latin typeface="+mn-lt"/>
              </a:rPr>
            </a:br>
            <a:r>
              <a:rPr lang="en-AU" sz="1500" i="0">
                <a:effectLst/>
                <a:latin typeface="+mn-lt"/>
              </a:rPr>
              <a:t>Computer Law &amp; Security Review 31,4 (August 2015) 538-552</a:t>
            </a:r>
            <a:endParaRPr lang="en-AU" sz="1500" i="0">
              <a:latin typeface="+mn-lt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F472497-09E7-EF0C-153D-1461935F6E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70463" y="348193"/>
            <a:ext cx="4454979" cy="61616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3667108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73DF0A89-2AB1-4241-8CAA-2459CEDED2B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anchor="ctr"/>
          <a:lstStyle/>
          <a:p>
            <a:r>
              <a:rPr lang="en-AU" altLang="en-US">
                <a:ea typeface="ヒラギノ角ゴ Pro W3" panose="020B0300000000000000" pitchFamily="34" charset="-128"/>
              </a:rPr>
              <a:t> </a:t>
            </a:r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6570DC14-1253-C247-A4FB-0FD61E8863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buFontTx/>
              <a:buNone/>
            </a:pPr>
            <a:r>
              <a:rPr lang="en-AU" altLang="en-US">
                <a:ea typeface="ヒラギノ角ゴ Pro W3" panose="020B0300000000000000" pitchFamily="34" charset="-128"/>
              </a:rPr>
              <a:t> </a:t>
            </a:r>
          </a:p>
        </p:txBody>
      </p:sp>
      <p:sp>
        <p:nvSpPr>
          <p:cNvPr id="30725" name="Rectangle 5">
            <a:extLst>
              <a:ext uri="{FF2B5EF4-FFF2-40B4-BE49-F238E27FC236}">
                <a16:creationId xmlns:a16="http://schemas.microsoft.com/office/drawing/2014/main" id="{288CF8DD-E1BD-1B48-9D32-284701EFAE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6986" y="1322614"/>
            <a:ext cx="2422137" cy="26750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defRPr sz="2400" i="1">
                <a:solidFill>
                  <a:schemeClr val="tx1"/>
                </a:solidFill>
                <a:latin typeface="Palatino" pitchFamily="2" charset="77"/>
                <a:ea typeface="ヒラギノ角ゴ Pro W3" panose="020B0300000000000000" pitchFamily="34" charset="-128"/>
              </a:defRPr>
            </a:lvl1pPr>
            <a:lvl2pPr marL="37931725" indent="-37474525">
              <a:defRPr sz="2400" i="1">
                <a:solidFill>
                  <a:schemeClr val="tx1"/>
                </a:solidFill>
                <a:latin typeface="Palatino" pitchFamily="2" charset="77"/>
                <a:ea typeface="ヒラギノ角ゴ Pro W3" panose="020B0300000000000000" pitchFamily="34" charset="-128"/>
              </a:defRPr>
            </a:lvl2pPr>
            <a:lvl3pPr>
              <a:defRPr sz="2400" i="1">
                <a:solidFill>
                  <a:schemeClr val="tx1"/>
                </a:solidFill>
                <a:latin typeface="Palatino" pitchFamily="2" charset="77"/>
                <a:ea typeface="ヒラギノ角ゴ Pro W3" panose="020B0300000000000000" pitchFamily="34" charset="-128"/>
              </a:defRPr>
            </a:lvl3pPr>
            <a:lvl4pPr>
              <a:defRPr sz="2400" i="1">
                <a:solidFill>
                  <a:schemeClr val="tx1"/>
                </a:solidFill>
                <a:latin typeface="Palatino" pitchFamily="2" charset="77"/>
                <a:ea typeface="ヒラギノ角ゴ Pro W3" panose="020B0300000000000000" pitchFamily="34" charset="-128"/>
              </a:defRPr>
            </a:lvl4pPr>
            <a:lvl5pPr>
              <a:defRPr sz="2400" i="1">
                <a:solidFill>
                  <a:schemeClr val="tx1"/>
                </a:solidFill>
                <a:latin typeface="Palatino" pitchFamily="2" charset="77"/>
                <a:ea typeface="ヒラギノ角ゴ Pro W3" panose="020B0300000000000000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Palatino" pitchFamily="2" charset="77"/>
                <a:ea typeface="ヒラギノ角ゴ Pro W3" panose="020B0300000000000000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Palatino" pitchFamily="2" charset="77"/>
                <a:ea typeface="ヒラギノ角ゴ Pro W3" panose="020B0300000000000000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Palatino" pitchFamily="2" charset="77"/>
                <a:ea typeface="ヒラギノ角ゴ Pro W3" panose="020B0300000000000000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Palatino" pitchFamily="2" charset="77"/>
                <a:ea typeface="ヒラギノ角ゴ Pro W3" panose="020B0300000000000000" pitchFamily="34" charset="-128"/>
              </a:defRPr>
            </a:lvl9pPr>
          </a:lstStyle>
          <a:p>
            <a:pPr algn="ctr"/>
            <a:r>
              <a:rPr lang="en-AU" altLang="en-US" sz="2800" b="1" i="0" dirty="0">
                <a:solidFill>
                  <a:srgbClr val="FC0128"/>
                </a:solidFill>
              </a:rPr>
              <a:t>The </a:t>
            </a:r>
          </a:p>
          <a:p>
            <a:pPr algn="ctr"/>
            <a:r>
              <a:rPr lang="en-AU" altLang="en-US" sz="2800" b="1" i="0" dirty="0">
                <a:solidFill>
                  <a:srgbClr val="FC0128"/>
                </a:solidFill>
              </a:rPr>
              <a:t>Conventional</a:t>
            </a:r>
            <a:br>
              <a:rPr lang="en-AU" altLang="en-US" sz="2800" b="1" i="0" dirty="0">
                <a:solidFill>
                  <a:srgbClr val="FC0128"/>
                </a:solidFill>
              </a:rPr>
            </a:br>
            <a:r>
              <a:rPr lang="en-AU" altLang="en-US" sz="2800" b="1" i="0" dirty="0">
                <a:solidFill>
                  <a:srgbClr val="FC0128"/>
                </a:solidFill>
              </a:rPr>
              <a:t>Security</a:t>
            </a:r>
            <a:br>
              <a:rPr lang="en-AU" altLang="en-US" sz="2800" b="1" i="0" dirty="0">
                <a:solidFill>
                  <a:srgbClr val="FC0128"/>
                </a:solidFill>
              </a:rPr>
            </a:br>
            <a:r>
              <a:rPr lang="en-AU" altLang="en-US" sz="2800" b="1" i="0" dirty="0">
                <a:solidFill>
                  <a:srgbClr val="FC0128"/>
                </a:solidFill>
              </a:rPr>
              <a:t>Model</a:t>
            </a:r>
          </a:p>
          <a:p>
            <a:pPr algn="ctr"/>
            <a:r>
              <a:rPr lang="en-AU" altLang="en-US" sz="2800" b="1" i="0" dirty="0">
                <a:solidFill>
                  <a:srgbClr val="FC0128"/>
                </a:solidFill>
              </a:rPr>
              <a:t>+</a:t>
            </a:r>
          </a:p>
          <a:p>
            <a:pPr algn="ctr"/>
            <a:r>
              <a:rPr lang="en-AU" altLang="en-US" sz="2800" b="1" i="0" dirty="0">
                <a:solidFill>
                  <a:srgbClr val="FC0128"/>
                </a:solidFill>
              </a:rPr>
              <a:t>Safeguards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342109D-CAAB-68CE-C70F-AD4E8A39CF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6324" y="509554"/>
            <a:ext cx="6859676" cy="58388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1332581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BCB6FC7A-2A24-1E44-B708-B67BA6A601B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anchor="ctr"/>
          <a:lstStyle/>
          <a:p>
            <a:r>
              <a:rPr lang="en-AU" altLang="en-US">
                <a:ea typeface="ヒラギノ角ゴ Pro W3" panose="020B0300000000000000" pitchFamily="34" charset="-128"/>
              </a:rPr>
              <a:t> </a:t>
            </a:r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3CC76A37-F0DA-5B4C-AC9B-8CFD4BF79E9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buFontTx/>
              <a:buNone/>
            </a:pPr>
            <a:r>
              <a:rPr lang="en-AU" altLang="en-US">
                <a:ea typeface="ヒラギノ角ゴ Pro W3" panose="020B0300000000000000" pitchFamily="34" charset="-128"/>
              </a:rPr>
              <a:t> </a:t>
            </a:r>
          </a:p>
        </p:txBody>
      </p:sp>
      <p:sp>
        <p:nvSpPr>
          <p:cNvPr id="29701" name="Rectangle 5">
            <a:extLst>
              <a:ext uri="{FF2B5EF4-FFF2-40B4-BE49-F238E27FC236}">
                <a16:creationId xmlns:a16="http://schemas.microsoft.com/office/drawing/2014/main" id="{89142B2B-A674-2447-BDDA-62C8866510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8856" y="1703759"/>
            <a:ext cx="2576025" cy="28905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defRPr sz="2400" i="1">
                <a:solidFill>
                  <a:schemeClr val="tx1"/>
                </a:solidFill>
                <a:latin typeface="Palatino" pitchFamily="2" charset="77"/>
                <a:ea typeface="ヒラギノ角ゴ Pro W3" panose="020B0300000000000000" pitchFamily="34" charset="-128"/>
              </a:defRPr>
            </a:lvl1pPr>
            <a:lvl2pPr marL="37931725" indent="-37474525">
              <a:defRPr sz="2400" i="1">
                <a:solidFill>
                  <a:schemeClr val="tx1"/>
                </a:solidFill>
                <a:latin typeface="Palatino" pitchFamily="2" charset="77"/>
                <a:ea typeface="ヒラギノ角ゴ Pro W3" panose="020B0300000000000000" pitchFamily="34" charset="-128"/>
              </a:defRPr>
            </a:lvl2pPr>
            <a:lvl3pPr>
              <a:defRPr sz="2400" i="1">
                <a:solidFill>
                  <a:schemeClr val="tx1"/>
                </a:solidFill>
                <a:latin typeface="Palatino" pitchFamily="2" charset="77"/>
                <a:ea typeface="ヒラギノ角ゴ Pro W3" panose="020B0300000000000000" pitchFamily="34" charset="-128"/>
              </a:defRPr>
            </a:lvl3pPr>
            <a:lvl4pPr>
              <a:defRPr sz="2400" i="1">
                <a:solidFill>
                  <a:schemeClr val="tx1"/>
                </a:solidFill>
                <a:latin typeface="Palatino" pitchFamily="2" charset="77"/>
                <a:ea typeface="ヒラギノ角ゴ Pro W3" panose="020B0300000000000000" pitchFamily="34" charset="-128"/>
              </a:defRPr>
            </a:lvl4pPr>
            <a:lvl5pPr>
              <a:defRPr sz="2400" i="1">
                <a:solidFill>
                  <a:schemeClr val="tx1"/>
                </a:solidFill>
                <a:latin typeface="Palatino" pitchFamily="2" charset="77"/>
                <a:ea typeface="ヒラギノ角ゴ Pro W3" panose="020B0300000000000000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Palatino" pitchFamily="2" charset="77"/>
                <a:ea typeface="ヒラギノ角ゴ Pro W3" panose="020B0300000000000000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Palatino" pitchFamily="2" charset="77"/>
                <a:ea typeface="ヒラギノ角ゴ Pro W3" panose="020B0300000000000000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Palatino" pitchFamily="2" charset="77"/>
                <a:ea typeface="ヒラギノ角ゴ Pro W3" panose="020B0300000000000000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Palatino" pitchFamily="2" charset="77"/>
                <a:ea typeface="ヒラギノ角ゴ Pro W3" panose="020B0300000000000000" pitchFamily="34" charset="-128"/>
              </a:defRPr>
            </a:lvl9pPr>
          </a:lstStyle>
          <a:p>
            <a:pPr algn="ctr"/>
            <a:r>
              <a:rPr lang="en-AU" altLang="en-US" sz="3000" b="1" i="0" dirty="0">
                <a:solidFill>
                  <a:srgbClr val="FC0128"/>
                </a:solidFill>
              </a:rPr>
              <a:t>The </a:t>
            </a:r>
          </a:p>
          <a:p>
            <a:pPr algn="ctr"/>
            <a:r>
              <a:rPr lang="en-AU" altLang="en-US" sz="3000" b="1" i="0" dirty="0">
                <a:solidFill>
                  <a:srgbClr val="FC0128"/>
                </a:solidFill>
              </a:rPr>
              <a:t>Conventional</a:t>
            </a:r>
            <a:br>
              <a:rPr lang="en-AU" altLang="en-US" sz="3000" b="1" i="0" dirty="0">
                <a:solidFill>
                  <a:srgbClr val="FC0128"/>
                </a:solidFill>
              </a:rPr>
            </a:br>
            <a:r>
              <a:rPr lang="en-AU" altLang="en-US" sz="3000" b="1" i="0" dirty="0">
                <a:solidFill>
                  <a:srgbClr val="FC0128"/>
                </a:solidFill>
              </a:rPr>
              <a:t>Security</a:t>
            </a:r>
            <a:br>
              <a:rPr lang="en-AU" altLang="en-US" sz="3000" b="1" i="0" dirty="0">
                <a:solidFill>
                  <a:srgbClr val="FC0128"/>
                </a:solidFill>
              </a:rPr>
            </a:br>
            <a:r>
              <a:rPr lang="en-AU" altLang="en-US" sz="3000" b="1" i="0" dirty="0">
                <a:solidFill>
                  <a:srgbClr val="FC0128"/>
                </a:solidFill>
              </a:rPr>
              <a:t>Model</a:t>
            </a:r>
          </a:p>
          <a:p>
            <a:pPr algn="ctr"/>
            <a:r>
              <a:rPr lang="en-AU" altLang="en-US" sz="3000" b="1" i="0" dirty="0">
                <a:solidFill>
                  <a:srgbClr val="FC0128"/>
                </a:solidFill>
              </a:rPr>
              <a:t>+</a:t>
            </a:r>
          </a:p>
          <a:p>
            <a:pPr algn="ctr"/>
            <a:r>
              <a:rPr lang="en-AU" altLang="en-US" sz="3200" b="1" i="0" u="sng" dirty="0">
                <a:solidFill>
                  <a:srgbClr val="FC0128"/>
                </a:solidFill>
              </a:rPr>
              <a:t>Stakeholder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DC688B8-19F5-0E25-98ED-107E8F4C55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58864" y="229581"/>
            <a:ext cx="4720821" cy="6398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162336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untitled 2">
  <a:themeElements>
    <a:clrScheme name="">
      <a:dk1>
        <a:srgbClr val="000000"/>
      </a:dk1>
      <a:lt1>
        <a:srgbClr val="F0FDA3"/>
      </a:lt1>
      <a:dk2>
        <a:srgbClr val="000000"/>
      </a:dk2>
      <a:lt2>
        <a:srgbClr val="DADADA"/>
      </a:lt2>
      <a:accent1>
        <a:srgbClr val="919191"/>
      </a:accent1>
      <a:accent2>
        <a:srgbClr val="676767"/>
      </a:accent2>
      <a:accent3>
        <a:srgbClr val="F6FECE"/>
      </a:accent3>
      <a:accent4>
        <a:srgbClr val="000000"/>
      </a:accent4>
      <a:accent5>
        <a:srgbClr val="C7C7C7"/>
      </a:accent5>
      <a:accent6>
        <a:srgbClr val="5D5D5D"/>
      </a:accent6>
      <a:hlink>
        <a:srgbClr val="474747"/>
      </a:hlink>
      <a:folHlink>
        <a:srgbClr val="CECECE"/>
      </a:folHlink>
    </a:clrScheme>
    <a:fontScheme name="untitled 2">
      <a:majorFont>
        <a:latin typeface="Palatino"/>
        <a:ea typeface=""/>
        <a:cs typeface=""/>
      </a:majorFont>
      <a:minorFont>
        <a:latin typeface="Palatin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AU" sz="2400" b="0" i="1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Palatino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AU" sz="2400" b="0" i="1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Palatino" charset="0"/>
          </a:defRPr>
        </a:defPPr>
      </a:lstStyle>
    </a:lnDef>
  </a:objectDefaults>
  <a:extraClrSchemeLst>
    <a:extraClrScheme>
      <a:clrScheme name="untitled 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ntitled 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Merisi:Applications:Microsoft Office:Microsoft PowerPoint 4:Templates:B&amp;W Overheads:multbarb.ppt - Multiple Bars</Template>
  <TotalTime>22682</TotalTime>
  <Pages>44</Pages>
  <Words>1632</Words>
  <Application>Microsoft Macintosh PowerPoint</Application>
  <PresentationFormat>A4 Paper (210x297 mm)</PresentationFormat>
  <Paragraphs>208</Paragraphs>
  <Slides>28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3" baseType="lpstr">
      <vt:lpstr>Arial</vt:lpstr>
      <vt:lpstr>Helvetica</vt:lpstr>
      <vt:lpstr>Palatino</vt:lpstr>
      <vt:lpstr>Times New Roman</vt:lpstr>
      <vt:lpstr>untitled 2</vt:lpstr>
      <vt:lpstr>A Brief Overview of  Technology Impact Assessment     https://rogerclarke.com/EC/TIAN.html https://rogerclarke.com/EC/TIAN.pdf</vt:lpstr>
      <vt:lpstr>Assessment Categories by Focus</vt:lpstr>
      <vt:lpstr>Assessment Techniques</vt:lpstr>
      <vt:lpstr>Technology Assessment</vt:lpstr>
      <vt:lpstr>Stakeholder Theory</vt:lpstr>
      <vt:lpstr>Abstraction Levels of ‘Stakeholder’</vt:lpstr>
      <vt:lpstr> </vt:lpstr>
      <vt:lpstr> </vt:lpstr>
      <vt:lpstr> </vt:lpstr>
      <vt:lpstr>Risk Assessment  &amp;  Risk Management  Enterprise-Level</vt:lpstr>
      <vt:lpstr> </vt:lpstr>
      <vt:lpstr>Researcher Perspective Theory</vt:lpstr>
      <vt:lpstr>Some Challenges in  Technology Impact Assessment</vt:lpstr>
      <vt:lpstr>Addressing the Challenges Level of Abstraction of the Technology</vt:lpstr>
      <vt:lpstr>Addressing the Challenges Hofstede/Minkov Dimensions of Culture</vt:lpstr>
      <vt:lpstr>Information Deliverables during a TIA Process</vt:lpstr>
      <vt:lpstr>Alternative TIA Modus Operandi</vt:lpstr>
      <vt:lpstr>Research Methods for Futures Studies</vt:lpstr>
      <vt:lpstr>A Brief Overview of  Technology Impact Assessment     https://rogerclarke.com/EC/TIAN.html https://rogerclarke.com/EC/TIAN.pdf</vt:lpstr>
      <vt:lpstr>PowerPoint Presentation</vt:lpstr>
      <vt:lpstr>OPTIONAL  DRILL-DOWN SLIDES</vt:lpstr>
      <vt:lpstr>Social Impact Assessment</vt:lpstr>
      <vt:lpstr>A Rich Assortment of Definitions</vt:lpstr>
      <vt:lpstr>An Open Socio-Technical System</vt:lpstr>
      <vt:lpstr>Stakeholders in a Social-Technical System</vt:lpstr>
      <vt:lpstr>PowerPoint Presentation</vt:lpstr>
      <vt:lpstr> </vt:lpstr>
      <vt:lpstr>                             Attacks       By Whom?                      Why?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NIS2400</dc:title>
  <dc:subject/>
  <dc:creator>Roger Clarke</dc:creator>
  <cp:keywords/>
  <dc:description/>
  <cp:lastModifiedBy>Roger Clarke</cp:lastModifiedBy>
  <cp:revision>455</cp:revision>
  <cp:lastPrinted>2025-01-28T21:43:01Z</cp:lastPrinted>
  <dcterms:created xsi:type="dcterms:W3CDTF">2022-10-30T04:44:35Z</dcterms:created>
  <dcterms:modified xsi:type="dcterms:W3CDTF">2025-02-06T23:49:05Z</dcterms:modified>
</cp:coreProperties>
</file>